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480" r:id="rId2"/>
    <p:sldId id="2481" r:id="rId3"/>
    <p:sldId id="264" r:id="rId4"/>
    <p:sldId id="783" r:id="rId5"/>
    <p:sldId id="784" r:id="rId6"/>
    <p:sldId id="785" r:id="rId7"/>
    <p:sldId id="2483" r:id="rId8"/>
    <p:sldId id="788" r:id="rId9"/>
    <p:sldId id="2487" r:id="rId10"/>
    <p:sldId id="789" r:id="rId11"/>
    <p:sldId id="790" r:id="rId12"/>
    <p:sldId id="792" r:id="rId13"/>
    <p:sldId id="2482" r:id="rId14"/>
    <p:sldId id="2485" r:id="rId15"/>
    <p:sldId id="786" r:id="rId16"/>
    <p:sldId id="797" r:id="rId17"/>
    <p:sldId id="798" r:id="rId18"/>
    <p:sldId id="310" r:id="rId19"/>
    <p:sldId id="799" r:id="rId20"/>
    <p:sldId id="769" r:id="rId21"/>
    <p:sldId id="2489" r:id="rId22"/>
    <p:sldId id="2490" r:id="rId23"/>
    <p:sldId id="770" r:id="rId24"/>
    <p:sldId id="801" r:id="rId25"/>
    <p:sldId id="2492" r:id="rId26"/>
    <p:sldId id="2451" r:id="rId27"/>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35E0"/>
    <a:srgbClr val="FF43FF"/>
    <a:srgbClr val="518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50"/>
    <p:restoredTop sz="88182"/>
  </p:normalViewPr>
  <p:slideViewPr>
    <p:cSldViewPr snapToGrid="0" snapToObjects="1">
      <p:cViewPr varScale="1">
        <p:scale>
          <a:sx n="98" d="100"/>
          <a:sy n="98" d="100"/>
        </p:scale>
        <p:origin x="224" y="224"/>
      </p:cViewPr>
      <p:guideLst/>
    </p:cSldViewPr>
  </p:slideViewPr>
  <p:outlineViewPr>
    <p:cViewPr>
      <p:scale>
        <a:sx n="33" d="100"/>
        <a:sy n="33" d="100"/>
      </p:scale>
      <p:origin x="0" y="-1184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Rate of trauma during pregnancy in developing countries (%)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TR"/>
        </a:p>
      </c:txPr>
    </c:title>
    <c:autoTitleDeleted val="0"/>
    <c:plotArea>
      <c:layout/>
      <c:pieChart>
        <c:varyColors val="1"/>
        <c:ser>
          <c:idx val="0"/>
          <c:order val="0"/>
          <c:tx>
            <c:strRef>
              <c:f>Sheet1!$B$1</c:f>
              <c:strCache>
                <c:ptCount val="1"/>
                <c:pt idx="0">
                  <c:v>Trauma during pregnacy in devloping countries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F1-0B41-8117-637D03C115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0F1-0B41-8117-637D03C115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0F1-0B41-8117-637D03C115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0F1-0B41-8117-637D03C11564}"/>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T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Physical assault</c:v>
                </c:pt>
                <c:pt idx="1">
                  <c:v>Traffic accidents</c:v>
                </c:pt>
                <c:pt idx="2">
                  <c:v>Falls</c:v>
                </c:pt>
                <c:pt idx="3">
                  <c:v>Other</c:v>
                </c:pt>
              </c:strCache>
            </c:strRef>
          </c:cat>
          <c:val>
            <c:numRef>
              <c:f>Sheet1!$B$2:$B$5</c:f>
              <c:numCache>
                <c:formatCode>General</c:formatCode>
                <c:ptCount val="4"/>
                <c:pt idx="0">
                  <c:v>46</c:v>
                </c:pt>
                <c:pt idx="1">
                  <c:v>30</c:v>
                </c:pt>
                <c:pt idx="2">
                  <c:v>14</c:v>
                </c:pt>
                <c:pt idx="3">
                  <c:v>10</c:v>
                </c:pt>
              </c:numCache>
            </c:numRef>
          </c:val>
          <c:extLst>
            <c:ext xmlns:c16="http://schemas.microsoft.com/office/drawing/2014/chart" uri="{C3380CC4-5D6E-409C-BE32-E72D297353CC}">
              <c16:uniqueId val="{00000000-63F2-A844-B6FF-607309F6C81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solidFill>
        <a:schemeClr val="tx1"/>
      </a:solidFill>
    </a:ln>
    <a:effectLst/>
  </c:spPr>
  <c:txPr>
    <a:bodyPr/>
    <a:lstStyle/>
    <a:p>
      <a:pPr>
        <a:defRPr/>
      </a:pPr>
      <a:endParaRPr lang="en-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spc="0" baseline="0">
                <a:solidFill>
                  <a:schemeClr val="tx1">
                    <a:lumMod val="65000"/>
                    <a:lumOff val="35000"/>
                  </a:schemeClr>
                </a:solidFill>
                <a:latin typeface="+mn-lt"/>
                <a:ea typeface="+mn-ea"/>
                <a:cs typeface="+mn-cs"/>
              </a:defRPr>
            </a:pPr>
            <a:r>
              <a:rPr lang="en-US" dirty="0"/>
              <a:t>Rate of trauma during </a:t>
            </a:r>
            <a:r>
              <a:rPr lang="en-US" dirty="0" err="1"/>
              <a:t>pregnacy</a:t>
            </a:r>
            <a:r>
              <a:rPr lang="en-US" dirty="0"/>
              <a:t> in USA (%)</a:t>
            </a:r>
          </a:p>
        </c:rich>
      </c:tx>
      <c:overlay val="0"/>
      <c:spPr>
        <a:noFill/>
        <a:ln>
          <a:noFill/>
        </a:ln>
        <a:effectLst/>
      </c:spPr>
      <c:txPr>
        <a:bodyPr rot="0" spcFirstLastPara="1" vertOverflow="ellipsis" vert="horz" wrap="square" anchor="ctr" anchorCtr="1"/>
        <a:lstStyle/>
        <a:p>
          <a:pPr>
            <a:defRPr sz="1915" b="0" i="0" u="none" strike="noStrike" kern="1200" spc="0" baseline="0">
              <a:solidFill>
                <a:schemeClr val="tx1">
                  <a:lumMod val="65000"/>
                  <a:lumOff val="35000"/>
                </a:schemeClr>
              </a:solidFill>
              <a:latin typeface="+mn-lt"/>
              <a:ea typeface="+mn-ea"/>
              <a:cs typeface="+mn-cs"/>
            </a:defRPr>
          </a:pPr>
          <a:endParaRPr lang="en-TR"/>
        </a:p>
      </c:txPr>
    </c:title>
    <c:autoTitleDeleted val="0"/>
    <c:plotArea>
      <c:layout/>
      <c:ofPieChart>
        <c:ofPieType val="pie"/>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576-8440-B082-21A1383A6A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576-8440-B082-21A1383A6A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576-8440-B082-21A1383A6A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576-8440-B082-21A1383A6A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576-8440-B082-21A1383A6A4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T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Pregnancy</c:v>
                </c:pt>
                <c:pt idx="1">
                  <c:v>Trauma</c:v>
                </c:pt>
                <c:pt idx="2">
                  <c:v>MVA</c:v>
                </c:pt>
                <c:pt idx="3">
                  <c:v>Other</c:v>
                </c:pt>
              </c:strCache>
            </c:strRef>
          </c:cat>
          <c:val>
            <c:numRef>
              <c:f>Sheet1!$B$2:$B$5</c:f>
              <c:numCache>
                <c:formatCode>General</c:formatCode>
                <c:ptCount val="4"/>
                <c:pt idx="0">
                  <c:v>93</c:v>
                </c:pt>
                <c:pt idx="1">
                  <c:v>7</c:v>
                </c:pt>
                <c:pt idx="2">
                  <c:v>80</c:v>
                </c:pt>
                <c:pt idx="3">
                  <c:v>20</c:v>
                </c:pt>
              </c:numCache>
            </c:numRef>
          </c:val>
          <c:extLst>
            <c:ext xmlns:c16="http://schemas.microsoft.com/office/drawing/2014/chart" uri="{C3380CC4-5D6E-409C-BE32-E72D297353CC}">
              <c16:uniqueId val="{00000000-4E8A-B841-BF25-0555623315EF}"/>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2225">
      <a:solidFill>
        <a:schemeClr val="tx1"/>
      </a:solidFill>
    </a:ln>
    <a:effectLst/>
  </c:spPr>
  <c:txPr>
    <a:bodyPr/>
    <a:lstStyle/>
    <a:p>
      <a:pPr>
        <a:defRPr/>
      </a:pPr>
      <a:endParaRPr lang="en-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47842E-1DC2-2443-BBED-9D1743C7F32F}"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7813DFE-4BB1-E843-A492-6CC155C4DB42}">
      <dgm:prSet phldrT="[Text]" custT="1"/>
      <dgm:spPr/>
      <dgm:t>
        <a:bodyPr/>
        <a:lstStyle/>
        <a:p>
          <a:r>
            <a:rPr lang="en-US" sz="2400" dirty="0"/>
            <a:t>COMBAT Trial</a:t>
          </a:r>
        </a:p>
      </dgm:t>
    </dgm:pt>
    <dgm:pt modelId="{A8E9AB47-3FB2-FD46-AE36-2F83DA9DFDFF}" type="parTrans" cxnId="{F919DF1B-8EE7-A647-8B56-EA50FD1E9C8E}">
      <dgm:prSet/>
      <dgm:spPr/>
      <dgm:t>
        <a:bodyPr/>
        <a:lstStyle/>
        <a:p>
          <a:endParaRPr lang="en-US"/>
        </a:p>
      </dgm:t>
    </dgm:pt>
    <dgm:pt modelId="{9E32CA54-4424-A54B-A110-F2B3CAC521C1}" type="sibTrans" cxnId="{F919DF1B-8EE7-A647-8B56-EA50FD1E9C8E}">
      <dgm:prSet/>
      <dgm:spPr/>
      <dgm:t>
        <a:bodyPr/>
        <a:lstStyle/>
        <a:p>
          <a:endParaRPr lang="en-US"/>
        </a:p>
      </dgm:t>
    </dgm:pt>
    <dgm:pt modelId="{7EAFE3EA-AB26-5143-9AB9-D61BEE01E572}">
      <dgm:prSet phldrT="[Text]" custT="1"/>
      <dgm:spPr/>
      <dgm:t>
        <a:bodyPr/>
        <a:lstStyle/>
        <a:p>
          <a:endParaRPr lang="en-US" sz="2000" dirty="0"/>
        </a:p>
      </dgm:t>
    </dgm:pt>
    <dgm:pt modelId="{1DF34D2C-3189-8640-B5D0-61F6B3FDB2C6}" type="parTrans" cxnId="{7320E8A6-AC7F-114E-A498-813DEB514C94}">
      <dgm:prSet/>
      <dgm:spPr/>
      <dgm:t>
        <a:bodyPr/>
        <a:lstStyle/>
        <a:p>
          <a:endParaRPr lang="en-US"/>
        </a:p>
      </dgm:t>
    </dgm:pt>
    <dgm:pt modelId="{22BE37DF-63ED-0B40-BF4B-7CB9A35B77C3}" type="sibTrans" cxnId="{7320E8A6-AC7F-114E-A498-813DEB514C94}">
      <dgm:prSet/>
      <dgm:spPr/>
      <dgm:t>
        <a:bodyPr/>
        <a:lstStyle/>
        <a:p>
          <a:endParaRPr lang="en-US"/>
        </a:p>
      </dgm:t>
    </dgm:pt>
    <dgm:pt modelId="{7C93BC3D-27B1-584D-A2DB-AB567D3E8A30}">
      <dgm:prSet phldrT="[Text]"/>
      <dgm:spPr/>
      <dgm:t>
        <a:bodyPr/>
        <a:lstStyle/>
        <a:p>
          <a:endParaRPr lang="en-US" dirty="0"/>
        </a:p>
      </dgm:t>
    </dgm:pt>
    <dgm:pt modelId="{7699FE0C-1241-CC44-8BE5-0606D7037347}" type="parTrans" cxnId="{0B24CB65-9B6D-594D-BD98-CD4B2E5D3D7F}">
      <dgm:prSet/>
      <dgm:spPr/>
      <dgm:t>
        <a:bodyPr/>
        <a:lstStyle/>
        <a:p>
          <a:endParaRPr lang="en-US"/>
        </a:p>
      </dgm:t>
    </dgm:pt>
    <dgm:pt modelId="{607AE72D-00BD-D24A-8080-E5497DA3C9D3}" type="sibTrans" cxnId="{0B24CB65-9B6D-594D-BD98-CD4B2E5D3D7F}">
      <dgm:prSet/>
      <dgm:spPr/>
      <dgm:t>
        <a:bodyPr/>
        <a:lstStyle/>
        <a:p>
          <a:endParaRPr lang="en-US"/>
        </a:p>
      </dgm:t>
    </dgm:pt>
    <dgm:pt modelId="{5DBEB47A-2E13-0C4A-AE46-158C42E92E8E}">
      <dgm:prSet phldrT="[Text]" custT="1"/>
      <dgm:spPr/>
      <dgm:t>
        <a:bodyPr/>
        <a:lstStyle/>
        <a:p>
          <a:r>
            <a:rPr lang="en-US" sz="2400" dirty="0" err="1"/>
            <a:t>PAMPeR</a:t>
          </a:r>
          <a:r>
            <a:rPr lang="en-US" sz="2400" dirty="0"/>
            <a:t> Trial</a:t>
          </a:r>
        </a:p>
      </dgm:t>
    </dgm:pt>
    <dgm:pt modelId="{4B09B0C2-8DA8-AA41-979F-06B26AC9CB34}" type="parTrans" cxnId="{617EFC97-5C48-B14B-ACF2-7C59D8F475E9}">
      <dgm:prSet/>
      <dgm:spPr/>
      <dgm:t>
        <a:bodyPr/>
        <a:lstStyle/>
        <a:p>
          <a:endParaRPr lang="en-US"/>
        </a:p>
      </dgm:t>
    </dgm:pt>
    <dgm:pt modelId="{AB615B68-875E-1F45-802A-49986C2270CE}" type="sibTrans" cxnId="{617EFC97-5C48-B14B-ACF2-7C59D8F475E9}">
      <dgm:prSet/>
      <dgm:spPr/>
      <dgm:t>
        <a:bodyPr/>
        <a:lstStyle/>
        <a:p>
          <a:endParaRPr lang="en-US"/>
        </a:p>
      </dgm:t>
    </dgm:pt>
    <dgm:pt modelId="{C295138B-A81B-024B-85B1-FCD1AFD6BE73}">
      <dgm:prSet phldrT="[Text]" custT="1"/>
      <dgm:spPr/>
      <dgm:t>
        <a:bodyPr/>
        <a:lstStyle/>
        <a:p>
          <a:pPr algn="l"/>
          <a:r>
            <a:rPr lang="en-TR" sz="2000" dirty="0"/>
            <a:t>Civilian trauma patients</a:t>
          </a:r>
        </a:p>
      </dgm:t>
    </dgm:pt>
    <dgm:pt modelId="{6FB5FCA9-0E2F-9D47-AB0D-B73A894ED009}" type="parTrans" cxnId="{602DF250-4558-6B4A-AE6A-4EE2796C5063}">
      <dgm:prSet/>
      <dgm:spPr/>
      <dgm:t>
        <a:bodyPr/>
        <a:lstStyle/>
        <a:p>
          <a:endParaRPr lang="en-US"/>
        </a:p>
      </dgm:t>
    </dgm:pt>
    <dgm:pt modelId="{FD047E82-E267-B24C-A23D-A80EDDA92307}" type="sibTrans" cxnId="{602DF250-4558-6B4A-AE6A-4EE2796C5063}">
      <dgm:prSet/>
      <dgm:spPr/>
      <dgm:t>
        <a:bodyPr/>
        <a:lstStyle/>
        <a:p>
          <a:endParaRPr lang="en-US"/>
        </a:p>
      </dgm:t>
    </dgm:pt>
    <dgm:pt modelId="{557E04E7-6FC4-4E42-AB93-73ED2B73ECB5}">
      <dgm:prSet phldrT="[Text]"/>
      <dgm:spPr/>
      <dgm:t>
        <a:bodyPr/>
        <a:lstStyle/>
        <a:p>
          <a:endParaRPr lang="en-US" dirty="0"/>
        </a:p>
      </dgm:t>
    </dgm:pt>
    <dgm:pt modelId="{5075E308-0A88-4E47-A204-48B21B5A37AF}" type="parTrans" cxnId="{42586335-1A33-DE45-B92D-16E1FD24FF5C}">
      <dgm:prSet/>
      <dgm:spPr/>
      <dgm:t>
        <a:bodyPr/>
        <a:lstStyle/>
        <a:p>
          <a:endParaRPr lang="en-US"/>
        </a:p>
      </dgm:t>
    </dgm:pt>
    <dgm:pt modelId="{C8291CD1-29E5-F945-8FB6-8419F5A3D736}" type="sibTrans" cxnId="{42586335-1A33-DE45-B92D-16E1FD24FF5C}">
      <dgm:prSet/>
      <dgm:spPr/>
      <dgm:t>
        <a:bodyPr/>
        <a:lstStyle/>
        <a:p>
          <a:endParaRPr lang="en-US"/>
        </a:p>
      </dgm:t>
    </dgm:pt>
    <dgm:pt modelId="{E519F76F-76B2-7A41-A7B6-EA986D65E144}">
      <dgm:prSet phldrT="[Text]" custT="1"/>
      <dgm:spPr/>
      <dgm:t>
        <a:bodyPr/>
        <a:lstStyle/>
        <a:p>
          <a:r>
            <a:rPr lang="en-US" sz="2000" dirty="0"/>
            <a:t>COMBAT + </a:t>
          </a:r>
          <a:r>
            <a:rPr lang="en-US" sz="2000" dirty="0" err="1"/>
            <a:t>PAMPeR</a:t>
          </a:r>
          <a:endParaRPr lang="en-US" sz="2000" dirty="0"/>
        </a:p>
        <a:p>
          <a:r>
            <a:rPr lang="en-US" sz="2400" dirty="0"/>
            <a:t>JAMA Surg 2020</a:t>
          </a:r>
        </a:p>
      </dgm:t>
    </dgm:pt>
    <dgm:pt modelId="{597FD090-4BF1-8144-A4CB-94EC93442F7B}" type="parTrans" cxnId="{9970DB8F-A9E1-F747-97BF-69581CE5DDD5}">
      <dgm:prSet/>
      <dgm:spPr/>
      <dgm:t>
        <a:bodyPr/>
        <a:lstStyle/>
        <a:p>
          <a:endParaRPr lang="en-US"/>
        </a:p>
      </dgm:t>
    </dgm:pt>
    <dgm:pt modelId="{27F20597-730A-1A4C-B906-A747B7A1F876}" type="sibTrans" cxnId="{9970DB8F-A9E1-F747-97BF-69581CE5DDD5}">
      <dgm:prSet/>
      <dgm:spPr/>
      <dgm:t>
        <a:bodyPr/>
        <a:lstStyle/>
        <a:p>
          <a:endParaRPr lang="en-US"/>
        </a:p>
      </dgm:t>
    </dgm:pt>
    <dgm:pt modelId="{516F75FA-C1B2-F941-BBF4-B0F02E60A9E2}">
      <dgm:prSet phldrT="[Text]" custT="1"/>
      <dgm:spPr/>
      <dgm:t>
        <a:bodyPr/>
        <a:lstStyle/>
        <a:p>
          <a:pPr algn="l">
            <a:lnSpc>
              <a:spcPct val="100000"/>
            </a:lnSpc>
            <a:spcAft>
              <a:spcPts val="0"/>
            </a:spcAft>
          </a:pPr>
          <a:r>
            <a:rPr lang="en-TR" sz="2000" b="1" dirty="0"/>
            <a:t>COMBAT</a:t>
          </a:r>
        </a:p>
        <a:p>
          <a:pPr algn="l">
            <a:lnSpc>
              <a:spcPct val="100000"/>
            </a:lnSpc>
            <a:spcAft>
              <a:spcPts val="0"/>
            </a:spcAft>
          </a:pPr>
          <a:r>
            <a:rPr lang="en-TR" sz="2000" dirty="0"/>
            <a:t>2 U of thawed AB plasma followed by standard care (SC) or SC with crystalloid </a:t>
          </a:r>
        </a:p>
      </dgm:t>
    </dgm:pt>
    <dgm:pt modelId="{AA890412-EDE4-A14C-A359-45ABBEFD1062}" type="parTrans" cxnId="{6FCC9519-AEFA-9347-B0AA-071F759575B8}">
      <dgm:prSet/>
      <dgm:spPr/>
      <dgm:t>
        <a:bodyPr/>
        <a:lstStyle/>
        <a:p>
          <a:endParaRPr lang="en-US"/>
        </a:p>
      </dgm:t>
    </dgm:pt>
    <dgm:pt modelId="{9007B4D7-FA01-4A49-91FB-CDAB132ED2B8}" type="sibTrans" cxnId="{6FCC9519-AEFA-9347-B0AA-071F759575B8}">
      <dgm:prSet/>
      <dgm:spPr/>
      <dgm:t>
        <a:bodyPr/>
        <a:lstStyle/>
        <a:p>
          <a:endParaRPr lang="en-US"/>
        </a:p>
      </dgm:t>
    </dgm:pt>
    <dgm:pt modelId="{C1ADBFD7-CAF0-344B-9DAD-B184053BC389}">
      <dgm:prSet phldrT="[Text]" custT="1"/>
      <dgm:spPr/>
      <dgm:t>
        <a:bodyPr/>
        <a:lstStyle/>
        <a:p>
          <a:pPr algn="l">
            <a:lnSpc>
              <a:spcPct val="100000"/>
            </a:lnSpc>
            <a:spcAft>
              <a:spcPts val="0"/>
            </a:spcAft>
          </a:pPr>
          <a:r>
            <a:rPr lang="en-TR" sz="2000" b="1" dirty="0"/>
            <a:t>PAMPeR</a:t>
          </a:r>
        </a:p>
        <a:p>
          <a:pPr algn="l">
            <a:lnSpc>
              <a:spcPct val="100000"/>
            </a:lnSpc>
            <a:spcAft>
              <a:spcPts val="0"/>
            </a:spcAft>
          </a:pPr>
          <a:r>
            <a:rPr lang="en-TR" sz="2000" dirty="0"/>
            <a:t>2 U of group AB or A with low anti-B antibody titer thawed plasma followed by SC or SC</a:t>
          </a:r>
          <a:endParaRPr lang="en-US" sz="2000" dirty="0"/>
        </a:p>
      </dgm:t>
    </dgm:pt>
    <dgm:pt modelId="{CF759B7E-7453-7C41-B521-7B40409674EB}" type="parTrans" cxnId="{ECB7D95E-E0C6-E84A-99E1-9D1E88B9E8ED}">
      <dgm:prSet/>
      <dgm:spPr/>
      <dgm:t>
        <a:bodyPr/>
        <a:lstStyle/>
        <a:p>
          <a:endParaRPr lang="en-US"/>
        </a:p>
      </dgm:t>
    </dgm:pt>
    <dgm:pt modelId="{09C7A3F8-A43C-7842-AE93-735CB5DE90CC}" type="sibTrans" cxnId="{ECB7D95E-E0C6-E84A-99E1-9D1E88B9E8ED}">
      <dgm:prSet/>
      <dgm:spPr/>
      <dgm:t>
        <a:bodyPr/>
        <a:lstStyle/>
        <a:p>
          <a:endParaRPr lang="en-US"/>
        </a:p>
      </dgm:t>
    </dgm:pt>
    <dgm:pt modelId="{1F99989A-7047-374D-BB4F-CC65D5B7644A}" type="pres">
      <dgm:prSet presAssocID="{8047842E-1DC2-2443-BBED-9D1743C7F32F}" presName="Name0" presStyleCnt="0">
        <dgm:presLayoutVars>
          <dgm:chPref val="3"/>
          <dgm:dir/>
          <dgm:animLvl val="lvl"/>
          <dgm:resizeHandles/>
        </dgm:presLayoutVars>
      </dgm:prSet>
      <dgm:spPr/>
    </dgm:pt>
    <dgm:pt modelId="{E0171A87-8B71-1443-AA55-4E665E6BC611}" type="pres">
      <dgm:prSet presAssocID="{77813DFE-4BB1-E843-A492-6CC155C4DB42}" presName="horFlow" presStyleCnt="0"/>
      <dgm:spPr/>
    </dgm:pt>
    <dgm:pt modelId="{8B3B1F8C-2897-CB45-9749-9B416D52444E}" type="pres">
      <dgm:prSet presAssocID="{77813DFE-4BB1-E843-A492-6CC155C4DB42}" presName="bigChev" presStyleLbl="node1" presStyleIdx="0" presStyleCnt="3" custScaleX="104595"/>
      <dgm:spPr/>
    </dgm:pt>
    <dgm:pt modelId="{A53EA3FA-7F2A-5B4B-9EFA-5EC605AA8821}" type="pres">
      <dgm:prSet presAssocID="{1DF34D2C-3189-8640-B5D0-61F6B3FDB2C6}" presName="parTrans" presStyleCnt="0"/>
      <dgm:spPr/>
    </dgm:pt>
    <dgm:pt modelId="{298B1060-3A03-764E-85BC-35308C7EC655}" type="pres">
      <dgm:prSet presAssocID="{7EAFE3EA-AB26-5143-9AB9-D61BEE01E572}" presName="node" presStyleLbl="alignAccFollowNode1" presStyleIdx="0" presStyleCnt="6" custScaleX="155204" custLinFactNeighborX="49952">
        <dgm:presLayoutVars>
          <dgm:bulletEnabled val="1"/>
        </dgm:presLayoutVars>
      </dgm:prSet>
      <dgm:spPr/>
    </dgm:pt>
    <dgm:pt modelId="{9CCFEDF7-463E-E94A-82AA-AF3001B14663}" type="pres">
      <dgm:prSet presAssocID="{22BE37DF-63ED-0B40-BF4B-7CB9A35B77C3}" presName="sibTrans" presStyleCnt="0"/>
      <dgm:spPr/>
    </dgm:pt>
    <dgm:pt modelId="{9B90440C-0D99-F14C-A654-A8D41BFAF525}" type="pres">
      <dgm:prSet presAssocID="{7C93BC3D-27B1-584D-A2DB-AB567D3E8A30}" presName="node" presStyleLbl="alignAccFollowNode1" presStyleIdx="1" presStyleCnt="6" custScaleX="139661" custLinFactX="2602" custLinFactNeighborX="100000">
        <dgm:presLayoutVars>
          <dgm:bulletEnabled val="1"/>
        </dgm:presLayoutVars>
      </dgm:prSet>
      <dgm:spPr/>
    </dgm:pt>
    <dgm:pt modelId="{B2228A01-303C-7C43-B82D-97820967F81A}" type="pres">
      <dgm:prSet presAssocID="{77813DFE-4BB1-E843-A492-6CC155C4DB42}" presName="vSp" presStyleCnt="0"/>
      <dgm:spPr/>
    </dgm:pt>
    <dgm:pt modelId="{E738C800-0052-DB49-ACD9-DE89BF5DDCE0}" type="pres">
      <dgm:prSet presAssocID="{5DBEB47A-2E13-0C4A-AE46-158C42E92E8E}" presName="horFlow" presStyleCnt="0"/>
      <dgm:spPr/>
    </dgm:pt>
    <dgm:pt modelId="{1C317624-107C-DA41-9C4F-1667075A5FEF}" type="pres">
      <dgm:prSet presAssocID="{5DBEB47A-2E13-0C4A-AE46-158C42E92E8E}" presName="bigChev" presStyleLbl="node1" presStyleIdx="1" presStyleCnt="3" custScaleX="109191"/>
      <dgm:spPr/>
    </dgm:pt>
    <dgm:pt modelId="{38A91FC9-9DEE-EB4F-B69B-75188829EABA}" type="pres">
      <dgm:prSet presAssocID="{6FB5FCA9-0E2F-9D47-AB0D-B73A894ED009}" presName="parTrans" presStyleCnt="0"/>
      <dgm:spPr/>
    </dgm:pt>
    <dgm:pt modelId="{A058992E-245C-7A43-9F21-4BDD163E88BA}" type="pres">
      <dgm:prSet presAssocID="{C295138B-A81B-024B-85B1-FCD1AFD6BE73}" presName="node" presStyleLbl="alignAccFollowNode1" presStyleIdx="2" presStyleCnt="6" custScaleX="166818" custScaleY="134754">
        <dgm:presLayoutVars>
          <dgm:bulletEnabled val="1"/>
        </dgm:presLayoutVars>
      </dgm:prSet>
      <dgm:spPr/>
    </dgm:pt>
    <dgm:pt modelId="{EDAA64B2-8A5E-1A42-AEA1-79E935F4D7FC}" type="pres">
      <dgm:prSet presAssocID="{FD047E82-E267-B24C-A23D-A80EDDA92307}" presName="sibTrans" presStyleCnt="0"/>
      <dgm:spPr/>
    </dgm:pt>
    <dgm:pt modelId="{8190E9F9-88C4-E446-82A7-E0105056C382}" type="pres">
      <dgm:prSet presAssocID="{557E04E7-6FC4-4E42-AB93-73ED2B73ECB5}" presName="node" presStyleLbl="alignAccFollowNode1" presStyleIdx="3" presStyleCnt="6" custScaleX="221567" custScaleY="151892" custLinFactNeighborX="-7546">
        <dgm:presLayoutVars>
          <dgm:bulletEnabled val="1"/>
        </dgm:presLayoutVars>
      </dgm:prSet>
      <dgm:spPr/>
    </dgm:pt>
    <dgm:pt modelId="{2156E323-B346-5D4B-BD24-5E1558B722C8}" type="pres">
      <dgm:prSet presAssocID="{5DBEB47A-2E13-0C4A-AE46-158C42E92E8E}" presName="vSp" presStyleCnt="0"/>
      <dgm:spPr/>
    </dgm:pt>
    <dgm:pt modelId="{C1F2EA5C-9998-0E46-A2F3-C9CD3BF43E09}" type="pres">
      <dgm:prSet presAssocID="{E519F76F-76B2-7A41-A7B6-EA986D65E144}" presName="horFlow" presStyleCnt="0"/>
      <dgm:spPr/>
    </dgm:pt>
    <dgm:pt modelId="{E2D3D77F-B2C1-D04B-BDEC-F9F8CDA0D86A}" type="pres">
      <dgm:prSet presAssocID="{E519F76F-76B2-7A41-A7B6-EA986D65E144}" presName="bigChev" presStyleLbl="node1" presStyleIdx="2" presStyleCnt="3" custScaleX="120059"/>
      <dgm:spPr/>
    </dgm:pt>
    <dgm:pt modelId="{24223477-6F31-CF4B-9BAA-02E42FE8381E}" type="pres">
      <dgm:prSet presAssocID="{AA890412-EDE4-A14C-A359-45ABBEFD1062}" presName="parTrans" presStyleCnt="0"/>
      <dgm:spPr/>
    </dgm:pt>
    <dgm:pt modelId="{626A9CB9-FD38-8842-AFB6-2C32832C43FC}" type="pres">
      <dgm:prSet presAssocID="{516F75FA-C1B2-F941-BBF4-B0F02E60A9E2}" presName="node" presStyleLbl="alignAccFollowNode1" presStyleIdx="4" presStyleCnt="6" custScaleX="197514" custScaleY="139768">
        <dgm:presLayoutVars>
          <dgm:bulletEnabled val="1"/>
        </dgm:presLayoutVars>
      </dgm:prSet>
      <dgm:spPr/>
    </dgm:pt>
    <dgm:pt modelId="{F6E19231-4C57-324D-A62D-460B44527725}" type="pres">
      <dgm:prSet presAssocID="{9007B4D7-FA01-4A49-91FB-CDAB132ED2B8}" presName="sibTrans" presStyleCnt="0"/>
      <dgm:spPr/>
    </dgm:pt>
    <dgm:pt modelId="{35113385-74DA-1948-890B-A7EDA2742DCC}" type="pres">
      <dgm:prSet presAssocID="{C1ADBFD7-CAF0-344B-9DAD-B184053BC389}" presName="node" presStyleLbl="alignAccFollowNode1" presStyleIdx="5" presStyleCnt="6" custScaleX="194446" custScaleY="172121">
        <dgm:presLayoutVars>
          <dgm:bulletEnabled val="1"/>
        </dgm:presLayoutVars>
      </dgm:prSet>
      <dgm:spPr/>
    </dgm:pt>
  </dgm:ptLst>
  <dgm:cxnLst>
    <dgm:cxn modelId="{122EC202-8A6F-C842-8D90-717C336455C9}" type="presOf" srcId="{7EAFE3EA-AB26-5143-9AB9-D61BEE01E572}" destId="{298B1060-3A03-764E-85BC-35308C7EC655}" srcOrd="0" destOrd="0" presId="urn:microsoft.com/office/officeart/2005/8/layout/lProcess3"/>
    <dgm:cxn modelId="{72D9570D-0850-944B-A193-B391394B52F9}" type="presOf" srcId="{8047842E-1DC2-2443-BBED-9D1743C7F32F}" destId="{1F99989A-7047-374D-BB4F-CC65D5B7644A}" srcOrd="0" destOrd="0" presId="urn:microsoft.com/office/officeart/2005/8/layout/lProcess3"/>
    <dgm:cxn modelId="{6FCC9519-AEFA-9347-B0AA-071F759575B8}" srcId="{E519F76F-76B2-7A41-A7B6-EA986D65E144}" destId="{516F75FA-C1B2-F941-BBF4-B0F02E60A9E2}" srcOrd="0" destOrd="0" parTransId="{AA890412-EDE4-A14C-A359-45ABBEFD1062}" sibTransId="{9007B4D7-FA01-4A49-91FB-CDAB132ED2B8}"/>
    <dgm:cxn modelId="{F919DF1B-8EE7-A647-8B56-EA50FD1E9C8E}" srcId="{8047842E-1DC2-2443-BBED-9D1743C7F32F}" destId="{77813DFE-4BB1-E843-A492-6CC155C4DB42}" srcOrd="0" destOrd="0" parTransId="{A8E9AB47-3FB2-FD46-AE36-2F83DA9DFDFF}" sibTransId="{9E32CA54-4424-A54B-A110-F2B3CAC521C1}"/>
    <dgm:cxn modelId="{42586335-1A33-DE45-B92D-16E1FD24FF5C}" srcId="{5DBEB47A-2E13-0C4A-AE46-158C42E92E8E}" destId="{557E04E7-6FC4-4E42-AB93-73ED2B73ECB5}" srcOrd="1" destOrd="0" parTransId="{5075E308-0A88-4E47-A204-48B21B5A37AF}" sibTransId="{C8291CD1-29E5-F945-8FB6-8419F5A3D736}"/>
    <dgm:cxn modelId="{6E743B3B-8305-C349-9BB6-68A18A2CF43D}" type="presOf" srcId="{5DBEB47A-2E13-0C4A-AE46-158C42E92E8E}" destId="{1C317624-107C-DA41-9C4F-1667075A5FEF}" srcOrd="0" destOrd="0" presId="urn:microsoft.com/office/officeart/2005/8/layout/lProcess3"/>
    <dgm:cxn modelId="{FD204646-8DD8-8547-B905-1330BBE0CFC6}" type="presOf" srcId="{77813DFE-4BB1-E843-A492-6CC155C4DB42}" destId="{8B3B1F8C-2897-CB45-9749-9B416D52444E}" srcOrd="0" destOrd="0" presId="urn:microsoft.com/office/officeart/2005/8/layout/lProcess3"/>
    <dgm:cxn modelId="{602DF250-4558-6B4A-AE6A-4EE2796C5063}" srcId="{5DBEB47A-2E13-0C4A-AE46-158C42E92E8E}" destId="{C295138B-A81B-024B-85B1-FCD1AFD6BE73}" srcOrd="0" destOrd="0" parTransId="{6FB5FCA9-0E2F-9D47-AB0D-B73A894ED009}" sibTransId="{FD047E82-E267-B24C-A23D-A80EDDA92307}"/>
    <dgm:cxn modelId="{ECB7D95E-E0C6-E84A-99E1-9D1E88B9E8ED}" srcId="{E519F76F-76B2-7A41-A7B6-EA986D65E144}" destId="{C1ADBFD7-CAF0-344B-9DAD-B184053BC389}" srcOrd="1" destOrd="0" parTransId="{CF759B7E-7453-7C41-B521-7B40409674EB}" sibTransId="{09C7A3F8-A43C-7842-AE93-735CB5DE90CC}"/>
    <dgm:cxn modelId="{0B24CB65-9B6D-594D-BD98-CD4B2E5D3D7F}" srcId="{77813DFE-4BB1-E843-A492-6CC155C4DB42}" destId="{7C93BC3D-27B1-584D-A2DB-AB567D3E8A30}" srcOrd="1" destOrd="0" parTransId="{7699FE0C-1241-CC44-8BE5-0606D7037347}" sibTransId="{607AE72D-00BD-D24A-8080-E5497DA3C9D3}"/>
    <dgm:cxn modelId="{8DD4EA67-6F76-9947-8AA1-AE4A47FCA2D2}" type="presOf" srcId="{557E04E7-6FC4-4E42-AB93-73ED2B73ECB5}" destId="{8190E9F9-88C4-E446-82A7-E0105056C382}" srcOrd="0" destOrd="0" presId="urn:microsoft.com/office/officeart/2005/8/layout/lProcess3"/>
    <dgm:cxn modelId="{CF69D977-53B1-3C41-A2A9-442D6F1D8AD8}" type="presOf" srcId="{C295138B-A81B-024B-85B1-FCD1AFD6BE73}" destId="{A058992E-245C-7A43-9F21-4BDD163E88BA}" srcOrd="0" destOrd="0" presId="urn:microsoft.com/office/officeart/2005/8/layout/lProcess3"/>
    <dgm:cxn modelId="{9970DB8F-A9E1-F747-97BF-69581CE5DDD5}" srcId="{8047842E-1DC2-2443-BBED-9D1743C7F32F}" destId="{E519F76F-76B2-7A41-A7B6-EA986D65E144}" srcOrd="2" destOrd="0" parTransId="{597FD090-4BF1-8144-A4CB-94EC93442F7B}" sibTransId="{27F20597-730A-1A4C-B906-A747B7A1F876}"/>
    <dgm:cxn modelId="{617EFC97-5C48-B14B-ACF2-7C59D8F475E9}" srcId="{8047842E-1DC2-2443-BBED-9D1743C7F32F}" destId="{5DBEB47A-2E13-0C4A-AE46-158C42E92E8E}" srcOrd="1" destOrd="0" parTransId="{4B09B0C2-8DA8-AA41-979F-06B26AC9CB34}" sibTransId="{AB615B68-875E-1F45-802A-49986C2270CE}"/>
    <dgm:cxn modelId="{7320E8A6-AC7F-114E-A498-813DEB514C94}" srcId="{77813DFE-4BB1-E843-A492-6CC155C4DB42}" destId="{7EAFE3EA-AB26-5143-9AB9-D61BEE01E572}" srcOrd="0" destOrd="0" parTransId="{1DF34D2C-3189-8640-B5D0-61F6B3FDB2C6}" sibTransId="{22BE37DF-63ED-0B40-BF4B-7CB9A35B77C3}"/>
    <dgm:cxn modelId="{F27F92AA-BBAD-4B45-848A-3E3993955C2C}" type="presOf" srcId="{7C93BC3D-27B1-584D-A2DB-AB567D3E8A30}" destId="{9B90440C-0D99-F14C-A654-A8D41BFAF525}" srcOrd="0" destOrd="0" presId="urn:microsoft.com/office/officeart/2005/8/layout/lProcess3"/>
    <dgm:cxn modelId="{C35416B4-1F6B-8249-8A8E-926C44B4277A}" type="presOf" srcId="{516F75FA-C1B2-F941-BBF4-B0F02E60A9E2}" destId="{626A9CB9-FD38-8842-AFB6-2C32832C43FC}" srcOrd="0" destOrd="0" presId="urn:microsoft.com/office/officeart/2005/8/layout/lProcess3"/>
    <dgm:cxn modelId="{834077B5-F039-A744-913E-4B1FDD1F9B05}" type="presOf" srcId="{E519F76F-76B2-7A41-A7B6-EA986D65E144}" destId="{E2D3D77F-B2C1-D04B-BDEC-F9F8CDA0D86A}" srcOrd="0" destOrd="0" presId="urn:microsoft.com/office/officeart/2005/8/layout/lProcess3"/>
    <dgm:cxn modelId="{E67EABD0-B4E2-DD40-A33E-B192836178AA}" type="presOf" srcId="{C1ADBFD7-CAF0-344B-9DAD-B184053BC389}" destId="{35113385-74DA-1948-890B-A7EDA2742DCC}" srcOrd="0" destOrd="0" presId="urn:microsoft.com/office/officeart/2005/8/layout/lProcess3"/>
    <dgm:cxn modelId="{0F30E6D2-DBFF-A64E-808A-FD321E28D997}" type="presParOf" srcId="{1F99989A-7047-374D-BB4F-CC65D5B7644A}" destId="{E0171A87-8B71-1443-AA55-4E665E6BC611}" srcOrd="0" destOrd="0" presId="urn:microsoft.com/office/officeart/2005/8/layout/lProcess3"/>
    <dgm:cxn modelId="{D7B18E36-CB3A-A54B-AFD1-CE3A58E804CE}" type="presParOf" srcId="{E0171A87-8B71-1443-AA55-4E665E6BC611}" destId="{8B3B1F8C-2897-CB45-9749-9B416D52444E}" srcOrd="0" destOrd="0" presId="urn:microsoft.com/office/officeart/2005/8/layout/lProcess3"/>
    <dgm:cxn modelId="{2A36CE97-8E01-8C4C-BEEA-FF5CF20975D6}" type="presParOf" srcId="{E0171A87-8B71-1443-AA55-4E665E6BC611}" destId="{A53EA3FA-7F2A-5B4B-9EFA-5EC605AA8821}" srcOrd="1" destOrd="0" presId="urn:microsoft.com/office/officeart/2005/8/layout/lProcess3"/>
    <dgm:cxn modelId="{759648A4-BC52-404C-B819-84F82AD675C4}" type="presParOf" srcId="{E0171A87-8B71-1443-AA55-4E665E6BC611}" destId="{298B1060-3A03-764E-85BC-35308C7EC655}" srcOrd="2" destOrd="0" presId="urn:microsoft.com/office/officeart/2005/8/layout/lProcess3"/>
    <dgm:cxn modelId="{5AC553A4-3690-5E47-8FD0-C1AEB31C41D9}" type="presParOf" srcId="{E0171A87-8B71-1443-AA55-4E665E6BC611}" destId="{9CCFEDF7-463E-E94A-82AA-AF3001B14663}" srcOrd="3" destOrd="0" presId="urn:microsoft.com/office/officeart/2005/8/layout/lProcess3"/>
    <dgm:cxn modelId="{1FEA27AF-8302-554E-968C-EA9BBA6A8652}" type="presParOf" srcId="{E0171A87-8B71-1443-AA55-4E665E6BC611}" destId="{9B90440C-0D99-F14C-A654-A8D41BFAF525}" srcOrd="4" destOrd="0" presId="urn:microsoft.com/office/officeart/2005/8/layout/lProcess3"/>
    <dgm:cxn modelId="{F449F806-AB23-B84B-8D9B-93D16676FDB7}" type="presParOf" srcId="{1F99989A-7047-374D-BB4F-CC65D5B7644A}" destId="{B2228A01-303C-7C43-B82D-97820967F81A}" srcOrd="1" destOrd="0" presId="urn:microsoft.com/office/officeart/2005/8/layout/lProcess3"/>
    <dgm:cxn modelId="{A99B6942-BC09-9947-A4AA-46D65BEA72D0}" type="presParOf" srcId="{1F99989A-7047-374D-BB4F-CC65D5B7644A}" destId="{E738C800-0052-DB49-ACD9-DE89BF5DDCE0}" srcOrd="2" destOrd="0" presId="urn:microsoft.com/office/officeart/2005/8/layout/lProcess3"/>
    <dgm:cxn modelId="{06A75D18-3C46-FA4E-A0EE-B5DA97B153D7}" type="presParOf" srcId="{E738C800-0052-DB49-ACD9-DE89BF5DDCE0}" destId="{1C317624-107C-DA41-9C4F-1667075A5FEF}" srcOrd="0" destOrd="0" presId="urn:microsoft.com/office/officeart/2005/8/layout/lProcess3"/>
    <dgm:cxn modelId="{9557E014-4ADF-1444-8C41-46C29499FABB}" type="presParOf" srcId="{E738C800-0052-DB49-ACD9-DE89BF5DDCE0}" destId="{38A91FC9-9DEE-EB4F-B69B-75188829EABA}" srcOrd="1" destOrd="0" presId="urn:microsoft.com/office/officeart/2005/8/layout/lProcess3"/>
    <dgm:cxn modelId="{B8B85953-4D3C-0E47-96A8-60F5986F4CED}" type="presParOf" srcId="{E738C800-0052-DB49-ACD9-DE89BF5DDCE0}" destId="{A058992E-245C-7A43-9F21-4BDD163E88BA}" srcOrd="2" destOrd="0" presId="urn:microsoft.com/office/officeart/2005/8/layout/lProcess3"/>
    <dgm:cxn modelId="{22814496-8BF3-874D-9C4E-30E7DF97B4ED}" type="presParOf" srcId="{E738C800-0052-DB49-ACD9-DE89BF5DDCE0}" destId="{EDAA64B2-8A5E-1A42-AEA1-79E935F4D7FC}" srcOrd="3" destOrd="0" presId="urn:microsoft.com/office/officeart/2005/8/layout/lProcess3"/>
    <dgm:cxn modelId="{08B729EA-6184-144B-8EE5-F3968F740DE0}" type="presParOf" srcId="{E738C800-0052-DB49-ACD9-DE89BF5DDCE0}" destId="{8190E9F9-88C4-E446-82A7-E0105056C382}" srcOrd="4" destOrd="0" presId="urn:microsoft.com/office/officeart/2005/8/layout/lProcess3"/>
    <dgm:cxn modelId="{EF7A21E5-5B08-7B4A-9B4B-9688F9EDDCD8}" type="presParOf" srcId="{1F99989A-7047-374D-BB4F-CC65D5B7644A}" destId="{2156E323-B346-5D4B-BD24-5E1558B722C8}" srcOrd="3" destOrd="0" presId="urn:microsoft.com/office/officeart/2005/8/layout/lProcess3"/>
    <dgm:cxn modelId="{F1EACBA3-5445-4D47-8B12-C5D3F71BBD45}" type="presParOf" srcId="{1F99989A-7047-374D-BB4F-CC65D5B7644A}" destId="{C1F2EA5C-9998-0E46-A2F3-C9CD3BF43E09}" srcOrd="4" destOrd="0" presId="urn:microsoft.com/office/officeart/2005/8/layout/lProcess3"/>
    <dgm:cxn modelId="{59B34F02-4FFE-4941-9532-90A080DF8584}" type="presParOf" srcId="{C1F2EA5C-9998-0E46-A2F3-C9CD3BF43E09}" destId="{E2D3D77F-B2C1-D04B-BDEC-F9F8CDA0D86A}" srcOrd="0" destOrd="0" presId="urn:microsoft.com/office/officeart/2005/8/layout/lProcess3"/>
    <dgm:cxn modelId="{A65FE4B4-CE27-5C49-9687-1D13460A65AC}" type="presParOf" srcId="{C1F2EA5C-9998-0E46-A2F3-C9CD3BF43E09}" destId="{24223477-6F31-CF4B-9BAA-02E42FE8381E}" srcOrd="1" destOrd="0" presId="urn:microsoft.com/office/officeart/2005/8/layout/lProcess3"/>
    <dgm:cxn modelId="{0EC5235B-4489-CB4C-8906-EB3E827D11BD}" type="presParOf" srcId="{C1F2EA5C-9998-0E46-A2F3-C9CD3BF43E09}" destId="{626A9CB9-FD38-8842-AFB6-2C32832C43FC}" srcOrd="2" destOrd="0" presId="urn:microsoft.com/office/officeart/2005/8/layout/lProcess3"/>
    <dgm:cxn modelId="{690F2551-AA7A-9A4D-B797-4F541817A525}" type="presParOf" srcId="{C1F2EA5C-9998-0E46-A2F3-C9CD3BF43E09}" destId="{F6E19231-4C57-324D-A62D-460B44527725}" srcOrd="3" destOrd="0" presId="urn:microsoft.com/office/officeart/2005/8/layout/lProcess3"/>
    <dgm:cxn modelId="{D19FC8F2-2F25-2B41-8F6A-6CAC1D0B67A7}" type="presParOf" srcId="{C1F2EA5C-9998-0E46-A2F3-C9CD3BF43E09}" destId="{35113385-74DA-1948-890B-A7EDA2742DCC}"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FDE503-2F51-C64F-A95F-963429ADD1B9}"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A8DBCA5A-5995-CA47-8840-07A11BC7205E}">
      <dgm:prSet phldrT="[Text]"/>
      <dgm:spPr/>
      <dgm:t>
        <a:bodyPr/>
        <a:lstStyle/>
        <a:p>
          <a:pPr algn="ctr"/>
          <a:r>
            <a:rPr lang="en-US" dirty="0"/>
            <a:t>Therapeutic tool ??? </a:t>
          </a:r>
        </a:p>
      </dgm:t>
    </dgm:pt>
    <dgm:pt modelId="{4B3E8FA2-1E36-B54C-9C50-200058D4D816}" type="parTrans" cxnId="{B734FE24-A20C-F84D-AD50-5C6328092C68}">
      <dgm:prSet/>
      <dgm:spPr/>
      <dgm:t>
        <a:bodyPr/>
        <a:lstStyle/>
        <a:p>
          <a:pPr algn="ctr"/>
          <a:endParaRPr lang="en-US"/>
        </a:p>
      </dgm:t>
    </dgm:pt>
    <dgm:pt modelId="{F2740DC0-7C9F-8448-B799-7B4C1C24D690}" type="sibTrans" cxnId="{B734FE24-A20C-F84D-AD50-5C6328092C68}">
      <dgm:prSet/>
      <dgm:spPr/>
      <dgm:t>
        <a:bodyPr/>
        <a:lstStyle/>
        <a:p>
          <a:pPr algn="ctr"/>
          <a:endParaRPr lang="en-US"/>
        </a:p>
      </dgm:t>
    </dgm:pt>
    <dgm:pt modelId="{2B9180A9-F87B-F64B-B0C0-4D21A94B652A}">
      <dgm:prSet phldrT="[Text]"/>
      <dgm:spPr/>
      <dgm:t>
        <a:bodyPr/>
        <a:lstStyle/>
        <a:p>
          <a:pPr algn="ctr"/>
          <a:r>
            <a:rPr lang="en-US" dirty="0"/>
            <a:t>Therapeutic failure ???</a:t>
          </a:r>
        </a:p>
      </dgm:t>
    </dgm:pt>
    <dgm:pt modelId="{6EC3787D-9E41-4F44-BE5B-D6CD3D8E2297}" type="parTrans" cxnId="{43825122-3CC2-2346-8B16-AB3F87D84729}">
      <dgm:prSet/>
      <dgm:spPr/>
      <dgm:t>
        <a:bodyPr/>
        <a:lstStyle/>
        <a:p>
          <a:pPr algn="ctr"/>
          <a:endParaRPr lang="en-US"/>
        </a:p>
      </dgm:t>
    </dgm:pt>
    <dgm:pt modelId="{FFB2BDCC-C893-F542-BDCE-EBE4E2DAA2C7}" type="sibTrans" cxnId="{43825122-3CC2-2346-8B16-AB3F87D84729}">
      <dgm:prSet/>
      <dgm:spPr/>
      <dgm:t>
        <a:bodyPr/>
        <a:lstStyle/>
        <a:p>
          <a:pPr algn="ctr"/>
          <a:endParaRPr lang="en-US"/>
        </a:p>
      </dgm:t>
    </dgm:pt>
    <dgm:pt modelId="{5C1CC8A2-C97C-2E43-ACC9-B6F62F5F97DF}" type="pres">
      <dgm:prSet presAssocID="{94FDE503-2F51-C64F-A95F-963429ADD1B9}" presName="diagram" presStyleCnt="0">
        <dgm:presLayoutVars>
          <dgm:dir/>
          <dgm:resizeHandles val="exact"/>
        </dgm:presLayoutVars>
      </dgm:prSet>
      <dgm:spPr/>
    </dgm:pt>
    <dgm:pt modelId="{A27BD2B6-DC77-0A4F-9547-95E285F4F82A}" type="pres">
      <dgm:prSet presAssocID="{A8DBCA5A-5995-CA47-8840-07A11BC7205E}" presName="arrow" presStyleLbl="node1" presStyleIdx="0" presStyleCnt="2" custScaleY="63205" custRadScaleRad="122233">
        <dgm:presLayoutVars>
          <dgm:bulletEnabled val="1"/>
        </dgm:presLayoutVars>
      </dgm:prSet>
      <dgm:spPr/>
    </dgm:pt>
    <dgm:pt modelId="{E1CB27BE-919A-2345-8475-E1BC3684D5D2}" type="pres">
      <dgm:prSet presAssocID="{2B9180A9-F87B-F64B-B0C0-4D21A94B652A}" presName="arrow" presStyleLbl="node1" presStyleIdx="1" presStyleCnt="2" custScaleY="60612" custRadScaleRad="112563" custRadScaleInc="-106">
        <dgm:presLayoutVars>
          <dgm:bulletEnabled val="1"/>
        </dgm:presLayoutVars>
      </dgm:prSet>
      <dgm:spPr/>
    </dgm:pt>
  </dgm:ptLst>
  <dgm:cxnLst>
    <dgm:cxn modelId="{43825122-3CC2-2346-8B16-AB3F87D84729}" srcId="{94FDE503-2F51-C64F-A95F-963429ADD1B9}" destId="{2B9180A9-F87B-F64B-B0C0-4D21A94B652A}" srcOrd="1" destOrd="0" parTransId="{6EC3787D-9E41-4F44-BE5B-D6CD3D8E2297}" sibTransId="{FFB2BDCC-C893-F542-BDCE-EBE4E2DAA2C7}"/>
    <dgm:cxn modelId="{B734FE24-A20C-F84D-AD50-5C6328092C68}" srcId="{94FDE503-2F51-C64F-A95F-963429ADD1B9}" destId="{A8DBCA5A-5995-CA47-8840-07A11BC7205E}" srcOrd="0" destOrd="0" parTransId="{4B3E8FA2-1E36-B54C-9C50-200058D4D816}" sibTransId="{F2740DC0-7C9F-8448-B799-7B4C1C24D690}"/>
    <dgm:cxn modelId="{D88F0E6A-73D1-B543-BD45-B74E684A944B}" type="presOf" srcId="{A8DBCA5A-5995-CA47-8840-07A11BC7205E}" destId="{A27BD2B6-DC77-0A4F-9547-95E285F4F82A}" srcOrd="0" destOrd="0" presId="urn:microsoft.com/office/officeart/2005/8/layout/arrow5"/>
    <dgm:cxn modelId="{C29DCDB6-5AB1-6F42-9A04-1B61301D974A}" type="presOf" srcId="{94FDE503-2F51-C64F-A95F-963429ADD1B9}" destId="{5C1CC8A2-C97C-2E43-ACC9-B6F62F5F97DF}" srcOrd="0" destOrd="0" presId="urn:microsoft.com/office/officeart/2005/8/layout/arrow5"/>
    <dgm:cxn modelId="{5DBC64DD-8BDA-734A-B42E-B26255308728}" type="presOf" srcId="{2B9180A9-F87B-F64B-B0C0-4D21A94B652A}" destId="{E1CB27BE-919A-2345-8475-E1BC3684D5D2}" srcOrd="0" destOrd="0" presId="urn:microsoft.com/office/officeart/2005/8/layout/arrow5"/>
    <dgm:cxn modelId="{CBEAEA21-4A2C-D444-B588-98DBA46DB72E}" type="presParOf" srcId="{5C1CC8A2-C97C-2E43-ACC9-B6F62F5F97DF}" destId="{A27BD2B6-DC77-0A4F-9547-95E285F4F82A}" srcOrd="0" destOrd="0" presId="urn:microsoft.com/office/officeart/2005/8/layout/arrow5"/>
    <dgm:cxn modelId="{090BCF48-D1F3-DA46-8221-1E340D28BACC}" type="presParOf" srcId="{5C1CC8A2-C97C-2E43-ACC9-B6F62F5F97DF}" destId="{E1CB27BE-919A-2345-8475-E1BC3684D5D2}" srcOrd="1" destOrd="0" presId="urn:microsoft.com/office/officeart/2005/8/layout/arrow5"/>
  </dgm:cxnLst>
  <dgm:bg/>
  <dgm:whole>
    <a:ln w="22225">
      <a:solidFill>
        <a:schemeClr val="accent1">
          <a:lumMod val="5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B7CCA-C50E-E246-88FC-D3FC63820AAA}"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97C25D53-C972-944B-B73B-98ADBB46E163}">
      <dgm:prSet phldrT="[Text]" custT="1"/>
      <dgm:spPr/>
      <dgm:t>
        <a:bodyPr/>
        <a:lstStyle/>
        <a:p>
          <a:r>
            <a:rPr lang="en-US" sz="3200" dirty="0">
              <a:latin typeface="Arial" panose="020B0604020202020204" pitchFamily="34" charset="0"/>
              <a:cs typeface="Arial" panose="020B0604020202020204" pitchFamily="34" charset="0"/>
            </a:rPr>
            <a:t>+ FAST examination</a:t>
          </a:r>
        </a:p>
      </dgm:t>
    </dgm:pt>
    <dgm:pt modelId="{41BA841A-CE19-1640-93ED-3AD57C057FFF}" type="parTrans" cxnId="{6E2F41F3-0DF3-334E-A6F1-25082B1456E4}">
      <dgm:prSet/>
      <dgm:spPr/>
      <dgm:t>
        <a:bodyPr/>
        <a:lstStyle/>
        <a:p>
          <a:endParaRPr lang="en-US"/>
        </a:p>
      </dgm:t>
    </dgm:pt>
    <dgm:pt modelId="{4C5DDDA5-8CB0-9F4A-BA0D-78AA72A1CEDF}" type="sibTrans" cxnId="{6E2F41F3-0DF3-334E-A6F1-25082B1456E4}">
      <dgm:prSet/>
      <dgm:spPr/>
      <dgm:t>
        <a:bodyPr/>
        <a:lstStyle/>
        <a:p>
          <a:endParaRPr lang="en-US"/>
        </a:p>
      </dgm:t>
    </dgm:pt>
    <dgm:pt modelId="{BD9672FB-9BA1-604E-9712-55BEA4EDD332}">
      <dgm:prSet phldrT="[Text]"/>
      <dgm:spPr/>
      <dgm:t>
        <a:bodyPr/>
        <a:lstStyle/>
        <a:p>
          <a:r>
            <a:rPr lang="en-US" dirty="0"/>
            <a:t>Penetrating mechanism</a:t>
          </a:r>
        </a:p>
      </dgm:t>
    </dgm:pt>
    <dgm:pt modelId="{1CA7264A-7EE4-464C-9B84-B112F963FA00}" type="parTrans" cxnId="{23F6DE22-45A0-FA4C-8AED-3B22DF8DB9CB}">
      <dgm:prSet/>
      <dgm:spPr/>
      <dgm:t>
        <a:bodyPr/>
        <a:lstStyle/>
        <a:p>
          <a:endParaRPr lang="en-US"/>
        </a:p>
      </dgm:t>
    </dgm:pt>
    <dgm:pt modelId="{EC67EFDC-30BB-5643-A7C4-FABD393D9F4A}" type="sibTrans" cxnId="{23F6DE22-45A0-FA4C-8AED-3B22DF8DB9CB}">
      <dgm:prSet/>
      <dgm:spPr/>
      <dgm:t>
        <a:bodyPr/>
        <a:lstStyle/>
        <a:p>
          <a:endParaRPr lang="en-US"/>
        </a:p>
      </dgm:t>
    </dgm:pt>
    <dgm:pt modelId="{423BE3DE-193A-0E42-8071-545FE2AA9562}">
      <dgm:prSet phldrT="[Text]"/>
      <dgm:spPr/>
      <dgm:t>
        <a:bodyPr/>
        <a:lstStyle/>
        <a:p>
          <a:r>
            <a:rPr lang="en-US" dirty="0"/>
            <a:t>Shock Index (HR/SBP) </a:t>
          </a:r>
          <a:r>
            <a:rPr lang="en-US" dirty="0">
              <a:solidFill>
                <a:schemeClr val="bg1"/>
              </a:solidFill>
            </a:rPr>
            <a:t>&gt;</a:t>
          </a:r>
          <a:r>
            <a:rPr lang="en-US" dirty="0"/>
            <a:t>1</a:t>
          </a:r>
        </a:p>
      </dgm:t>
    </dgm:pt>
    <dgm:pt modelId="{DDE4025E-A470-7D4F-89C8-ED8AC22A0A96}" type="parTrans" cxnId="{AC9A2E5D-4CE9-314D-9CB1-AB8564894C9E}">
      <dgm:prSet/>
      <dgm:spPr/>
      <dgm:t>
        <a:bodyPr/>
        <a:lstStyle/>
        <a:p>
          <a:endParaRPr lang="en-US"/>
        </a:p>
      </dgm:t>
    </dgm:pt>
    <dgm:pt modelId="{88CDDFCA-3A77-CB4A-B78B-57BA20556F63}" type="sibTrans" cxnId="{AC9A2E5D-4CE9-314D-9CB1-AB8564894C9E}">
      <dgm:prSet/>
      <dgm:spPr/>
      <dgm:t>
        <a:bodyPr/>
        <a:lstStyle/>
        <a:p>
          <a:endParaRPr lang="en-US"/>
        </a:p>
      </dgm:t>
    </dgm:pt>
    <dgm:pt modelId="{B953EE00-453D-6746-8888-AE2A4ED398AD}">
      <dgm:prSet/>
      <dgm:spPr/>
      <dgm:t>
        <a:bodyPr/>
        <a:lstStyle/>
        <a:p>
          <a:r>
            <a:rPr lang="en-US" dirty="0"/>
            <a:t>Pelvic fracture</a:t>
          </a:r>
        </a:p>
      </dgm:t>
    </dgm:pt>
    <dgm:pt modelId="{783022F6-E94B-204B-A8D0-92DAEC0FF4CA}" type="parTrans" cxnId="{25823CC8-4AB4-6049-BFEF-249855ACF9BA}">
      <dgm:prSet/>
      <dgm:spPr/>
      <dgm:t>
        <a:bodyPr/>
        <a:lstStyle/>
        <a:p>
          <a:endParaRPr lang="en-US"/>
        </a:p>
      </dgm:t>
    </dgm:pt>
    <dgm:pt modelId="{A301175B-74CF-4C42-A114-BA980602C960}" type="sibTrans" cxnId="{25823CC8-4AB4-6049-BFEF-249855ACF9BA}">
      <dgm:prSet/>
      <dgm:spPr/>
      <dgm:t>
        <a:bodyPr/>
        <a:lstStyle/>
        <a:p>
          <a:endParaRPr lang="en-US"/>
        </a:p>
      </dgm:t>
    </dgm:pt>
    <dgm:pt modelId="{0ACFDFAC-EC2C-8649-8842-63F660C1D179}" type="pres">
      <dgm:prSet presAssocID="{9DCB7CCA-C50E-E246-88FC-D3FC63820AAA}" presName="Name0" presStyleCnt="0">
        <dgm:presLayoutVars>
          <dgm:chMax val="7"/>
          <dgm:chPref val="7"/>
          <dgm:dir/>
        </dgm:presLayoutVars>
      </dgm:prSet>
      <dgm:spPr/>
    </dgm:pt>
    <dgm:pt modelId="{F404392A-2134-5243-9931-62F1C9E3DFB6}" type="pres">
      <dgm:prSet presAssocID="{9DCB7CCA-C50E-E246-88FC-D3FC63820AAA}" presName="Name1" presStyleCnt="0"/>
      <dgm:spPr/>
    </dgm:pt>
    <dgm:pt modelId="{F1546B15-C1BF-5048-B05B-FD724C12B66D}" type="pres">
      <dgm:prSet presAssocID="{9DCB7CCA-C50E-E246-88FC-D3FC63820AAA}" presName="cycle" presStyleCnt="0"/>
      <dgm:spPr/>
    </dgm:pt>
    <dgm:pt modelId="{C5F080A9-5232-1E4C-BB12-4E8C6880A25C}" type="pres">
      <dgm:prSet presAssocID="{9DCB7CCA-C50E-E246-88FC-D3FC63820AAA}" presName="srcNode" presStyleLbl="node1" presStyleIdx="0" presStyleCnt="4"/>
      <dgm:spPr/>
    </dgm:pt>
    <dgm:pt modelId="{0EDC5C25-0DCF-664D-AC8E-367C03E58801}" type="pres">
      <dgm:prSet presAssocID="{9DCB7CCA-C50E-E246-88FC-D3FC63820AAA}" presName="conn" presStyleLbl="parChTrans1D2" presStyleIdx="0" presStyleCnt="1"/>
      <dgm:spPr/>
    </dgm:pt>
    <dgm:pt modelId="{69D136BA-5348-714C-9B61-C221FB34D27B}" type="pres">
      <dgm:prSet presAssocID="{9DCB7CCA-C50E-E246-88FC-D3FC63820AAA}" presName="extraNode" presStyleLbl="node1" presStyleIdx="0" presStyleCnt="4"/>
      <dgm:spPr/>
    </dgm:pt>
    <dgm:pt modelId="{88852B6A-8A9E-0045-B40D-8850DCEF389D}" type="pres">
      <dgm:prSet presAssocID="{9DCB7CCA-C50E-E246-88FC-D3FC63820AAA}" presName="dstNode" presStyleLbl="node1" presStyleIdx="0" presStyleCnt="4"/>
      <dgm:spPr/>
    </dgm:pt>
    <dgm:pt modelId="{7358483E-F0F8-AF49-9B5A-2BB260F3F09A}" type="pres">
      <dgm:prSet presAssocID="{97C25D53-C972-944B-B73B-98ADBB46E163}" presName="text_1" presStyleLbl="node1" presStyleIdx="0" presStyleCnt="4" custScaleY="82645">
        <dgm:presLayoutVars>
          <dgm:bulletEnabled val="1"/>
        </dgm:presLayoutVars>
      </dgm:prSet>
      <dgm:spPr/>
    </dgm:pt>
    <dgm:pt modelId="{4D18FDAE-6522-AE42-8010-9319A833E678}" type="pres">
      <dgm:prSet presAssocID="{97C25D53-C972-944B-B73B-98ADBB46E163}" presName="accent_1" presStyleCnt="0"/>
      <dgm:spPr/>
    </dgm:pt>
    <dgm:pt modelId="{D8F5282B-6587-2D4E-B9EB-FCA4130BA677}" type="pres">
      <dgm:prSet presAssocID="{97C25D53-C972-944B-B73B-98ADBB46E163}" presName="accentRepeatNode" presStyleLbl="solidFgAcc1" presStyleIdx="0" presStyleCnt="4"/>
      <dgm:spPr/>
    </dgm:pt>
    <dgm:pt modelId="{F0ADE4FE-2B8F-3A4A-A76F-A73DD2A46604}" type="pres">
      <dgm:prSet presAssocID="{BD9672FB-9BA1-604E-9712-55BEA4EDD332}" presName="text_2" presStyleLbl="node1" presStyleIdx="1" presStyleCnt="4">
        <dgm:presLayoutVars>
          <dgm:bulletEnabled val="1"/>
        </dgm:presLayoutVars>
      </dgm:prSet>
      <dgm:spPr/>
    </dgm:pt>
    <dgm:pt modelId="{F8DB2F75-CF5F-AE43-B043-6156CFA4EE30}" type="pres">
      <dgm:prSet presAssocID="{BD9672FB-9BA1-604E-9712-55BEA4EDD332}" presName="accent_2" presStyleCnt="0"/>
      <dgm:spPr/>
    </dgm:pt>
    <dgm:pt modelId="{75D0ADD9-79E2-1C4D-B73E-3746F290FDF4}" type="pres">
      <dgm:prSet presAssocID="{BD9672FB-9BA1-604E-9712-55BEA4EDD332}" presName="accentRepeatNode" presStyleLbl="solidFgAcc1" presStyleIdx="1" presStyleCnt="4"/>
      <dgm:spPr/>
    </dgm:pt>
    <dgm:pt modelId="{8EA343F2-4832-974F-ACCA-591FF5D9437F}" type="pres">
      <dgm:prSet presAssocID="{423BE3DE-193A-0E42-8071-545FE2AA9562}" presName="text_3" presStyleLbl="node1" presStyleIdx="2" presStyleCnt="4">
        <dgm:presLayoutVars>
          <dgm:bulletEnabled val="1"/>
        </dgm:presLayoutVars>
      </dgm:prSet>
      <dgm:spPr/>
    </dgm:pt>
    <dgm:pt modelId="{AB49A984-7316-8345-A661-4E136F358790}" type="pres">
      <dgm:prSet presAssocID="{423BE3DE-193A-0E42-8071-545FE2AA9562}" presName="accent_3" presStyleCnt="0"/>
      <dgm:spPr/>
    </dgm:pt>
    <dgm:pt modelId="{A2A87041-9715-9C4E-BA35-037AB422E1AC}" type="pres">
      <dgm:prSet presAssocID="{423BE3DE-193A-0E42-8071-545FE2AA9562}" presName="accentRepeatNode" presStyleLbl="solidFgAcc1" presStyleIdx="2" presStyleCnt="4"/>
      <dgm:spPr/>
    </dgm:pt>
    <dgm:pt modelId="{851B29F6-50E3-2D43-8D6F-C9B0B7F43934}" type="pres">
      <dgm:prSet presAssocID="{B953EE00-453D-6746-8888-AE2A4ED398AD}" presName="text_4" presStyleLbl="node1" presStyleIdx="3" presStyleCnt="4">
        <dgm:presLayoutVars>
          <dgm:bulletEnabled val="1"/>
        </dgm:presLayoutVars>
      </dgm:prSet>
      <dgm:spPr/>
    </dgm:pt>
    <dgm:pt modelId="{A9AB42D8-DE1D-7247-814F-453A4A5F99E9}" type="pres">
      <dgm:prSet presAssocID="{B953EE00-453D-6746-8888-AE2A4ED398AD}" presName="accent_4" presStyleCnt="0"/>
      <dgm:spPr/>
    </dgm:pt>
    <dgm:pt modelId="{5A93A8EF-9587-3D42-A878-306C4ABA5B23}" type="pres">
      <dgm:prSet presAssocID="{B953EE00-453D-6746-8888-AE2A4ED398AD}" presName="accentRepeatNode" presStyleLbl="solidFgAcc1" presStyleIdx="3" presStyleCnt="4"/>
      <dgm:spPr/>
    </dgm:pt>
  </dgm:ptLst>
  <dgm:cxnLst>
    <dgm:cxn modelId="{23F6DE22-45A0-FA4C-8AED-3B22DF8DB9CB}" srcId="{9DCB7CCA-C50E-E246-88FC-D3FC63820AAA}" destId="{BD9672FB-9BA1-604E-9712-55BEA4EDD332}" srcOrd="1" destOrd="0" parTransId="{1CA7264A-7EE4-464C-9B84-B112F963FA00}" sibTransId="{EC67EFDC-30BB-5643-A7C4-FABD393D9F4A}"/>
    <dgm:cxn modelId="{F6268C35-BBB8-8342-BFE2-3BD06514D1E8}" type="presOf" srcId="{423BE3DE-193A-0E42-8071-545FE2AA9562}" destId="{8EA343F2-4832-974F-ACCA-591FF5D9437F}" srcOrd="0" destOrd="0" presId="urn:microsoft.com/office/officeart/2008/layout/VerticalCurvedList"/>
    <dgm:cxn modelId="{2D24CD49-E4EB-684C-8AFC-0EB93C94FD87}" type="presOf" srcId="{9DCB7CCA-C50E-E246-88FC-D3FC63820AAA}" destId="{0ACFDFAC-EC2C-8649-8842-63F660C1D179}" srcOrd="0" destOrd="0" presId="urn:microsoft.com/office/officeart/2008/layout/VerticalCurvedList"/>
    <dgm:cxn modelId="{AC9A2E5D-4CE9-314D-9CB1-AB8564894C9E}" srcId="{9DCB7CCA-C50E-E246-88FC-D3FC63820AAA}" destId="{423BE3DE-193A-0E42-8071-545FE2AA9562}" srcOrd="2" destOrd="0" parTransId="{DDE4025E-A470-7D4F-89C8-ED8AC22A0A96}" sibTransId="{88CDDFCA-3A77-CB4A-B78B-57BA20556F63}"/>
    <dgm:cxn modelId="{D07E3A6E-D5D7-4948-B047-4CB3CBB48D69}" type="presOf" srcId="{B953EE00-453D-6746-8888-AE2A4ED398AD}" destId="{851B29F6-50E3-2D43-8D6F-C9B0B7F43934}" srcOrd="0" destOrd="0" presId="urn:microsoft.com/office/officeart/2008/layout/VerticalCurvedList"/>
    <dgm:cxn modelId="{63600798-3C42-3C47-A871-5456F434E2FA}" type="presOf" srcId="{4C5DDDA5-8CB0-9F4A-BA0D-78AA72A1CEDF}" destId="{0EDC5C25-0DCF-664D-AC8E-367C03E58801}" srcOrd="0" destOrd="0" presId="urn:microsoft.com/office/officeart/2008/layout/VerticalCurvedList"/>
    <dgm:cxn modelId="{25823CC8-4AB4-6049-BFEF-249855ACF9BA}" srcId="{9DCB7CCA-C50E-E246-88FC-D3FC63820AAA}" destId="{B953EE00-453D-6746-8888-AE2A4ED398AD}" srcOrd="3" destOrd="0" parTransId="{783022F6-E94B-204B-A8D0-92DAEC0FF4CA}" sibTransId="{A301175B-74CF-4C42-A114-BA980602C960}"/>
    <dgm:cxn modelId="{F2AFCFD0-AAC3-704F-A39A-BB9445F0C667}" type="presOf" srcId="{97C25D53-C972-944B-B73B-98ADBB46E163}" destId="{7358483E-F0F8-AF49-9B5A-2BB260F3F09A}" srcOrd="0" destOrd="0" presId="urn:microsoft.com/office/officeart/2008/layout/VerticalCurvedList"/>
    <dgm:cxn modelId="{7DE8D5EE-E250-3B40-AFE5-4C86CACE6248}" type="presOf" srcId="{BD9672FB-9BA1-604E-9712-55BEA4EDD332}" destId="{F0ADE4FE-2B8F-3A4A-A76F-A73DD2A46604}" srcOrd="0" destOrd="0" presId="urn:microsoft.com/office/officeart/2008/layout/VerticalCurvedList"/>
    <dgm:cxn modelId="{6E2F41F3-0DF3-334E-A6F1-25082B1456E4}" srcId="{9DCB7CCA-C50E-E246-88FC-D3FC63820AAA}" destId="{97C25D53-C972-944B-B73B-98ADBB46E163}" srcOrd="0" destOrd="0" parTransId="{41BA841A-CE19-1640-93ED-3AD57C057FFF}" sibTransId="{4C5DDDA5-8CB0-9F4A-BA0D-78AA72A1CEDF}"/>
    <dgm:cxn modelId="{2DE6ECCF-2545-174D-9A6D-43C4F9660A16}" type="presParOf" srcId="{0ACFDFAC-EC2C-8649-8842-63F660C1D179}" destId="{F404392A-2134-5243-9931-62F1C9E3DFB6}" srcOrd="0" destOrd="0" presId="urn:microsoft.com/office/officeart/2008/layout/VerticalCurvedList"/>
    <dgm:cxn modelId="{ECC29C99-2DD5-2942-A42E-9276B4E35A54}" type="presParOf" srcId="{F404392A-2134-5243-9931-62F1C9E3DFB6}" destId="{F1546B15-C1BF-5048-B05B-FD724C12B66D}" srcOrd="0" destOrd="0" presId="urn:microsoft.com/office/officeart/2008/layout/VerticalCurvedList"/>
    <dgm:cxn modelId="{0BA1C905-9D99-8D48-9C04-4AA665A6C34F}" type="presParOf" srcId="{F1546B15-C1BF-5048-B05B-FD724C12B66D}" destId="{C5F080A9-5232-1E4C-BB12-4E8C6880A25C}" srcOrd="0" destOrd="0" presId="urn:microsoft.com/office/officeart/2008/layout/VerticalCurvedList"/>
    <dgm:cxn modelId="{4BF48D4F-C9AD-A345-ADF3-F595E0540581}" type="presParOf" srcId="{F1546B15-C1BF-5048-B05B-FD724C12B66D}" destId="{0EDC5C25-0DCF-664D-AC8E-367C03E58801}" srcOrd="1" destOrd="0" presId="urn:microsoft.com/office/officeart/2008/layout/VerticalCurvedList"/>
    <dgm:cxn modelId="{7275E15A-F0EF-9243-A85D-6F72F1CF0447}" type="presParOf" srcId="{F1546B15-C1BF-5048-B05B-FD724C12B66D}" destId="{69D136BA-5348-714C-9B61-C221FB34D27B}" srcOrd="2" destOrd="0" presId="urn:microsoft.com/office/officeart/2008/layout/VerticalCurvedList"/>
    <dgm:cxn modelId="{8BCB97DD-3BE2-F345-ABA1-D61D1F6714CA}" type="presParOf" srcId="{F1546B15-C1BF-5048-B05B-FD724C12B66D}" destId="{88852B6A-8A9E-0045-B40D-8850DCEF389D}" srcOrd="3" destOrd="0" presId="urn:microsoft.com/office/officeart/2008/layout/VerticalCurvedList"/>
    <dgm:cxn modelId="{22074F7B-F29C-B442-95FE-8DD77191EE44}" type="presParOf" srcId="{F404392A-2134-5243-9931-62F1C9E3DFB6}" destId="{7358483E-F0F8-AF49-9B5A-2BB260F3F09A}" srcOrd="1" destOrd="0" presId="urn:microsoft.com/office/officeart/2008/layout/VerticalCurvedList"/>
    <dgm:cxn modelId="{AF9FF409-B836-C64A-BE4A-57BCD3AA8D7A}" type="presParOf" srcId="{F404392A-2134-5243-9931-62F1C9E3DFB6}" destId="{4D18FDAE-6522-AE42-8010-9319A833E678}" srcOrd="2" destOrd="0" presId="urn:microsoft.com/office/officeart/2008/layout/VerticalCurvedList"/>
    <dgm:cxn modelId="{393B7BD0-2751-F94F-BF68-1B6F5CA992F5}" type="presParOf" srcId="{4D18FDAE-6522-AE42-8010-9319A833E678}" destId="{D8F5282B-6587-2D4E-B9EB-FCA4130BA677}" srcOrd="0" destOrd="0" presId="urn:microsoft.com/office/officeart/2008/layout/VerticalCurvedList"/>
    <dgm:cxn modelId="{4CF847FD-0DD0-5A47-8D5B-DB13BCC9BD37}" type="presParOf" srcId="{F404392A-2134-5243-9931-62F1C9E3DFB6}" destId="{F0ADE4FE-2B8F-3A4A-A76F-A73DD2A46604}" srcOrd="3" destOrd="0" presId="urn:microsoft.com/office/officeart/2008/layout/VerticalCurvedList"/>
    <dgm:cxn modelId="{84F141A5-0E48-E24F-A71A-EA762B92CB2E}" type="presParOf" srcId="{F404392A-2134-5243-9931-62F1C9E3DFB6}" destId="{F8DB2F75-CF5F-AE43-B043-6156CFA4EE30}" srcOrd="4" destOrd="0" presId="urn:microsoft.com/office/officeart/2008/layout/VerticalCurvedList"/>
    <dgm:cxn modelId="{BE4BD31F-8667-154D-91E6-048631FECE6D}" type="presParOf" srcId="{F8DB2F75-CF5F-AE43-B043-6156CFA4EE30}" destId="{75D0ADD9-79E2-1C4D-B73E-3746F290FDF4}" srcOrd="0" destOrd="0" presId="urn:microsoft.com/office/officeart/2008/layout/VerticalCurvedList"/>
    <dgm:cxn modelId="{16A7119E-765B-ED42-A3C2-AEFB61DDB4AE}" type="presParOf" srcId="{F404392A-2134-5243-9931-62F1C9E3DFB6}" destId="{8EA343F2-4832-974F-ACCA-591FF5D9437F}" srcOrd="5" destOrd="0" presId="urn:microsoft.com/office/officeart/2008/layout/VerticalCurvedList"/>
    <dgm:cxn modelId="{41A8CC39-9352-364A-A697-ED9683A4A411}" type="presParOf" srcId="{F404392A-2134-5243-9931-62F1C9E3DFB6}" destId="{AB49A984-7316-8345-A661-4E136F358790}" srcOrd="6" destOrd="0" presId="urn:microsoft.com/office/officeart/2008/layout/VerticalCurvedList"/>
    <dgm:cxn modelId="{115B8B46-7C0C-2B48-8C61-8C9383CC8EBD}" type="presParOf" srcId="{AB49A984-7316-8345-A661-4E136F358790}" destId="{A2A87041-9715-9C4E-BA35-037AB422E1AC}" srcOrd="0" destOrd="0" presId="urn:microsoft.com/office/officeart/2008/layout/VerticalCurvedList"/>
    <dgm:cxn modelId="{0DB811C3-C5B5-884B-9374-37D2AFC15038}" type="presParOf" srcId="{F404392A-2134-5243-9931-62F1C9E3DFB6}" destId="{851B29F6-50E3-2D43-8D6F-C9B0B7F43934}" srcOrd="7" destOrd="0" presId="urn:microsoft.com/office/officeart/2008/layout/VerticalCurvedList"/>
    <dgm:cxn modelId="{0AFEA3BA-37B8-4546-8F44-B514EDF5530B}" type="presParOf" srcId="{F404392A-2134-5243-9931-62F1C9E3DFB6}" destId="{A9AB42D8-DE1D-7247-814F-453A4A5F99E9}" srcOrd="8" destOrd="0" presId="urn:microsoft.com/office/officeart/2008/layout/VerticalCurvedList"/>
    <dgm:cxn modelId="{8B4B1461-7180-4247-A141-0BCC47544AB8}" type="presParOf" srcId="{A9AB42D8-DE1D-7247-814F-453A4A5F99E9}" destId="{5A93A8EF-9587-3D42-A878-306C4ABA5B2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6931D6-0363-426B-A7EF-7A91DEF1C746}"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0F4A905A-0525-4E1F-928C-482098CAB8EB}">
      <dgm:prSet/>
      <dgm:spPr/>
      <dgm:t>
        <a:bodyPr/>
        <a:lstStyle/>
        <a:p>
          <a:r>
            <a:rPr lang="tr-TR" dirty="0" err="1">
              <a:solidFill>
                <a:schemeClr val="tx1"/>
              </a:solidFill>
              <a:latin typeface="Arial" panose="020B0604020202020204" pitchFamily="34" charset="0"/>
              <a:cs typeface="Arial" panose="020B0604020202020204" pitchFamily="34" charset="0"/>
            </a:rPr>
            <a:t>Permissive</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hypotensive</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resuscitation</a:t>
          </a:r>
          <a:endParaRPr lang="tr-TR" dirty="0">
            <a:solidFill>
              <a:schemeClr val="tx1"/>
            </a:solidFill>
            <a:latin typeface="Arial" panose="020B0604020202020204" pitchFamily="34" charset="0"/>
            <a:cs typeface="Arial" panose="020B0604020202020204" pitchFamily="34" charset="0"/>
          </a:endParaRPr>
        </a:p>
        <a:p>
          <a:r>
            <a:rPr lang="tr-TR" dirty="0" err="1">
              <a:solidFill>
                <a:schemeClr val="tx1"/>
              </a:solidFill>
              <a:latin typeface="Arial" panose="020B0604020202020204" pitchFamily="34" charset="0"/>
              <a:cs typeface="Arial" panose="020B0604020202020204" pitchFamily="34" charset="0"/>
            </a:rPr>
            <a:t>maintain</a:t>
          </a:r>
          <a:r>
            <a:rPr lang="tr-TR" dirty="0">
              <a:solidFill>
                <a:schemeClr val="tx1"/>
              </a:solidFill>
              <a:latin typeface="Arial" panose="020B0604020202020204" pitchFamily="34" charset="0"/>
              <a:cs typeface="Arial" panose="020B0604020202020204" pitchFamily="34" charset="0"/>
            </a:rPr>
            <a:t> MAP 50-60 </a:t>
          </a:r>
          <a:r>
            <a:rPr lang="tr-TR" dirty="0" err="1">
              <a:solidFill>
                <a:schemeClr val="tx1"/>
              </a:solidFill>
              <a:latin typeface="Arial" panose="020B0604020202020204" pitchFamily="34" charset="0"/>
              <a:cs typeface="Arial" panose="020B0604020202020204" pitchFamily="34" charset="0"/>
            </a:rPr>
            <a:t>mmHg</a:t>
          </a:r>
          <a:r>
            <a:rPr lang="tr-TR" dirty="0">
              <a:solidFill>
                <a:schemeClr val="tx1"/>
              </a:solidFill>
              <a:latin typeface="Arial" panose="020B0604020202020204" pitchFamily="34" charset="0"/>
              <a:cs typeface="Arial" panose="020B0604020202020204" pitchFamily="34" charset="0"/>
            </a:rPr>
            <a:t> in </a:t>
          </a:r>
          <a:r>
            <a:rPr lang="tr-TR" dirty="0" err="1">
              <a:solidFill>
                <a:schemeClr val="tx1"/>
              </a:solidFill>
              <a:latin typeface="Arial" panose="020B0604020202020204" pitchFamily="34" charset="0"/>
              <a:cs typeface="Arial" panose="020B0604020202020204" pitchFamily="34" charset="0"/>
            </a:rPr>
            <a:t>ongoing</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bleeding</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systolic</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blood</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pressure</a:t>
          </a:r>
          <a:r>
            <a:rPr lang="tr-TR" dirty="0">
              <a:solidFill>
                <a:schemeClr val="tx1"/>
              </a:solidFill>
              <a:latin typeface="Arial" panose="020B0604020202020204" pitchFamily="34" charset="0"/>
              <a:cs typeface="Arial" panose="020B0604020202020204" pitchFamily="34" charset="0"/>
            </a:rPr>
            <a:t> 80-90 </a:t>
          </a:r>
          <a:r>
            <a:rPr lang="tr-TR" dirty="0" err="1">
              <a:solidFill>
                <a:schemeClr val="tx1"/>
              </a:solidFill>
              <a:latin typeface="Arial" panose="020B0604020202020204" pitchFamily="34" charset="0"/>
              <a:cs typeface="Arial" panose="020B0604020202020204" pitchFamily="34" charset="0"/>
            </a:rPr>
            <a:t>mmHg</a:t>
          </a:r>
          <a:r>
            <a:rPr lang="tr-TR" dirty="0">
              <a:solidFill>
                <a:schemeClr val="tx1"/>
              </a:solidFill>
              <a:latin typeface="Arial" panose="020B0604020202020204" pitchFamily="34" charset="0"/>
              <a:cs typeface="Arial" panose="020B0604020202020204" pitchFamily="34" charset="0"/>
            </a:rPr>
            <a:t>)</a:t>
          </a:r>
        </a:p>
        <a:p>
          <a:r>
            <a:rPr lang="tr-TR" dirty="0" err="1">
              <a:solidFill>
                <a:schemeClr val="tx1"/>
              </a:solidFill>
              <a:latin typeface="Arial" panose="020B0604020202020204" pitchFamily="34" charset="0"/>
              <a:cs typeface="Arial" panose="020B0604020202020204" pitchFamily="34" charset="0"/>
            </a:rPr>
            <a:t>Avoid</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secondary</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hypervolemia-hypertension</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popping</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effect</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that</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further</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agrevates</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coagulopathy</a:t>
          </a:r>
          <a:endParaRPr lang="tr-TR" dirty="0">
            <a:solidFill>
              <a:schemeClr val="tx1"/>
            </a:solidFill>
            <a:latin typeface="Arial" panose="020B0604020202020204" pitchFamily="34" charset="0"/>
            <a:cs typeface="Arial" panose="020B0604020202020204" pitchFamily="34" charset="0"/>
          </a:endParaRPr>
        </a:p>
      </dgm:t>
    </dgm:pt>
    <dgm:pt modelId="{3966C5FE-2A7F-4E52-84BE-8A0D412B8E4E}" type="parTrans" cxnId="{8435DB1A-5099-48F4-96C1-4F3574D617DC}">
      <dgm:prSet/>
      <dgm:spPr/>
      <dgm:t>
        <a:bodyPr/>
        <a:lstStyle/>
        <a:p>
          <a:endParaRPr lang="en-US"/>
        </a:p>
      </dgm:t>
    </dgm:pt>
    <dgm:pt modelId="{923315DE-6ED7-46FD-81CF-8E58FECED6D0}" type="sibTrans" cxnId="{8435DB1A-5099-48F4-96C1-4F3574D617DC}">
      <dgm:prSet phldrT="3"/>
      <dgm:spPr/>
      <dgm:t>
        <a:bodyPr/>
        <a:lstStyle/>
        <a:p>
          <a:endParaRPr lang="en-US"/>
        </a:p>
      </dgm:t>
    </dgm:pt>
    <dgm:pt modelId="{B21B3063-3F92-4E4E-B443-9EDAD3D97C93}" type="pres">
      <dgm:prSet presAssocID="{0A6931D6-0363-426B-A7EF-7A91DEF1C746}" presName="diagram" presStyleCnt="0">
        <dgm:presLayoutVars>
          <dgm:dir/>
          <dgm:resizeHandles val="exact"/>
        </dgm:presLayoutVars>
      </dgm:prSet>
      <dgm:spPr/>
    </dgm:pt>
    <dgm:pt modelId="{BD1B3400-D3F8-B945-9B06-6BF103A07FDE}" type="pres">
      <dgm:prSet presAssocID="{0F4A905A-0525-4E1F-928C-482098CAB8EB}" presName="node" presStyleLbl="node1" presStyleIdx="0" presStyleCnt="1" custScaleX="211599" custLinFactNeighborY="-32803">
        <dgm:presLayoutVars>
          <dgm:bulletEnabled val="1"/>
        </dgm:presLayoutVars>
      </dgm:prSet>
      <dgm:spPr/>
    </dgm:pt>
  </dgm:ptLst>
  <dgm:cxnLst>
    <dgm:cxn modelId="{E6D76E14-EE14-B943-BB74-365FAFE30D2E}" type="presOf" srcId="{0A6931D6-0363-426B-A7EF-7A91DEF1C746}" destId="{B21B3063-3F92-4E4E-B443-9EDAD3D97C93}" srcOrd="0" destOrd="0" presId="urn:microsoft.com/office/officeart/2005/8/layout/default"/>
    <dgm:cxn modelId="{8435DB1A-5099-48F4-96C1-4F3574D617DC}" srcId="{0A6931D6-0363-426B-A7EF-7A91DEF1C746}" destId="{0F4A905A-0525-4E1F-928C-482098CAB8EB}" srcOrd="0" destOrd="0" parTransId="{3966C5FE-2A7F-4E52-84BE-8A0D412B8E4E}" sibTransId="{923315DE-6ED7-46FD-81CF-8E58FECED6D0}"/>
    <dgm:cxn modelId="{D8C40255-9D9B-ED4E-8044-3490DB526927}" type="presOf" srcId="{0F4A905A-0525-4E1F-928C-482098CAB8EB}" destId="{BD1B3400-D3F8-B945-9B06-6BF103A07FDE}" srcOrd="0" destOrd="0" presId="urn:microsoft.com/office/officeart/2005/8/layout/default"/>
    <dgm:cxn modelId="{9942FE7B-C229-1842-BF96-F6E4553A4C4A}" type="presParOf" srcId="{B21B3063-3F92-4E4E-B443-9EDAD3D97C93}" destId="{BD1B3400-D3F8-B945-9B06-6BF103A07FD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6931D6-0363-426B-A7EF-7A91DEF1C746}"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8163F4EB-7CEF-43FB-91B2-C910ED561F0E}">
      <dgm:prSet custT="1"/>
      <dgm:spPr/>
      <dgm:t>
        <a:bodyPr/>
        <a:lstStyle/>
        <a:p>
          <a:r>
            <a:rPr lang="tr-TR" sz="2400" dirty="0" err="1">
              <a:solidFill>
                <a:schemeClr val="tx1"/>
              </a:solidFill>
              <a:latin typeface="Arial" panose="020B0604020202020204" pitchFamily="34" charset="0"/>
              <a:cs typeface="Arial" panose="020B0604020202020204" pitchFamily="34" charset="0"/>
            </a:rPr>
            <a:t>Correct</a:t>
          </a:r>
          <a:r>
            <a:rPr lang="tr-TR" sz="2400" dirty="0">
              <a:solidFill>
                <a:schemeClr val="tx1"/>
              </a:solidFill>
              <a:latin typeface="Arial" panose="020B0604020202020204" pitchFamily="34" charset="0"/>
              <a:cs typeface="Arial" panose="020B0604020202020204" pitchFamily="34" charset="0"/>
            </a:rPr>
            <a:t> </a:t>
          </a:r>
          <a:r>
            <a:rPr lang="tr-TR" sz="2400" dirty="0" err="1">
              <a:solidFill>
                <a:schemeClr val="tx1"/>
              </a:solidFill>
              <a:latin typeface="Arial" panose="020B0604020202020204" pitchFamily="34" charset="0"/>
              <a:cs typeface="Arial" panose="020B0604020202020204" pitchFamily="34" charset="0"/>
            </a:rPr>
            <a:t>acidosis</a:t>
          </a:r>
          <a:endParaRPr lang="tr-TR" sz="2400" dirty="0">
            <a:solidFill>
              <a:schemeClr val="tx1"/>
            </a:solidFill>
            <a:latin typeface="Arial" panose="020B0604020202020204" pitchFamily="34" charset="0"/>
            <a:cs typeface="Arial" panose="020B0604020202020204" pitchFamily="34" charset="0"/>
          </a:endParaRPr>
        </a:p>
        <a:p>
          <a:r>
            <a:rPr lang="tr-TR" sz="2400" dirty="0" err="1">
              <a:solidFill>
                <a:schemeClr val="tx1"/>
              </a:solidFill>
              <a:latin typeface="Arial" panose="020B0604020202020204" pitchFamily="34" charset="0"/>
              <a:cs typeface="Arial" panose="020B0604020202020204" pitchFamily="34" charset="0"/>
            </a:rPr>
            <a:t>to</a:t>
          </a:r>
          <a:r>
            <a:rPr lang="tr-TR" sz="2400" dirty="0">
              <a:solidFill>
                <a:schemeClr val="tx1"/>
              </a:solidFill>
              <a:latin typeface="Arial" panose="020B0604020202020204" pitchFamily="34" charset="0"/>
              <a:cs typeface="Arial" panose="020B0604020202020204" pitchFamily="34" charset="0"/>
            </a:rPr>
            <a:t> </a:t>
          </a:r>
          <a:r>
            <a:rPr lang="tr-TR" sz="2400" dirty="0" err="1">
              <a:solidFill>
                <a:schemeClr val="tx1"/>
              </a:solidFill>
              <a:latin typeface="Arial" panose="020B0604020202020204" pitchFamily="34" charset="0"/>
              <a:cs typeface="Arial" panose="020B0604020202020204" pitchFamily="34" charset="0"/>
            </a:rPr>
            <a:t>target</a:t>
          </a:r>
          <a:r>
            <a:rPr lang="tr-TR" sz="2400" dirty="0">
              <a:solidFill>
                <a:schemeClr val="tx1"/>
              </a:solidFill>
              <a:latin typeface="Arial" panose="020B0604020202020204" pitchFamily="34" charset="0"/>
              <a:cs typeface="Arial" panose="020B0604020202020204" pitchFamily="34" charset="0"/>
            </a:rPr>
            <a:t> </a:t>
          </a:r>
          <a:r>
            <a:rPr lang="tr-TR" sz="2400" dirty="0" err="1">
              <a:solidFill>
                <a:schemeClr val="tx1"/>
              </a:solidFill>
              <a:latin typeface="Arial" panose="020B0604020202020204" pitchFamily="34" charset="0"/>
              <a:cs typeface="Arial" panose="020B0604020202020204" pitchFamily="34" charset="0"/>
            </a:rPr>
            <a:t>pH</a:t>
          </a:r>
          <a:r>
            <a:rPr lang="tr-TR" sz="2400" dirty="0">
              <a:solidFill>
                <a:schemeClr val="tx1"/>
              </a:solidFill>
              <a:latin typeface="Arial" panose="020B0604020202020204" pitchFamily="34" charset="0"/>
              <a:cs typeface="Arial" panose="020B0604020202020204" pitchFamily="34" charset="0"/>
            </a:rPr>
            <a:t> </a:t>
          </a:r>
          <a:r>
            <a:rPr lang="tr-TR" sz="2400" dirty="0">
              <a:solidFill>
                <a:schemeClr val="tx1"/>
              </a:solidFill>
            </a:rPr>
            <a:t>&gt;7.2</a:t>
          </a:r>
        </a:p>
        <a:p>
          <a:r>
            <a:rPr lang="tr-TR" sz="2400" dirty="0" err="1">
              <a:solidFill>
                <a:schemeClr val="tx1"/>
              </a:solidFill>
            </a:rPr>
            <a:t>Lactate</a:t>
          </a:r>
          <a:r>
            <a:rPr lang="tr-TR" sz="2400" dirty="0">
              <a:solidFill>
                <a:schemeClr val="tx1"/>
              </a:solidFill>
            </a:rPr>
            <a:t> &lt; 2 </a:t>
          </a:r>
          <a:r>
            <a:rPr lang="tr-TR" sz="2400" dirty="0" err="1">
              <a:solidFill>
                <a:schemeClr val="tx1"/>
              </a:solidFill>
            </a:rPr>
            <a:t>mmol</a:t>
          </a:r>
          <a:r>
            <a:rPr lang="tr-TR" sz="2400" dirty="0">
              <a:solidFill>
                <a:schemeClr val="tx1"/>
              </a:solidFill>
            </a:rPr>
            <a:t>/L</a:t>
          </a:r>
        </a:p>
        <a:p>
          <a:r>
            <a:rPr lang="tr-TR" sz="2400" dirty="0">
              <a:solidFill>
                <a:schemeClr val="tx1"/>
              </a:solidFill>
            </a:rPr>
            <a:t>BE (</a:t>
          </a:r>
          <a:r>
            <a:rPr lang="en-US" sz="2400" dirty="0">
              <a:solidFill>
                <a:schemeClr val="tx1"/>
              </a:solidFill>
            </a:rPr>
            <a:t>base deficit )</a:t>
          </a:r>
          <a:r>
            <a:rPr lang="tr-TR" sz="2400" dirty="0">
              <a:solidFill>
                <a:schemeClr val="tx1"/>
              </a:solidFill>
            </a:rPr>
            <a:t>&lt; -6 </a:t>
          </a:r>
          <a:endParaRPr lang="en-US" sz="2400" dirty="0">
            <a:solidFill>
              <a:schemeClr val="tx1"/>
            </a:solidFill>
            <a:latin typeface="Arial" panose="020B0604020202020204" pitchFamily="34" charset="0"/>
            <a:cs typeface="Arial" panose="020B0604020202020204" pitchFamily="34" charset="0"/>
          </a:endParaRPr>
        </a:p>
      </dgm:t>
    </dgm:pt>
    <dgm:pt modelId="{7309E9B5-78AC-4CFE-8B97-C1A9DDA36B6E}" type="parTrans" cxnId="{D304435E-D9D8-4E5F-8F30-EC4F2DE42A6E}">
      <dgm:prSet/>
      <dgm:spPr/>
      <dgm:t>
        <a:bodyPr/>
        <a:lstStyle/>
        <a:p>
          <a:endParaRPr lang="en-US"/>
        </a:p>
      </dgm:t>
    </dgm:pt>
    <dgm:pt modelId="{22DD306C-DE09-4A58-A7E1-B3E94E235F28}" type="sibTrans" cxnId="{D304435E-D9D8-4E5F-8F30-EC4F2DE42A6E}">
      <dgm:prSet phldrT="01" phldr="0"/>
      <dgm:spPr/>
      <dgm:t>
        <a:bodyPr/>
        <a:lstStyle/>
        <a:p>
          <a:r>
            <a:rPr lang="en-US"/>
            <a:t>01</a:t>
          </a:r>
        </a:p>
      </dgm:t>
    </dgm:pt>
    <dgm:pt modelId="{279E0257-AF54-4EE8-A724-3A7DCE76AC59}">
      <dgm:prSet custT="1"/>
      <dgm:spPr/>
      <dgm:t>
        <a:bodyPr/>
        <a:lstStyle/>
        <a:p>
          <a:r>
            <a:rPr lang="tr-TR" sz="2400" b="0" dirty="0" err="1">
              <a:solidFill>
                <a:schemeClr val="tx1"/>
              </a:solidFill>
              <a:latin typeface="Arial" panose="020B0604020202020204" pitchFamily="34" charset="0"/>
              <a:cs typeface="Arial" panose="020B0604020202020204" pitchFamily="34" charset="0"/>
            </a:rPr>
            <a:t>Monitor</a:t>
          </a:r>
          <a:r>
            <a:rPr lang="tr-TR" sz="2400" b="0" dirty="0">
              <a:solidFill>
                <a:schemeClr val="tx1"/>
              </a:solidFill>
              <a:latin typeface="Arial" panose="020B0604020202020204" pitchFamily="34" charset="0"/>
              <a:cs typeface="Arial" panose="020B0604020202020204" pitchFamily="34" charset="0"/>
            </a:rPr>
            <a:t> </a:t>
          </a:r>
          <a:r>
            <a:rPr lang="tr-TR" sz="2400" b="0" dirty="0" err="1">
              <a:solidFill>
                <a:schemeClr val="tx1"/>
              </a:solidFill>
              <a:latin typeface="Arial" panose="020B0604020202020204" pitchFamily="34" charset="0"/>
              <a:cs typeface="Arial" panose="020B0604020202020204" pitchFamily="34" charset="0"/>
            </a:rPr>
            <a:t>calcium</a:t>
          </a:r>
          <a:r>
            <a:rPr lang="tr-TR" sz="2400" b="0" dirty="0">
              <a:solidFill>
                <a:schemeClr val="tx1"/>
              </a:solidFill>
              <a:latin typeface="Arial" panose="020B0604020202020204" pitchFamily="34" charset="0"/>
              <a:cs typeface="Arial" panose="020B0604020202020204" pitchFamily="34" charset="0"/>
            </a:rPr>
            <a:t> </a:t>
          </a:r>
          <a:r>
            <a:rPr lang="tr-TR" sz="2400" b="0" dirty="0" err="1">
              <a:solidFill>
                <a:schemeClr val="tx1"/>
              </a:solidFill>
              <a:latin typeface="Arial" panose="020B0604020202020204" pitchFamily="34" charset="0"/>
              <a:cs typeface="Arial" panose="020B0604020202020204" pitchFamily="34" charset="0"/>
            </a:rPr>
            <a:t>to</a:t>
          </a:r>
          <a:r>
            <a:rPr lang="tr-TR" sz="2400" b="0" dirty="0">
              <a:solidFill>
                <a:schemeClr val="tx1"/>
              </a:solidFill>
              <a:latin typeface="Arial" panose="020B0604020202020204" pitchFamily="34" charset="0"/>
              <a:cs typeface="Arial" panose="020B0604020202020204" pitchFamily="34" charset="0"/>
            </a:rPr>
            <a:t> </a:t>
          </a:r>
          <a:r>
            <a:rPr lang="tr-TR" sz="2400" b="0" dirty="0" err="1">
              <a:solidFill>
                <a:schemeClr val="tx1"/>
              </a:solidFill>
              <a:latin typeface="Arial" panose="020B0604020202020204" pitchFamily="34" charset="0"/>
              <a:cs typeface="Arial" panose="020B0604020202020204" pitchFamily="34" charset="0"/>
            </a:rPr>
            <a:t>maintain</a:t>
          </a:r>
          <a:r>
            <a:rPr lang="tr-TR" sz="2400" b="0" dirty="0">
              <a:solidFill>
                <a:schemeClr val="tx1"/>
              </a:solidFill>
              <a:latin typeface="Arial" panose="020B0604020202020204" pitchFamily="34" charset="0"/>
              <a:cs typeface="Arial" panose="020B0604020202020204" pitchFamily="34" charset="0"/>
            </a:rPr>
            <a:t> it </a:t>
          </a:r>
          <a:r>
            <a:rPr lang="tr-TR" sz="2400" b="0" dirty="0" err="1">
              <a:solidFill>
                <a:schemeClr val="tx1"/>
              </a:solidFill>
              <a:latin typeface="Arial" panose="020B0604020202020204" pitchFamily="34" charset="0"/>
              <a:cs typeface="Arial" panose="020B0604020202020204" pitchFamily="34" charset="0"/>
            </a:rPr>
            <a:t>with</a:t>
          </a:r>
          <a:r>
            <a:rPr lang="tr-TR" sz="2400" b="0" dirty="0">
              <a:solidFill>
                <a:schemeClr val="tx1"/>
              </a:solidFill>
              <a:latin typeface="Arial" panose="020B0604020202020204" pitchFamily="34" charset="0"/>
              <a:cs typeface="Arial" panose="020B0604020202020204" pitchFamily="34" charset="0"/>
            </a:rPr>
            <a:t> </a:t>
          </a:r>
          <a:r>
            <a:rPr lang="tr-TR" sz="2400" b="0" dirty="0" err="1">
              <a:solidFill>
                <a:schemeClr val="tx1"/>
              </a:solidFill>
              <a:latin typeface="Arial" panose="020B0604020202020204" pitchFamily="34" charset="0"/>
              <a:cs typeface="Arial" panose="020B0604020202020204" pitchFamily="34" charset="0"/>
            </a:rPr>
            <a:t>Ca</a:t>
          </a:r>
          <a:r>
            <a:rPr lang="tr-TR" sz="2400" b="0" dirty="0">
              <a:solidFill>
                <a:schemeClr val="tx1"/>
              </a:solidFill>
              <a:latin typeface="Arial" panose="020B0604020202020204" pitchFamily="34" charset="0"/>
              <a:cs typeface="Arial" panose="020B0604020202020204" pitchFamily="34" charset="0"/>
            </a:rPr>
            <a:t> Cl</a:t>
          </a:r>
          <a:r>
            <a:rPr lang="tr-TR" sz="2400" b="0" baseline="-25000" dirty="0">
              <a:solidFill>
                <a:schemeClr val="tx1"/>
              </a:solidFill>
              <a:latin typeface="Arial" panose="020B0604020202020204" pitchFamily="34" charset="0"/>
              <a:cs typeface="Arial" panose="020B0604020202020204" pitchFamily="34" charset="0"/>
            </a:rPr>
            <a:t>2 </a:t>
          </a:r>
          <a:r>
            <a:rPr lang="tr-TR" sz="2400" b="0" baseline="0" dirty="0">
              <a:solidFill>
                <a:schemeClr val="tx1"/>
              </a:solidFill>
              <a:latin typeface="Arial" panose="020B0604020202020204" pitchFamily="34" charset="0"/>
              <a:cs typeface="Arial" panose="020B0604020202020204" pitchFamily="34" charset="0"/>
            </a:rPr>
            <a:t>(Grade 1C)</a:t>
          </a:r>
        </a:p>
        <a:p>
          <a:r>
            <a:rPr lang="tr-TR" sz="2400" b="0" dirty="0">
              <a:solidFill>
                <a:schemeClr val="tx1"/>
              </a:solidFill>
              <a:latin typeface="Arial" panose="020B0604020202020204" pitchFamily="34" charset="0"/>
              <a:cs typeface="Arial" panose="020B0604020202020204" pitchFamily="34" charset="0"/>
            </a:rPr>
            <a:t>-optimize </a:t>
          </a:r>
          <a:r>
            <a:rPr lang="tr-TR" sz="2400" b="0" dirty="0" err="1">
              <a:solidFill>
                <a:schemeClr val="tx1"/>
              </a:solidFill>
              <a:latin typeface="Arial" panose="020B0604020202020204" pitchFamily="34" charset="0"/>
              <a:cs typeface="Arial" panose="020B0604020202020204" pitchFamily="34" charset="0"/>
            </a:rPr>
            <a:t>coagulation</a:t>
          </a:r>
          <a:endParaRPr lang="tr-TR" sz="2400" b="0" dirty="0">
            <a:solidFill>
              <a:schemeClr val="tx1"/>
            </a:solidFill>
            <a:latin typeface="Arial" panose="020B0604020202020204" pitchFamily="34" charset="0"/>
            <a:cs typeface="Arial" panose="020B0604020202020204" pitchFamily="34" charset="0"/>
          </a:endParaRPr>
        </a:p>
        <a:p>
          <a:r>
            <a:rPr lang="tr-TR" sz="2400" b="0" dirty="0">
              <a:solidFill>
                <a:schemeClr val="tx1"/>
              </a:solidFill>
              <a:latin typeface="Arial" panose="020B0604020202020204" pitchFamily="34" charset="0"/>
              <a:cs typeface="Arial" panose="020B0604020202020204" pitchFamily="34" charset="0"/>
            </a:rPr>
            <a:t>-</a:t>
          </a:r>
          <a:r>
            <a:rPr lang="tr-TR" sz="2400" b="0" dirty="0" err="1">
              <a:solidFill>
                <a:schemeClr val="tx1"/>
              </a:solidFill>
              <a:latin typeface="Arial" panose="020B0604020202020204" pitchFamily="34" charset="0"/>
              <a:cs typeface="Arial" panose="020B0604020202020204" pitchFamily="34" charset="0"/>
            </a:rPr>
            <a:t>improve</a:t>
          </a:r>
          <a:r>
            <a:rPr lang="tr-TR" sz="2400" b="0" dirty="0">
              <a:solidFill>
                <a:schemeClr val="tx1"/>
              </a:solidFill>
              <a:latin typeface="Arial" panose="020B0604020202020204" pitchFamily="34" charset="0"/>
              <a:cs typeface="Arial" panose="020B0604020202020204" pitchFamily="34" charset="0"/>
            </a:rPr>
            <a:t> </a:t>
          </a:r>
          <a:r>
            <a:rPr lang="tr-TR" sz="2400" b="0" dirty="0" err="1">
              <a:solidFill>
                <a:schemeClr val="tx1"/>
              </a:solidFill>
              <a:latin typeface="Arial" panose="020B0604020202020204" pitchFamily="34" charset="0"/>
              <a:cs typeface="Arial" panose="020B0604020202020204" pitchFamily="34" charset="0"/>
            </a:rPr>
            <a:t>uterine</a:t>
          </a:r>
          <a:r>
            <a:rPr lang="tr-TR" sz="2400" b="0" dirty="0">
              <a:solidFill>
                <a:schemeClr val="tx1"/>
              </a:solidFill>
              <a:latin typeface="Arial" panose="020B0604020202020204" pitchFamily="34" charset="0"/>
              <a:cs typeface="Arial" panose="020B0604020202020204" pitchFamily="34" charset="0"/>
            </a:rPr>
            <a:t> </a:t>
          </a:r>
          <a:r>
            <a:rPr lang="tr-TR" sz="2400" b="0" dirty="0" err="1">
              <a:solidFill>
                <a:schemeClr val="tx1"/>
              </a:solidFill>
              <a:latin typeface="Arial" panose="020B0604020202020204" pitchFamily="34" charset="0"/>
              <a:cs typeface="Arial" panose="020B0604020202020204" pitchFamily="34" charset="0"/>
            </a:rPr>
            <a:t>tone</a:t>
          </a:r>
          <a:endParaRPr lang="tr-TR" sz="2400" b="0" dirty="0">
            <a:solidFill>
              <a:schemeClr val="tx1"/>
            </a:solidFill>
            <a:latin typeface="Arial" panose="020B0604020202020204" pitchFamily="34" charset="0"/>
            <a:cs typeface="Arial" panose="020B0604020202020204" pitchFamily="34" charset="0"/>
          </a:endParaRPr>
        </a:p>
        <a:p>
          <a:r>
            <a:rPr lang="tr-TR" sz="2400" b="0" dirty="0">
              <a:solidFill>
                <a:schemeClr val="tx1"/>
              </a:solidFill>
              <a:latin typeface="Arial" panose="020B0604020202020204" pitchFamily="34" charset="0"/>
              <a:cs typeface="Arial" panose="020B0604020202020204" pitchFamily="34" charset="0"/>
            </a:rPr>
            <a:t>(Ca</a:t>
          </a:r>
          <a:r>
            <a:rPr lang="tr-TR" sz="2400" b="0" baseline="30000" dirty="0">
              <a:solidFill>
                <a:schemeClr val="tx1"/>
              </a:solidFill>
              <a:latin typeface="Arial" panose="020B0604020202020204" pitchFamily="34" charset="0"/>
              <a:cs typeface="Arial" panose="020B0604020202020204" pitchFamily="34" charset="0"/>
            </a:rPr>
            <a:t>2+</a:t>
          </a:r>
          <a:r>
            <a:rPr lang="tr-TR" sz="2400" b="0" dirty="0">
              <a:solidFill>
                <a:schemeClr val="tx1"/>
              </a:solidFill>
              <a:latin typeface="Arial" panose="020B0604020202020204" pitchFamily="34" charset="0"/>
              <a:cs typeface="Arial" panose="020B0604020202020204" pitchFamily="34" charset="0"/>
            </a:rPr>
            <a:t> </a:t>
          </a:r>
          <a:r>
            <a:rPr lang="tr-TR" sz="2400" dirty="0">
              <a:solidFill>
                <a:schemeClr val="tx1"/>
              </a:solidFill>
            </a:rPr>
            <a:t>&gt; 1 </a:t>
          </a:r>
          <a:r>
            <a:rPr lang="tr-TR" sz="2400" dirty="0" err="1">
              <a:solidFill>
                <a:schemeClr val="tx1"/>
              </a:solidFill>
            </a:rPr>
            <a:t>mmol</a:t>
          </a:r>
          <a:r>
            <a:rPr lang="tr-TR" sz="2400" dirty="0">
              <a:solidFill>
                <a:schemeClr val="tx1"/>
              </a:solidFill>
            </a:rPr>
            <a:t>/L )</a:t>
          </a:r>
          <a:endParaRPr lang="en-US" sz="2400" b="0" dirty="0">
            <a:solidFill>
              <a:schemeClr val="tx1"/>
            </a:solidFill>
            <a:latin typeface="Arial" panose="020B0604020202020204" pitchFamily="34" charset="0"/>
            <a:cs typeface="Arial" panose="020B0604020202020204" pitchFamily="34" charset="0"/>
          </a:endParaRPr>
        </a:p>
      </dgm:t>
    </dgm:pt>
    <dgm:pt modelId="{C1F0B4BB-90DF-409E-84DF-E664C66BB7E7}" type="parTrans" cxnId="{0EB1555D-E5F6-4217-9024-3A3B427F757E}">
      <dgm:prSet/>
      <dgm:spPr/>
      <dgm:t>
        <a:bodyPr/>
        <a:lstStyle/>
        <a:p>
          <a:endParaRPr lang="en-US"/>
        </a:p>
      </dgm:t>
    </dgm:pt>
    <dgm:pt modelId="{4866298A-201A-4B34-ACC7-F2DE481F8FD3}" type="sibTrans" cxnId="{0EB1555D-E5F6-4217-9024-3A3B427F757E}">
      <dgm:prSet phldrT="02" phldr="0"/>
      <dgm:spPr/>
      <dgm:t>
        <a:bodyPr/>
        <a:lstStyle/>
        <a:p>
          <a:r>
            <a:rPr lang="en-US"/>
            <a:t>02</a:t>
          </a:r>
        </a:p>
      </dgm:t>
    </dgm:pt>
    <dgm:pt modelId="{0F4A905A-0525-4E1F-928C-482098CAB8EB}">
      <dgm:prSet/>
      <dgm:spPr/>
      <dgm:t>
        <a:bodyPr/>
        <a:lstStyle/>
        <a:p>
          <a:r>
            <a:rPr lang="tr-TR" b="0" dirty="0" err="1">
              <a:solidFill>
                <a:schemeClr val="tx1"/>
              </a:solidFill>
              <a:latin typeface="Arial" panose="020B0604020202020204" pitchFamily="34" charset="0"/>
              <a:cs typeface="Arial" panose="020B0604020202020204" pitchFamily="34" charset="0"/>
            </a:rPr>
            <a:t>Provide</a:t>
          </a:r>
          <a:r>
            <a:rPr lang="tr-TR" b="0" dirty="0">
              <a:solidFill>
                <a:schemeClr val="tx1"/>
              </a:solidFill>
              <a:latin typeface="Arial" panose="020B0604020202020204" pitchFamily="34" charset="0"/>
              <a:cs typeface="Arial" panose="020B0604020202020204" pitchFamily="34" charset="0"/>
            </a:rPr>
            <a:t> </a:t>
          </a:r>
          <a:r>
            <a:rPr lang="tr-TR" b="0" dirty="0" err="1">
              <a:solidFill>
                <a:schemeClr val="tx1"/>
              </a:solidFill>
              <a:latin typeface="Arial" panose="020B0604020202020204" pitchFamily="34" charset="0"/>
              <a:cs typeface="Arial" panose="020B0604020202020204" pitchFamily="34" charset="0"/>
            </a:rPr>
            <a:t>normothermia</a:t>
          </a:r>
          <a:endParaRPr lang="tr-TR" b="0" dirty="0">
            <a:solidFill>
              <a:schemeClr val="tx1"/>
            </a:solidFill>
            <a:latin typeface="Arial" panose="020B0604020202020204" pitchFamily="34" charset="0"/>
            <a:cs typeface="Arial" panose="020B0604020202020204" pitchFamily="34" charset="0"/>
          </a:endParaRPr>
        </a:p>
        <a:p>
          <a:r>
            <a:rPr lang="tr-TR" b="0" dirty="0">
              <a:solidFill>
                <a:schemeClr val="tx1"/>
              </a:solidFill>
              <a:latin typeface="Arial" panose="020B0604020202020204" pitchFamily="34" charset="0"/>
              <a:cs typeface="Arial" panose="020B0604020202020204" pitchFamily="34" charset="0"/>
            </a:rPr>
            <a:t>(Grade 1C)</a:t>
          </a:r>
          <a:endParaRPr lang="en-US" b="0" dirty="0">
            <a:solidFill>
              <a:schemeClr val="tx1"/>
            </a:solidFill>
            <a:latin typeface="Arial" panose="020B0604020202020204" pitchFamily="34" charset="0"/>
            <a:cs typeface="Arial" panose="020B0604020202020204" pitchFamily="34" charset="0"/>
          </a:endParaRPr>
        </a:p>
      </dgm:t>
    </dgm:pt>
    <dgm:pt modelId="{3966C5FE-2A7F-4E52-84BE-8A0D412B8E4E}" type="parTrans" cxnId="{8435DB1A-5099-48F4-96C1-4F3574D617DC}">
      <dgm:prSet/>
      <dgm:spPr/>
      <dgm:t>
        <a:bodyPr/>
        <a:lstStyle/>
        <a:p>
          <a:endParaRPr lang="en-US"/>
        </a:p>
      </dgm:t>
    </dgm:pt>
    <dgm:pt modelId="{923315DE-6ED7-46FD-81CF-8E58FECED6D0}" type="sibTrans" cxnId="{8435DB1A-5099-48F4-96C1-4F3574D617DC}">
      <dgm:prSet phldrT="03" phldr="0"/>
      <dgm:spPr/>
      <dgm:t>
        <a:bodyPr/>
        <a:lstStyle/>
        <a:p>
          <a:r>
            <a:rPr lang="en-US"/>
            <a:t>03</a:t>
          </a:r>
        </a:p>
      </dgm:t>
    </dgm:pt>
    <dgm:pt modelId="{B3D1996C-4FBE-E54A-ABFB-2364D9DB5D5A}" type="pres">
      <dgm:prSet presAssocID="{0A6931D6-0363-426B-A7EF-7A91DEF1C746}" presName="Name0" presStyleCnt="0">
        <dgm:presLayoutVars>
          <dgm:animLvl val="lvl"/>
          <dgm:resizeHandles val="exact"/>
        </dgm:presLayoutVars>
      </dgm:prSet>
      <dgm:spPr/>
    </dgm:pt>
    <dgm:pt modelId="{58FDFDE2-E54C-9C43-A4B4-CCC0A4C8A8D6}" type="pres">
      <dgm:prSet presAssocID="{8163F4EB-7CEF-43FB-91B2-C910ED561F0E}" presName="compositeNode" presStyleCnt="0">
        <dgm:presLayoutVars>
          <dgm:bulletEnabled val="1"/>
        </dgm:presLayoutVars>
      </dgm:prSet>
      <dgm:spPr/>
    </dgm:pt>
    <dgm:pt modelId="{578BEDD4-2A54-194B-AE7C-1C19D952222C}" type="pres">
      <dgm:prSet presAssocID="{8163F4EB-7CEF-43FB-91B2-C910ED561F0E}" presName="bgRect" presStyleLbl="alignNode1" presStyleIdx="0" presStyleCnt="3" custScaleX="132544"/>
      <dgm:spPr/>
    </dgm:pt>
    <dgm:pt modelId="{40CABAD7-407D-4048-9CF0-47EBCFA63102}" type="pres">
      <dgm:prSet presAssocID="{22DD306C-DE09-4A58-A7E1-B3E94E235F28}" presName="sibTransNodeRect" presStyleLbl="alignNode1" presStyleIdx="0" presStyleCnt="3">
        <dgm:presLayoutVars>
          <dgm:chMax val="0"/>
          <dgm:bulletEnabled val="1"/>
        </dgm:presLayoutVars>
      </dgm:prSet>
      <dgm:spPr/>
    </dgm:pt>
    <dgm:pt modelId="{3ADAF177-D336-134F-A7DF-D30E7602F206}" type="pres">
      <dgm:prSet presAssocID="{8163F4EB-7CEF-43FB-91B2-C910ED561F0E}" presName="nodeRect" presStyleLbl="alignNode1" presStyleIdx="0" presStyleCnt="3">
        <dgm:presLayoutVars>
          <dgm:bulletEnabled val="1"/>
        </dgm:presLayoutVars>
      </dgm:prSet>
      <dgm:spPr/>
    </dgm:pt>
    <dgm:pt modelId="{FA704C91-532C-5542-8C84-8B084E157138}" type="pres">
      <dgm:prSet presAssocID="{22DD306C-DE09-4A58-A7E1-B3E94E235F28}" presName="sibTrans" presStyleCnt="0"/>
      <dgm:spPr/>
    </dgm:pt>
    <dgm:pt modelId="{0E73F141-E782-954E-81C8-60EFB0A338A8}" type="pres">
      <dgm:prSet presAssocID="{279E0257-AF54-4EE8-A724-3A7DCE76AC59}" presName="compositeNode" presStyleCnt="0">
        <dgm:presLayoutVars>
          <dgm:bulletEnabled val="1"/>
        </dgm:presLayoutVars>
      </dgm:prSet>
      <dgm:spPr/>
    </dgm:pt>
    <dgm:pt modelId="{AD733DD0-5063-1B4A-867D-53BCBD651032}" type="pres">
      <dgm:prSet presAssocID="{279E0257-AF54-4EE8-A724-3A7DCE76AC59}" presName="bgRect" presStyleLbl="alignNode1" presStyleIdx="1" presStyleCnt="3" custScaleX="156940" custScaleY="123823"/>
      <dgm:spPr/>
    </dgm:pt>
    <dgm:pt modelId="{0E5282E1-95E7-E849-8ECE-7C078E3C1976}" type="pres">
      <dgm:prSet presAssocID="{4866298A-201A-4B34-ACC7-F2DE481F8FD3}" presName="sibTransNodeRect" presStyleLbl="alignNode1" presStyleIdx="1" presStyleCnt="3">
        <dgm:presLayoutVars>
          <dgm:chMax val="0"/>
          <dgm:bulletEnabled val="1"/>
        </dgm:presLayoutVars>
      </dgm:prSet>
      <dgm:spPr/>
    </dgm:pt>
    <dgm:pt modelId="{29DA7901-624B-6C4F-AF0C-9AAE924125AC}" type="pres">
      <dgm:prSet presAssocID="{279E0257-AF54-4EE8-A724-3A7DCE76AC59}" presName="nodeRect" presStyleLbl="alignNode1" presStyleIdx="1" presStyleCnt="3">
        <dgm:presLayoutVars>
          <dgm:bulletEnabled val="1"/>
        </dgm:presLayoutVars>
      </dgm:prSet>
      <dgm:spPr/>
    </dgm:pt>
    <dgm:pt modelId="{37DAAD09-4E1A-1B49-8C8E-9250F4B7470C}" type="pres">
      <dgm:prSet presAssocID="{4866298A-201A-4B34-ACC7-F2DE481F8FD3}" presName="sibTrans" presStyleCnt="0"/>
      <dgm:spPr/>
    </dgm:pt>
    <dgm:pt modelId="{D53DD638-72B5-D840-AED5-49D79CC88873}" type="pres">
      <dgm:prSet presAssocID="{0F4A905A-0525-4E1F-928C-482098CAB8EB}" presName="compositeNode" presStyleCnt="0">
        <dgm:presLayoutVars>
          <dgm:bulletEnabled val="1"/>
        </dgm:presLayoutVars>
      </dgm:prSet>
      <dgm:spPr/>
    </dgm:pt>
    <dgm:pt modelId="{30A0AF26-9CD5-C847-AEEA-C717277682E9}" type="pres">
      <dgm:prSet presAssocID="{0F4A905A-0525-4E1F-928C-482098CAB8EB}" presName="bgRect" presStyleLbl="alignNode1" presStyleIdx="2" presStyleCnt="3"/>
      <dgm:spPr/>
    </dgm:pt>
    <dgm:pt modelId="{89F77DDF-F0A0-C14E-9F5F-F08D05D92F5F}" type="pres">
      <dgm:prSet presAssocID="{923315DE-6ED7-46FD-81CF-8E58FECED6D0}" presName="sibTransNodeRect" presStyleLbl="alignNode1" presStyleIdx="2" presStyleCnt="3">
        <dgm:presLayoutVars>
          <dgm:chMax val="0"/>
          <dgm:bulletEnabled val="1"/>
        </dgm:presLayoutVars>
      </dgm:prSet>
      <dgm:spPr/>
    </dgm:pt>
    <dgm:pt modelId="{D4BFAA1B-1065-8D43-AACB-8E7332E0BB5E}" type="pres">
      <dgm:prSet presAssocID="{0F4A905A-0525-4E1F-928C-482098CAB8EB}" presName="nodeRect" presStyleLbl="alignNode1" presStyleIdx="2" presStyleCnt="3">
        <dgm:presLayoutVars>
          <dgm:bulletEnabled val="1"/>
        </dgm:presLayoutVars>
      </dgm:prSet>
      <dgm:spPr/>
    </dgm:pt>
  </dgm:ptLst>
  <dgm:cxnLst>
    <dgm:cxn modelId="{8E254104-6EFB-D848-82B0-1D0562FBF7E6}" type="presOf" srcId="{8163F4EB-7CEF-43FB-91B2-C910ED561F0E}" destId="{3ADAF177-D336-134F-A7DF-D30E7602F206}" srcOrd="1" destOrd="0" presId="urn:microsoft.com/office/officeart/2016/7/layout/LinearBlockProcessNumbered"/>
    <dgm:cxn modelId="{B1C36A14-3859-8147-B682-31FDA16746A7}" type="presOf" srcId="{279E0257-AF54-4EE8-A724-3A7DCE76AC59}" destId="{29DA7901-624B-6C4F-AF0C-9AAE924125AC}" srcOrd="1" destOrd="0" presId="urn:microsoft.com/office/officeart/2016/7/layout/LinearBlockProcessNumbered"/>
    <dgm:cxn modelId="{8435DB1A-5099-48F4-96C1-4F3574D617DC}" srcId="{0A6931D6-0363-426B-A7EF-7A91DEF1C746}" destId="{0F4A905A-0525-4E1F-928C-482098CAB8EB}" srcOrd="2" destOrd="0" parTransId="{3966C5FE-2A7F-4E52-84BE-8A0D412B8E4E}" sibTransId="{923315DE-6ED7-46FD-81CF-8E58FECED6D0}"/>
    <dgm:cxn modelId="{3A48A722-214A-3D48-9FE6-6B3C8916750B}" type="presOf" srcId="{0F4A905A-0525-4E1F-928C-482098CAB8EB}" destId="{30A0AF26-9CD5-C847-AEEA-C717277682E9}" srcOrd="0" destOrd="0" presId="urn:microsoft.com/office/officeart/2016/7/layout/LinearBlockProcessNumbered"/>
    <dgm:cxn modelId="{F447842D-5BA9-0344-B0D0-7F6934640C3E}" type="presOf" srcId="{8163F4EB-7CEF-43FB-91B2-C910ED561F0E}" destId="{578BEDD4-2A54-194B-AE7C-1C19D952222C}" srcOrd="0" destOrd="0" presId="urn:microsoft.com/office/officeart/2016/7/layout/LinearBlockProcessNumbered"/>
    <dgm:cxn modelId="{55FDF82F-CCA5-B44F-9A53-54F472FEC5D9}" type="presOf" srcId="{0A6931D6-0363-426B-A7EF-7A91DEF1C746}" destId="{B3D1996C-4FBE-E54A-ABFB-2364D9DB5D5A}" srcOrd="0" destOrd="0" presId="urn:microsoft.com/office/officeart/2016/7/layout/LinearBlockProcessNumbered"/>
    <dgm:cxn modelId="{92E6963C-759E-E640-9A20-65185F56DE73}" type="presOf" srcId="{923315DE-6ED7-46FD-81CF-8E58FECED6D0}" destId="{89F77DDF-F0A0-C14E-9F5F-F08D05D92F5F}" srcOrd="0" destOrd="0" presId="urn:microsoft.com/office/officeart/2016/7/layout/LinearBlockProcessNumbered"/>
    <dgm:cxn modelId="{0EB1555D-E5F6-4217-9024-3A3B427F757E}" srcId="{0A6931D6-0363-426B-A7EF-7A91DEF1C746}" destId="{279E0257-AF54-4EE8-A724-3A7DCE76AC59}" srcOrd="1" destOrd="0" parTransId="{C1F0B4BB-90DF-409E-84DF-E664C66BB7E7}" sibTransId="{4866298A-201A-4B34-ACC7-F2DE481F8FD3}"/>
    <dgm:cxn modelId="{D304435E-D9D8-4E5F-8F30-EC4F2DE42A6E}" srcId="{0A6931D6-0363-426B-A7EF-7A91DEF1C746}" destId="{8163F4EB-7CEF-43FB-91B2-C910ED561F0E}" srcOrd="0" destOrd="0" parTransId="{7309E9B5-78AC-4CFE-8B97-C1A9DDA36B6E}" sibTransId="{22DD306C-DE09-4A58-A7E1-B3E94E235F28}"/>
    <dgm:cxn modelId="{3F19EF8C-470E-454F-A3A6-BE19911F7934}" type="presOf" srcId="{0F4A905A-0525-4E1F-928C-482098CAB8EB}" destId="{D4BFAA1B-1065-8D43-AACB-8E7332E0BB5E}" srcOrd="1" destOrd="0" presId="urn:microsoft.com/office/officeart/2016/7/layout/LinearBlockProcessNumbered"/>
    <dgm:cxn modelId="{1715C9A5-2AAC-6540-AD6A-658C58D2EDAD}" type="presOf" srcId="{279E0257-AF54-4EE8-A724-3A7DCE76AC59}" destId="{AD733DD0-5063-1B4A-867D-53BCBD651032}" srcOrd="0" destOrd="0" presId="urn:microsoft.com/office/officeart/2016/7/layout/LinearBlockProcessNumbered"/>
    <dgm:cxn modelId="{144C0EB9-DD8F-914F-BB2D-6A1F2BFDCB34}" type="presOf" srcId="{4866298A-201A-4B34-ACC7-F2DE481F8FD3}" destId="{0E5282E1-95E7-E849-8ECE-7C078E3C1976}" srcOrd="0" destOrd="0" presId="urn:microsoft.com/office/officeart/2016/7/layout/LinearBlockProcessNumbered"/>
    <dgm:cxn modelId="{322D42FD-D660-7A4C-93B5-64B5CC1F4F22}" type="presOf" srcId="{22DD306C-DE09-4A58-A7E1-B3E94E235F28}" destId="{40CABAD7-407D-4048-9CF0-47EBCFA63102}" srcOrd="0" destOrd="0" presId="urn:microsoft.com/office/officeart/2016/7/layout/LinearBlockProcessNumbered"/>
    <dgm:cxn modelId="{716408D5-5908-4E4E-972A-B0DEB50202EB}" type="presParOf" srcId="{B3D1996C-4FBE-E54A-ABFB-2364D9DB5D5A}" destId="{58FDFDE2-E54C-9C43-A4B4-CCC0A4C8A8D6}" srcOrd="0" destOrd="0" presId="urn:microsoft.com/office/officeart/2016/7/layout/LinearBlockProcessNumbered"/>
    <dgm:cxn modelId="{6BAC6C64-81F9-6847-AD15-F8A41C57AE6E}" type="presParOf" srcId="{58FDFDE2-E54C-9C43-A4B4-CCC0A4C8A8D6}" destId="{578BEDD4-2A54-194B-AE7C-1C19D952222C}" srcOrd="0" destOrd="0" presId="urn:microsoft.com/office/officeart/2016/7/layout/LinearBlockProcessNumbered"/>
    <dgm:cxn modelId="{B6FEA03D-DC44-C042-A33C-318F3EC57803}" type="presParOf" srcId="{58FDFDE2-E54C-9C43-A4B4-CCC0A4C8A8D6}" destId="{40CABAD7-407D-4048-9CF0-47EBCFA63102}" srcOrd="1" destOrd="0" presId="urn:microsoft.com/office/officeart/2016/7/layout/LinearBlockProcessNumbered"/>
    <dgm:cxn modelId="{8AF705DE-BA48-FE4B-B2EB-3B512F4071C9}" type="presParOf" srcId="{58FDFDE2-E54C-9C43-A4B4-CCC0A4C8A8D6}" destId="{3ADAF177-D336-134F-A7DF-D30E7602F206}" srcOrd="2" destOrd="0" presId="urn:microsoft.com/office/officeart/2016/7/layout/LinearBlockProcessNumbered"/>
    <dgm:cxn modelId="{8C8863FD-1DDE-4348-BFFC-59E062AD9059}" type="presParOf" srcId="{B3D1996C-4FBE-E54A-ABFB-2364D9DB5D5A}" destId="{FA704C91-532C-5542-8C84-8B084E157138}" srcOrd="1" destOrd="0" presId="urn:microsoft.com/office/officeart/2016/7/layout/LinearBlockProcessNumbered"/>
    <dgm:cxn modelId="{364C6C64-06CB-4148-95F1-5DA091C77C86}" type="presParOf" srcId="{B3D1996C-4FBE-E54A-ABFB-2364D9DB5D5A}" destId="{0E73F141-E782-954E-81C8-60EFB0A338A8}" srcOrd="2" destOrd="0" presId="urn:microsoft.com/office/officeart/2016/7/layout/LinearBlockProcessNumbered"/>
    <dgm:cxn modelId="{5493413D-92A4-7746-90E1-878CD34BEE5D}" type="presParOf" srcId="{0E73F141-E782-954E-81C8-60EFB0A338A8}" destId="{AD733DD0-5063-1B4A-867D-53BCBD651032}" srcOrd="0" destOrd="0" presId="urn:microsoft.com/office/officeart/2016/7/layout/LinearBlockProcessNumbered"/>
    <dgm:cxn modelId="{E18314D5-8A3C-D844-9745-A9794F2557A3}" type="presParOf" srcId="{0E73F141-E782-954E-81C8-60EFB0A338A8}" destId="{0E5282E1-95E7-E849-8ECE-7C078E3C1976}" srcOrd="1" destOrd="0" presId="urn:microsoft.com/office/officeart/2016/7/layout/LinearBlockProcessNumbered"/>
    <dgm:cxn modelId="{AFC2F15F-F81A-DD4E-AA04-021B41454B33}" type="presParOf" srcId="{0E73F141-E782-954E-81C8-60EFB0A338A8}" destId="{29DA7901-624B-6C4F-AF0C-9AAE924125AC}" srcOrd="2" destOrd="0" presId="urn:microsoft.com/office/officeart/2016/7/layout/LinearBlockProcessNumbered"/>
    <dgm:cxn modelId="{76031F4C-A1B4-484C-B631-F4337E3221AC}" type="presParOf" srcId="{B3D1996C-4FBE-E54A-ABFB-2364D9DB5D5A}" destId="{37DAAD09-4E1A-1B49-8C8E-9250F4B7470C}" srcOrd="3" destOrd="0" presId="urn:microsoft.com/office/officeart/2016/7/layout/LinearBlockProcessNumbered"/>
    <dgm:cxn modelId="{9E7293EF-6782-0A46-83E8-8E65CE22C11C}" type="presParOf" srcId="{B3D1996C-4FBE-E54A-ABFB-2364D9DB5D5A}" destId="{D53DD638-72B5-D840-AED5-49D79CC88873}" srcOrd="4" destOrd="0" presId="urn:microsoft.com/office/officeart/2016/7/layout/LinearBlockProcessNumbered"/>
    <dgm:cxn modelId="{882A2D4D-8706-F847-BF31-34663EDB994F}" type="presParOf" srcId="{D53DD638-72B5-D840-AED5-49D79CC88873}" destId="{30A0AF26-9CD5-C847-AEEA-C717277682E9}" srcOrd="0" destOrd="0" presId="urn:microsoft.com/office/officeart/2016/7/layout/LinearBlockProcessNumbered"/>
    <dgm:cxn modelId="{DEEA931E-D8FE-DF41-AF27-2665BB8B924C}" type="presParOf" srcId="{D53DD638-72B5-D840-AED5-49D79CC88873}" destId="{89F77DDF-F0A0-C14E-9F5F-F08D05D92F5F}" srcOrd="1" destOrd="0" presId="urn:microsoft.com/office/officeart/2016/7/layout/LinearBlockProcessNumbered"/>
    <dgm:cxn modelId="{AA42E063-2E5E-754A-B4FA-B9B1C87CDEAA}" type="presParOf" srcId="{D53DD638-72B5-D840-AED5-49D79CC88873}" destId="{D4BFAA1B-1065-8D43-AACB-8E7332E0BB5E}"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151E32-6056-4946-A00C-0AFBDE063AD5}" type="doc">
      <dgm:prSet loTypeId="urn:microsoft.com/office/officeart/2005/8/layout/hList3" loCatId="" qsTypeId="urn:microsoft.com/office/officeart/2005/8/quickstyle/simple1" qsCatId="simple" csTypeId="urn:microsoft.com/office/officeart/2005/8/colors/accent1_2" csCatId="accent1" phldr="1"/>
      <dgm:spPr/>
      <dgm:t>
        <a:bodyPr/>
        <a:lstStyle/>
        <a:p>
          <a:endParaRPr lang="en-US"/>
        </a:p>
      </dgm:t>
    </dgm:pt>
    <dgm:pt modelId="{D83A97DB-912F-444D-8EDA-142E44C0EAF2}">
      <dgm:prSet phldrT="[Text]"/>
      <dgm:spPr/>
      <dgm:t>
        <a:bodyPr/>
        <a:lstStyle/>
        <a:p>
          <a:pPr algn="l"/>
          <a:r>
            <a:rPr lang="en-TR" b="0" dirty="0">
              <a:latin typeface="Arial" panose="020B0604020202020204" pitchFamily="34" charset="0"/>
              <a:cs typeface="Arial" panose="020B0604020202020204" pitchFamily="34" charset="0"/>
            </a:rPr>
            <a:t>Early identification/management of feto-maternal injury to improve mortality/morbidity by multidisciplinary approach</a:t>
          </a:r>
          <a:endParaRPr lang="en-US" b="0" dirty="0">
            <a:latin typeface="Arial" panose="020B0604020202020204" pitchFamily="34" charset="0"/>
            <a:cs typeface="Arial" panose="020B0604020202020204" pitchFamily="34" charset="0"/>
          </a:endParaRPr>
        </a:p>
      </dgm:t>
    </dgm:pt>
    <dgm:pt modelId="{80ED1F42-24CA-FC4D-B8A5-89A3BE2006B1}" type="parTrans" cxnId="{36057B41-D5B1-DD46-85A6-79A0EAD3B060}">
      <dgm:prSet/>
      <dgm:spPr/>
      <dgm:t>
        <a:bodyPr/>
        <a:lstStyle/>
        <a:p>
          <a:endParaRPr lang="en-US">
            <a:latin typeface="Arial" panose="020B0604020202020204" pitchFamily="34" charset="0"/>
            <a:cs typeface="Arial" panose="020B0604020202020204" pitchFamily="34" charset="0"/>
          </a:endParaRPr>
        </a:p>
      </dgm:t>
    </dgm:pt>
    <dgm:pt modelId="{9E0409BC-CE74-9B43-A54B-A6AFE9F74659}" type="sibTrans" cxnId="{36057B41-D5B1-DD46-85A6-79A0EAD3B060}">
      <dgm:prSet/>
      <dgm:spPr/>
      <dgm:t>
        <a:bodyPr/>
        <a:lstStyle/>
        <a:p>
          <a:endParaRPr lang="en-US">
            <a:latin typeface="Arial" panose="020B0604020202020204" pitchFamily="34" charset="0"/>
            <a:cs typeface="Arial" panose="020B0604020202020204" pitchFamily="34" charset="0"/>
          </a:endParaRPr>
        </a:p>
      </dgm:t>
    </dgm:pt>
    <dgm:pt modelId="{E69833B4-FF52-904A-B962-84663C5D12A3}">
      <dgm:prSet phldrT="[Text]"/>
      <dgm:spPr>
        <a:solidFill>
          <a:srgbClr val="518AF3"/>
        </a:solidFill>
      </dgm:spPr>
      <dgm:t>
        <a:bodyPr/>
        <a:lstStyle/>
        <a:p>
          <a:pPr algn="l"/>
          <a:r>
            <a:rPr lang="en-US" b="1" dirty="0">
              <a:latin typeface="Arial" panose="020B0604020202020204" pitchFamily="34" charset="0"/>
              <a:cs typeface="Arial" panose="020B0604020202020204" pitchFamily="34" charset="0"/>
            </a:rPr>
            <a:t>R</a:t>
          </a:r>
          <a:r>
            <a:rPr lang="en-TR" b="1" dirty="0">
              <a:latin typeface="Arial" panose="020B0604020202020204" pitchFamily="34" charset="0"/>
              <a:cs typeface="Arial" panose="020B0604020202020204" pitchFamily="34" charset="0"/>
            </a:rPr>
            <a:t>ESUSCITATE </a:t>
          </a:r>
          <a:r>
            <a:rPr lang="en-TR" dirty="0">
              <a:latin typeface="Arial" panose="020B0604020202020204" pitchFamily="34" charset="0"/>
              <a:cs typeface="Arial" panose="020B0604020202020204" pitchFamily="34" charset="0"/>
            </a:rPr>
            <a:t>agressively but </a:t>
          </a:r>
        </a:p>
        <a:p>
          <a:pPr algn="l"/>
          <a:r>
            <a:rPr lang="en-TR" b="1" dirty="0">
              <a:latin typeface="Arial" panose="020B0604020202020204" pitchFamily="34" charset="0"/>
              <a:cs typeface="Arial" panose="020B0604020202020204" pitchFamily="34" charset="0"/>
            </a:rPr>
            <a:t>AVOID</a:t>
          </a:r>
          <a:r>
            <a:rPr lang="en-TR" dirty="0">
              <a:latin typeface="Arial" panose="020B0604020202020204" pitchFamily="34" charset="0"/>
              <a:cs typeface="Arial" panose="020B0604020202020204" pitchFamily="34" charset="0"/>
            </a:rPr>
            <a:t> iatrogenic resuscitation injury!</a:t>
          </a:r>
        </a:p>
        <a:p>
          <a:pPr algn="l"/>
          <a:r>
            <a:rPr lang="en-TR" b="1" dirty="0">
              <a:latin typeface="Arial" panose="020B0604020202020204" pitchFamily="34" charset="0"/>
              <a:cs typeface="Arial" panose="020B0604020202020204" pitchFamily="34" charset="0"/>
            </a:rPr>
            <a:t>USE </a:t>
          </a:r>
          <a:r>
            <a:rPr lang="en-TR" b="0" dirty="0">
              <a:latin typeface="Arial" panose="020B0604020202020204" pitchFamily="34" charset="0"/>
              <a:cs typeface="Arial" panose="020B0604020202020204" pitchFamily="34" charset="0"/>
            </a:rPr>
            <a:t>an </a:t>
          </a:r>
          <a:r>
            <a:rPr lang="en-TR" dirty="0">
              <a:latin typeface="Arial" panose="020B0604020202020204" pitchFamily="34" charset="0"/>
              <a:cs typeface="Arial" panose="020B0604020202020204" pitchFamily="34" charset="0"/>
            </a:rPr>
            <a:t>evidence based transfusion strategy &amp; DCR</a:t>
          </a:r>
        </a:p>
        <a:p>
          <a:pPr algn="l"/>
          <a:r>
            <a:rPr lang="en-TR" b="1" dirty="0">
              <a:latin typeface="Arial" panose="020B0604020202020204" pitchFamily="34" charset="0"/>
              <a:cs typeface="Arial" panose="020B0604020202020204" pitchFamily="34" charset="0"/>
            </a:rPr>
            <a:t>MAINTAIN </a:t>
          </a:r>
          <a:r>
            <a:rPr lang="en-TR" b="0" dirty="0">
              <a:latin typeface="Arial" panose="020B0604020202020204" pitchFamily="34" charset="0"/>
              <a:cs typeface="Arial" panose="020B0604020202020204" pitchFamily="34" charset="0"/>
            </a:rPr>
            <a:t>m</a:t>
          </a:r>
          <a:r>
            <a:rPr lang="en-TR" dirty="0">
              <a:latin typeface="Arial" panose="020B0604020202020204" pitchFamily="34" charset="0"/>
              <a:cs typeface="Arial" panose="020B0604020202020204" pitchFamily="34" charset="0"/>
            </a:rPr>
            <a:t>aternal and uteroplacental perfusion </a:t>
          </a:r>
        </a:p>
        <a:p>
          <a:pPr algn="l"/>
          <a:r>
            <a:rPr lang="en-TR" b="1" dirty="0">
              <a:latin typeface="Arial" panose="020B0604020202020204" pitchFamily="34" charset="0"/>
              <a:cs typeface="Arial" panose="020B0604020202020204" pitchFamily="34" charset="0"/>
            </a:rPr>
            <a:t>USE </a:t>
          </a:r>
          <a:r>
            <a:rPr lang="en-TR" dirty="0">
              <a:latin typeface="Arial" panose="020B0604020202020204" pitchFamily="34" charset="0"/>
              <a:cs typeface="Arial" panose="020B0604020202020204" pitchFamily="34" charset="0"/>
            </a:rPr>
            <a:t>vasopressors only for refractory hypotension</a:t>
          </a:r>
        </a:p>
        <a:p>
          <a:pPr algn="ctr"/>
          <a:endParaRPr lang="en-US" dirty="0">
            <a:latin typeface="Arial" panose="020B0604020202020204" pitchFamily="34" charset="0"/>
            <a:cs typeface="Arial" panose="020B0604020202020204" pitchFamily="34" charset="0"/>
          </a:endParaRPr>
        </a:p>
      </dgm:t>
    </dgm:pt>
    <dgm:pt modelId="{8871A32E-3C51-EB4B-9FD5-43D2088AFEC8}" type="parTrans" cxnId="{1552B8F0-A353-D24C-B20D-FF4F81A1CF8F}">
      <dgm:prSet/>
      <dgm:spPr/>
      <dgm:t>
        <a:bodyPr/>
        <a:lstStyle/>
        <a:p>
          <a:endParaRPr lang="en-US">
            <a:latin typeface="Arial" panose="020B0604020202020204" pitchFamily="34" charset="0"/>
            <a:cs typeface="Arial" panose="020B0604020202020204" pitchFamily="34" charset="0"/>
          </a:endParaRPr>
        </a:p>
      </dgm:t>
    </dgm:pt>
    <dgm:pt modelId="{3420C751-4DCD-C945-822D-E19173B406BB}" type="sibTrans" cxnId="{1552B8F0-A353-D24C-B20D-FF4F81A1CF8F}">
      <dgm:prSet/>
      <dgm:spPr/>
      <dgm:t>
        <a:bodyPr/>
        <a:lstStyle/>
        <a:p>
          <a:endParaRPr lang="en-US">
            <a:latin typeface="Arial" panose="020B0604020202020204" pitchFamily="34" charset="0"/>
            <a:cs typeface="Arial" panose="020B0604020202020204" pitchFamily="34" charset="0"/>
          </a:endParaRPr>
        </a:p>
      </dgm:t>
    </dgm:pt>
    <dgm:pt modelId="{01525BDD-A42A-4842-BACB-CF09BF18EBBC}">
      <dgm:prSet phldrT="[Text]"/>
      <dgm:spPr>
        <a:solidFill>
          <a:srgbClr val="518AF3"/>
        </a:solidFill>
      </dgm:spPr>
      <dgm:t>
        <a:bodyPr/>
        <a:lstStyle/>
        <a:p>
          <a:pPr algn="l"/>
          <a:endParaRPr lang="en-US" dirty="0">
            <a:latin typeface="Arial" panose="020B0604020202020204" pitchFamily="34" charset="0"/>
            <a:cs typeface="Arial" panose="020B0604020202020204" pitchFamily="34" charset="0"/>
          </a:endParaRPr>
        </a:p>
      </dgm:t>
    </dgm:pt>
    <dgm:pt modelId="{D324F5B3-C66B-1041-9A40-9F664E892547}" type="parTrans" cxnId="{04CFA058-FCAF-DF4A-A070-2127C7181B79}">
      <dgm:prSet/>
      <dgm:spPr/>
      <dgm:t>
        <a:bodyPr/>
        <a:lstStyle/>
        <a:p>
          <a:endParaRPr lang="en-US">
            <a:latin typeface="Arial" panose="020B0604020202020204" pitchFamily="34" charset="0"/>
            <a:cs typeface="Arial" panose="020B0604020202020204" pitchFamily="34" charset="0"/>
          </a:endParaRPr>
        </a:p>
      </dgm:t>
    </dgm:pt>
    <dgm:pt modelId="{1C5E1A14-6205-7E47-840B-BCB535465340}" type="sibTrans" cxnId="{04CFA058-FCAF-DF4A-A070-2127C7181B79}">
      <dgm:prSet/>
      <dgm:spPr/>
      <dgm:t>
        <a:bodyPr/>
        <a:lstStyle/>
        <a:p>
          <a:endParaRPr lang="en-US">
            <a:latin typeface="Arial" panose="020B0604020202020204" pitchFamily="34" charset="0"/>
            <a:cs typeface="Arial" panose="020B0604020202020204" pitchFamily="34" charset="0"/>
          </a:endParaRPr>
        </a:p>
      </dgm:t>
    </dgm:pt>
    <dgm:pt modelId="{A824B417-2F8A-CF47-9B8F-0C6C9C270CAA}">
      <dgm:prSet phldrT="[Text]"/>
      <dgm:spPr>
        <a:solidFill>
          <a:srgbClr val="518AF3"/>
        </a:solidFill>
      </dgm:spPr>
      <dgm:t>
        <a:bodyPr/>
        <a:lstStyle/>
        <a:p>
          <a:pPr algn="l">
            <a:lnSpc>
              <a:spcPct val="100000"/>
            </a:lnSpc>
            <a:spcAft>
              <a:spcPts val="0"/>
            </a:spcAft>
          </a:pPr>
          <a:r>
            <a:rPr lang="en-TR" b="1" dirty="0">
              <a:latin typeface="Arial" panose="020B0604020202020204" pitchFamily="34" charset="0"/>
              <a:cs typeface="Arial" panose="020B0604020202020204" pitchFamily="34" charset="0"/>
            </a:rPr>
            <a:t>AVOID</a:t>
          </a:r>
        </a:p>
        <a:p>
          <a:pPr algn="l">
            <a:lnSpc>
              <a:spcPct val="100000"/>
            </a:lnSpc>
            <a:spcAft>
              <a:spcPts val="0"/>
            </a:spcAft>
          </a:pPr>
          <a:r>
            <a:rPr lang="en-TR" dirty="0">
              <a:latin typeface="Arial" panose="020B0604020202020204" pitchFamily="34" charset="0"/>
              <a:cs typeface="Arial" panose="020B0604020202020204" pitchFamily="34" charset="0"/>
            </a:rPr>
            <a:t>hypoxemia hypervolemia hypocarbia </a:t>
          </a:r>
        </a:p>
        <a:p>
          <a:pPr algn="l">
            <a:lnSpc>
              <a:spcPct val="100000"/>
            </a:lnSpc>
            <a:spcAft>
              <a:spcPts val="0"/>
            </a:spcAft>
          </a:pPr>
          <a:r>
            <a:rPr lang="en-TR" dirty="0">
              <a:latin typeface="Arial" panose="020B0604020202020204" pitchFamily="34" charset="0"/>
              <a:cs typeface="Arial" panose="020B0604020202020204" pitchFamily="34" charset="0"/>
            </a:rPr>
            <a:t>acidosis  hypothermia </a:t>
          </a:r>
          <a:endParaRPr lang="en-US" dirty="0">
            <a:latin typeface="Arial" panose="020B0604020202020204" pitchFamily="34" charset="0"/>
            <a:cs typeface="Arial" panose="020B0604020202020204" pitchFamily="34" charset="0"/>
          </a:endParaRPr>
        </a:p>
      </dgm:t>
    </dgm:pt>
    <dgm:pt modelId="{F16358D7-4675-BF43-94CC-3BF876707C12}" type="parTrans" cxnId="{28BDD700-23F0-4F4E-823D-ABDCF6EE2996}">
      <dgm:prSet/>
      <dgm:spPr/>
      <dgm:t>
        <a:bodyPr/>
        <a:lstStyle/>
        <a:p>
          <a:endParaRPr lang="en-US">
            <a:latin typeface="Arial" panose="020B0604020202020204" pitchFamily="34" charset="0"/>
            <a:cs typeface="Arial" panose="020B0604020202020204" pitchFamily="34" charset="0"/>
          </a:endParaRPr>
        </a:p>
      </dgm:t>
    </dgm:pt>
    <dgm:pt modelId="{C72CAB00-FEB5-964D-B3C2-2D5A1C695605}" type="sibTrans" cxnId="{28BDD700-23F0-4F4E-823D-ABDCF6EE2996}">
      <dgm:prSet/>
      <dgm:spPr/>
      <dgm:t>
        <a:bodyPr/>
        <a:lstStyle/>
        <a:p>
          <a:endParaRPr lang="en-US">
            <a:latin typeface="Arial" panose="020B0604020202020204" pitchFamily="34" charset="0"/>
            <a:cs typeface="Arial" panose="020B0604020202020204" pitchFamily="34" charset="0"/>
          </a:endParaRPr>
        </a:p>
      </dgm:t>
    </dgm:pt>
    <dgm:pt modelId="{85A3116E-3F0E-F14C-A6A6-DA43F1B73529}">
      <dgm:prSet/>
      <dgm:spPr/>
    </dgm:pt>
    <dgm:pt modelId="{19A97339-A9A3-E64F-B130-EA04DE8E0C55}" type="parTrans" cxnId="{CED6EDF0-C09A-FB4C-B839-E6B10BAC0CCD}">
      <dgm:prSet/>
      <dgm:spPr/>
      <dgm:t>
        <a:bodyPr/>
        <a:lstStyle/>
        <a:p>
          <a:endParaRPr lang="en-US"/>
        </a:p>
      </dgm:t>
    </dgm:pt>
    <dgm:pt modelId="{6C88B384-A86C-BA41-888B-C43512467E14}" type="sibTrans" cxnId="{CED6EDF0-C09A-FB4C-B839-E6B10BAC0CCD}">
      <dgm:prSet/>
      <dgm:spPr/>
      <dgm:t>
        <a:bodyPr/>
        <a:lstStyle/>
        <a:p>
          <a:endParaRPr lang="en-US"/>
        </a:p>
      </dgm:t>
    </dgm:pt>
    <dgm:pt modelId="{6325E803-AF2C-5F4E-8C2D-65D7E6ABB5C5}">
      <dgm:prSet/>
      <dgm:spPr/>
    </dgm:pt>
    <dgm:pt modelId="{FDDEC7D2-1EFA-4147-B732-28BE8ECB8A03}" type="parTrans" cxnId="{5967C216-3D3B-C849-A5D7-ADA61AD6A802}">
      <dgm:prSet/>
      <dgm:spPr/>
      <dgm:t>
        <a:bodyPr/>
        <a:lstStyle/>
        <a:p>
          <a:endParaRPr lang="en-US"/>
        </a:p>
      </dgm:t>
    </dgm:pt>
    <dgm:pt modelId="{165CFDB5-2D1A-A34B-9E68-2D27AF378C0E}" type="sibTrans" cxnId="{5967C216-3D3B-C849-A5D7-ADA61AD6A802}">
      <dgm:prSet/>
      <dgm:spPr/>
      <dgm:t>
        <a:bodyPr/>
        <a:lstStyle/>
        <a:p>
          <a:endParaRPr lang="en-US"/>
        </a:p>
      </dgm:t>
    </dgm:pt>
    <dgm:pt modelId="{545AC454-ED9F-9745-AE7A-A4364FFFC938}" type="pres">
      <dgm:prSet presAssocID="{52151E32-6056-4946-A00C-0AFBDE063AD5}" presName="composite" presStyleCnt="0">
        <dgm:presLayoutVars>
          <dgm:chMax val="1"/>
          <dgm:dir/>
          <dgm:resizeHandles val="exact"/>
        </dgm:presLayoutVars>
      </dgm:prSet>
      <dgm:spPr/>
    </dgm:pt>
    <dgm:pt modelId="{70407FBF-B350-4242-A787-3711A758C9BF}" type="pres">
      <dgm:prSet presAssocID="{D83A97DB-912F-444D-8EDA-142E44C0EAF2}" presName="roof" presStyleLbl="dkBgShp" presStyleIdx="0" presStyleCnt="2" custLinFactNeighborY="340"/>
      <dgm:spPr/>
    </dgm:pt>
    <dgm:pt modelId="{816CFA61-9AE6-DC4B-8F25-6E1046CC6F3B}" type="pres">
      <dgm:prSet presAssocID="{D83A97DB-912F-444D-8EDA-142E44C0EAF2}" presName="pillars" presStyleCnt="0"/>
      <dgm:spPr/>
    </dgm:pt>
    <dgm:pt modelId="{F753E499-C523-3643-BC74-A687A6013C62}" type="pres">
      <dgm:prSet presAssocID="{D83A97DB-912F-444D-8EDA-142E44C0EAF2}" presName="pillar1" presStyleLbl="node1" presStyleIdx="0" presStyleCnt="3" custScaleX="158869">
        <dgm:presLayoutVars>
          <dgm:bulletEnabled val="1"/>
        </dgm:presLayoutVars>
      </dgm:prSet>
      <dgm:spPr/>
    </dgm:pt>
    <dgm:pt modelId="{A409ABEA-914F-6847-A04D-084B90855440}" type="pres">
      <dgm:prSet presAssocID="{01525BDD-A42A-4842-BACB-CF09BF18EBBC}" presName="pillarX" presStyleLbl="node1" presStyleIdx="1" presStyleCnt="3" custScaleX="193487">
        <dgm:presLayoutVars>
          <dgm:bulletEnabled val="1"/>
        </dgm:presLayoutVars>
      </dgm:prSet>
      <dgm:spPr/>
    </dgm:pt>
    <dgm:pt modelId="{A326B63E-ECD4-7347-9E2E-26BA12999393}" type="pres">
      <dgm:prSet presAssocID="{A824B417-2F8A-CF47-9B8F-0C6C9C270CAA}" presName="pillarX" presStyleLbl="node1" presStyleIdx="2" presStyleCnt="3">
        <dgm:presLayoutVars>
          <dgm:bulletEnabled val="1"/>
        </dgm:presLayoutVars>
      </dgm:prSet>
      <dgm:spPr/>
    </dgm:pt>
    <dgm:pt modelId="{341D941B-65C1-FB4B-B55A-97343C0BD9D2}" type="pres">
      <dgm:prSet presAssocID="{D83A97DB-912F-444D-8EDA-142E44C0EAF2}" presName="base" presStyleLbl="dkBgShp" presStyleIdx="1" presStyleCnt="2" custLinFactNeighborX="132"/>
      <dgm:spPr/>
    </dgm:pt>
  </dgm:ptLst>
  <dgm:cxnLst>
    <dgm:cxn modelId="{28BDD700-23F0-4F4E-823D-ABDCF6EE2996}" srcId="{D83A97DB-912F-444D-8EDA-142E44C0EAF2}" destId="{A824B417-2F8A-CF47-9B8F-0C6C9C270CAA}" srcOrd="2" destOrd="0" parTransId="{F16358D7-4675-BF43-94CC-3BF876707C12}" sibTransId="{C72CAB00-FEB5-964D-B3C2-2D5A1C695605}"/>
    <dgm:cxn modelId="{5967C216-3D3B-C849-A5D7-ADA61AD6A802}" srcId="{52151E32-6056-4946-A00C-0AFBDE063AD5}" destId="{6325E803-AF2C-5F4E-8C2D-65D7E6ABB5C5}" srcOrd="2" destOrd="0" parTransId="{FDDEC7D2-1EFA-4147-B732-28BE8ECB8A03}" sibTransId="{165CFDB5-2D1A-A34B-9E68-2D27AF378C0E}"/>
    <dgm:cxn modelId="{4CD33E1C-9D06-8148-993B-D5641FF49021}" type="presOf" srcId="{E69833B4-FF52-904A-B962-84663C5D12A3}" destId="{F753E499-C523-3643-BC74-A687A6013C62}" srcOrd="0" destOrd="0" presId="urn:microsoft.com/office/officeart/2005/8/layout/hList3"/>
    <dgm:cxn modelId="{36057B41-D5B1-DD46-85A6-79A0EAD3B060}" srcId="{52151E32-6056-4946-A00C-0AFBDE063AD5}" destId="{D83A97DB-912F-444D-8EDA-142E44C0EAF2}" srcOrd="0" destOrd="0" parTransId="{80ED1F42-24CA-FC4D-B8A5-89A3BE2006B1}" sibTransId="{9E0409BC-CE74-9B43-A54B-A6AFE9F74659}"/>
    <dgm:cxn modelId="{04CFA058-FCAF-DF4A-A070-2127C7181B79}" srcId="{D83A97DB-912F-444D-8EDA-142E44C0EAF2}" destId="{01525BDD-A42A-4842-BACB-CF09BF18EBBC}" srcOrd="1" destOrd="0" parTransId="{D324F5B3-C66B-1041-9A40-9F664E892547}" sibTransId="{1C5E1A14-6205-7E47-840B-BCB535465340}"/>
    <dgm:cxn modelId="{0D708073-13F2-2142-BB31-5EC0CD4F4228}" type="presOf" srcId="{D83A97DB-912F-444D-8EDA-142E44C0EAF2}" destId="{70407FBF-B350-4242-A787-3711A758C9BF}" srcOrd="0" destOrd="0" presId="urn:microsoft.com/office/officeart/2005/8/layout/hList3"/>
    <dgm:cxn modelId="{C83EE484-737A-3A44-BBE5-790D3EA50C81}" type="presOf" srcId="{52151E32-6056-4946-A00C-0AFBDE063AD5}" destId="{545AC454-ED9F-9745-AE7A-A4364FFFC938}" srcOrd="0" destOrd="0" presId="urn:microsoft.com/office/officeart/2005/8/layout/hList3"/>
    <dgm:cxn modelId="{00FE06B8-B4E0-F944-AB9B-62FE5CEC0D81}" type="presOf" srcId="{A824B417-2F8A-CF47-9B8F-0C6C9C270CAA}" destId="{A326B63E-ECD4-7347-9E2E-26BA12999393}" srcOrd="0" destOrd="0" presId="urn:microsoft.com/office/officeart/2005/8/layout/hList3"/>
    <dgm:cxn modelId="{1552B8F0-A353-D24C-B20D-FF4F81A1CF8F}" srcId="{D83A97DB-912F-444D-8EDA-142E44C0EAF2}" destId="{E69833B4-FF52-904A-B962-84663C5D12A3}" srcOrd="0" destOrd="0" parTransId="{8871A32E-3C51-EB4B-9FD5-43D2088AFEC8}" sibTransId="{3420C751-4DCD-C945-822D-E19173B406BB}"/>
    <dgm:cxn modelId="{CED6EDF0-C09A-FB4C-B839-E6B10BAC0CCD}" srcId="{52151E32-6056-4946-A00C-0AFBDE063AD5}" destId="{85A3116E-3F0E-F14C-A6A6-DA43F1B73529}" srcOrd="1" destOrd="0" parTransId="{19A97339-A9A3-E64F-B130-EA04DE8E0C55}" sibTransId="{6C88B384-A86C-BA41-888B-C43512467E14}"/>
    <dgm:cxn modelId="{2C3642F6-6873-044F-BC66-04C3A3DB9B49}" type="presOf" srcId="{01525BDD-A42A-4842-BACB-CF09BF18EBBC}" destId="{A409ABEA-914F-6847-A04D-084B90855440}" srcOrd="0" destOrd="0" presId="urn:microsoft.com/office/officeart/2005/8/layout/hList3"/>
    <dgm:cxn modelId="{BCAB8AB6-BC05-AA4F-8F92-8E84A9FD5764}" type="presParOf" srcId="{545AC454-ED9F-9745-AE7A-A4364FFFC938}" destId="{70407FBF-B350-4242-A787-3711A758C9BF}" srcOrd="0" destOrd="0" presId="urn:microsoft.com/office/officeart/2005/8/layout/hList3"/>
    <dgm:cxn modelId="{423D9370-66D8-8C42-827E-D24929948FC1}" type="presParOf" srcId="{545AC454-ED9F-9745-AE7A-A4364FFFC938}" destId="{816CFA61-9AE6-DC4B-8F25-6E1046CC6F3B}" srcOrd="1" destOrd="0" presId="urn:microsoft.com/office/officeart/2005/8/layout/hList3"/>
    <dgm:cxn modelId="{3703C3DE-8F9C-D943-8E12-86034352D4E1}" type="presParOf" srcId="{816CFA61-9AE6-DC4B-8F25-6E1046CC6F3B}" destId="{F753E499-C523-3643-BC74-A687A6013C62}" srcOrd="0" destOrd="0" presId="urn:microsoft.com/office/officeart/2005/8/layout/hList3"/>
    <dgm:cxn modelId="{A04CBA2F-72BC-514D-9C5D-A52AF382E3AF}" type="presParOf" srcId="{816CFA61-9AE6-DC4B-8F25-6E1046CC6F3B}" destId="{A409ABEA-914F-6847-A04D-084B90855440}" srcOrd="1" destOrd="0" presId="urn:microsoft.com/office/officeart/2005/8/layout/hList3"/>
    <dgm:cxn modelId="{15D6E71F-BE82-B543-BA12-BA47C3A16BFB}" type="presParOf" srcId="{816CFA61-9AE6-DC4B-8F25-6E1046CC6F3B}" destId="{A326B63E-ECD4-7347-9E2E-26BA12999393}" srcOrd="2" destOrd="0" presId="urn:microsoft.com/office/officeart/2005/8/layout/hList3"/>
    <dgm:cxn modelId="{51ABAD26-E5D5-AE41-B1A9-9891371FEFFE}" type="presParOf" srcId="{545AC454-ED9F-9745-AE7A-A4364FFFC938}" destId="{341D941B-65C1-FB4B-B55A-97343C0BD9D2}"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B1F8C-2897-CB45-9749-9B416D52444E}">
      <dsp:nvSpPr>
        <dsp:cNvPr id="0" name=""/>
        <dsp:cNvSpPr/>
      </dsp:nvSpPr>
      <dsp:spPr>
        <a:xfrm>
          <a:off x="2659" y="808228"/>
          <a:ext cx="2778098" cy="106242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COMBAT Trial</a:t>
          </a:r>
        </a:p>
      </dsp:txBody>
      <dsp:txXfrm>
        <a:off x="533869" y="808228"/>
        <a:ext cx="1715678" cy="1062420"/>
      </dsp:txXfrm>
    </dsp:sp>
    <dsp:sp modelId="{298B1060-3A03-764E-85BC-35308C7EC655}">
      <dsp:nvSpPr>
        <dsp:cNvPr id="0" name=""/>
        <dsp:cNvSpPr/>
      </dsp:nvSpPr>
      <dsp:spPr>
        <a:xfrm>
          <a:off x="2589639" y="898534"/>
          <a:ext cx="3421508" cy="88180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030544" y="898534"/>
        <a:ext cx="2539699" cy="881809"/>
      </dsp:txXfrm>
    </dsp:sp>
    <dsp:sp modelId="{9B90440C-0D99-F14C-A654-A8D41BFAF525}">
      <dsp:nvSpPr>
        <dsp:cNvPr id="0" name=""/>
        <dsp:cNvSpPr/>
      </dsp:nvSpPr>
      <dsp:spPr>
        <a:xfrm>
          <a:off x="5914341" y="898534"/>
          <a:ext cx="3078859" cy="88180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0" bIns="36195" numCol="1" spcCol="1270" anchor="ctr" anchorCtr="0">
          <a:noAutofit/>
        </a:bodyPr>
        <a:lstStyle/>
        <a:p>
          <a:pPr marL="0" lvl="0" indent="0" algn="ctr" defTabSz="2533650">
            <a:lnSpc>
              <a:spcPct val="90000"/>
            </a:lnSpc>
            <a:spcBef>
              <a:spcPct val="0"/>
            </a:spcBef>
            <a:spcAft>
              <a:spcPct val="35000"/>
            </a:spcAft>
            <a:buNone/>
          </a:pPr>
          <a:endParaRPr lang="en-US" sz="5700" kern="1200" dirty="0"/>
        </a:p>
      </dsp:txBody>
      <dsp:txXfrm>
        <a:off x="6355246" y="898534"/>
        <a:ext cx="2197050" cy="881809"/>
      </dsp:txXfrm>
    </dsp:sp>
    <dsp:sp modelId="{1C317624-107C-DA41-9C4F-1667075A5FEF}">
      <dsp:nvSpPr>
        <dsp:cNvPr id="0" name=""/>
        <dsp:cNvSpPr/>
      </dsp:nvSpPr>
      <dsp:spPr>
        <a:xfrm>
          <a:off x="2659" y="2157876"/>
          <a:ext cx="2900170" cy="106242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PAMPeR</a:t>
          </a:r>
          <a:r>
            <a:rPr lang="en-US" sz="2400" kern="1200" dirty="0"/>
            <a:t> Trial</a:t>
          </a:r>
        </a:p>
      </dsp:txBody>
      <dsp:txXfrm>
        <a:off x="533869" y="2157876"/>
        <a:ext cx="1837750" cy="1062420"/>
      </dsp:txXfrm>
    </dsp:sp>
    <dsp:sp modelId="{A058992E-245C-7A43-9F21-4BDD163E88BA}">
      <dsp:nvSpPr>
        <dsp:cNvPr id="0" name=""/>
        <dsp:cNvSpPr/>
      </dsp:nvSpPr>
      <dsp:spPr>
        <a:xfrm>
          <a:off x="2557543" y="2094950"/>
          <a:ext cx="3677542" cy="118827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en-TR" sz="2000" kern="1200" dirty="0"/>
            <a:t>Civilian trauma patients</a:t>
          </a:r>
        </a:p>
      </dsp:txBody>
      <dsp:txXfrm>
        <a:off x="3151680" y="2094950"/>
        <a:ext cx="2489269" cy="1188273"/>
      </dsp:txXfrm>
    </dsp:sp>
    <dsp:sp modelId="{8190E9F9-88C4-E446-82A7-E0105056C382}">
      <dsp:nvSpPr>
        <dsp:cNvPr id="0" name=""/>
        <dsp:cNvSpPr/>
      </dsp:nvSpPr>
      <dsp:spPr>
        <a:xfrm>
          <a:off x="5903162" y="2019388"/>
          <a:ext cx="4884496" cy="133939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572861" y="2019388"/>
        <a:ext cx="3545099" cy="1339397"/>
      </dsp:txXfrm>
    </dsp:sp>
    <dsp:sp modelId="{E2D3D77F-B2C1-D04B-BDEC-F9F8CDA0D86A}">
      <dsp:nvSpPr>
        <dsp:cNvPr id="0" name=""/>
        <dsp:cNvSpPr/>
      </dsp:nvSpPr>
      <dsp:spPr>
        <a:xfrm>
          <a:off x="2659" y="3735204"/>
          <a:ext cx="3188830" cy="106242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COMBAT + </a:t>
          </a:r>
          <a:r>
            <a:rPr lang="en-US" sz="2000" kern="1200" dirty="0" err="1"/>
            <a:t>PAMPeR</a:t>
          </a:r>
          <a:endParaRPr lang="en-US" sz="2000" kern="1200" dirty="0"/>
        </a:p>
        <a:p>
          <a:pPr marL="0" lvl="0" indent="0" algn="ctr" defTabSz="889000">
            <a:lnSpc>
              <a:spcPct val="90000"/>
            </a:lnSpc>
            <a:spcBef>
              <a:spcPct val="0"/>
            </a:spcBef>
            <a:spcAft>
              <a:spcPct val="35000"/>
            </a:spcAft>
            <a:buNone/>
          </a:pPr>
          <a:r>
            <a:rPr lang="en-US" sz="2400" kern="1200" dirty="0"/>
            <a:t>JAMA Surg 2020</a:t>
          </a:r>
        </a:p>
      </dsp:txBody>
      <dsp:txXfrm>
        <a:off x="533869" y="3735204"/>
        <a:ext cx="2126410" cy="1062420"/>
      </dsp:txXfrm>
    </dsp:sp>
    <dsp:sp modelId="{626A9CB9-FD38-8842-AFB6-2C32832C43FC}">
      <dsp:nvSpPr>
        <dsp:cNvPr id="0" name=""/>
        <dsp:cNvSpPr/>
      </dsp:nvSpPr>
      <dsp:spPr>
        <a:xfrm>
          <a:off x="2846203" y="3650171"/>
          <a:ext cx="4354242" cy="123248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100000"/>
            </a:lnSpc>
            <a:spcBef>
              <a:spcPct val="0"/>
            </a:spcBef>
            <a:spcAft>
              <a:spcPts val="0"/>
            </a:spcAft>
            <a:buNone/>
          </a:pPr>
          <a:r>
            <a:rPr lang="en-TR" sz="2000" b="1" kern="1200" dirty="0"/>
            <a:t>COMBAT</a:t>
          </a:r>
        </a:p>
        <a:p>
          <a:pPr marL="0" lvl="0" indent="0" algn="l" defTabSz="889000">
            <a:lnSpc>
              <a:spcPct val="100000"/>
            </a:lnSpc>
            <a:spcBef>
              <a:spcPct val="0"/>
            </a:spcBef>
            <a:spcAft>
              <a:spcPts val="0"/>
            </a:spcAft>
            <a:buNone/>
          </a:pPr>
          <a:r>
            <a:rPr lang="en-TR" sz="2000" kern="1200" dirty="0"/>
            <a:t>2 U of thawed AB plasma followed by standard care (SC) or SC with crystalloid </a:t>
          </a:r>
        </a:p>
      </dsp:txBody>
      <dsp:txXfrm>
        <a:off x="3462447" y="3650171"/>
        <a:ext cx="3121755" cy="1232487"/>
      </dsp:txXfrm>
    </dsp:sp>
    <dsp:sp modelId="{35113385-74DA-1948-890B-A7EDA2742DCC}">
      <dsp:nvSpPr>
        <dsp:cNvPr id="0" name=""/>
        <dsp:cNvSpPr/>
      </dsp:nvSpPr>
      <dsp:spPr>
        <a:xfrm>
          <a:off x="6891812" y="3507525"/>
          <a:ext cx="4286607" cy="151777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100000"/>
            </a:lnSpc>
            <a:spcBef>
              <a:spcPct val="0"/>
            </a:spcBef>
            <a:spcAft>
              <a:spcPts val="0"/>
            </a:spcAft>
            <a:buNone/>
          </a:pPr>
          <a:r>
            <a:rPr lang="en-TR" sz="2000" b="1" kern="1200" dirty="0"/>
            <a:t>PAMPeR</a:t>
          </a:r>
        </a:p>
        <a:p>
          <a:pPr marL="0" lvl="0" indent="0" algn="l" defTabSz="889000">
            <a:lnSpc>
              <a:spcPct val="100000"/>
            </a:lnSpc>
            <a:spcBef>
              <a:spcPct val="0"/>
            </a:spcBef>
            <a:spcAft>
              <a:spcPts val="0"/>
            </a:spcAft>
            <a:buNone/>
          </a:pPr>
          <a:r>
            <a:rPr lang="en-TR" sz="2000" kern="1200" dirty="0"/>
            <a:t>2 U of group AB or A with low anti-B antibody titer thawed plasma followed by SC or SC</a:t>
          </a:r>
          <a:endParaRPr lang="en-US" sz="2000" kern="1200" dirty="0"/>
        </a:p>
      </dsp:txBody>
      <dsp:txXfrm>
        <a:off x="7650702" y="3507525"/>
        <a:ext cx="2768828" cy="1517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BD2B6-DC77-0A4F-9547-95E285F4F82A}">
      <dsp:nvSpPr>
        <dsp:cNvPr id="0" name=""/>
        <dsp:cNvSpPr/>
      </dsp:nvSpPr>
      <dsp:spPr>
        <a:xfrm rot="16200000">
          <a:off x="-413830" y="414792"/>
          <a:ext cx="2249385" cy="142172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Therapeutic tool ??? </a:t>
          </a:r>
        </a:p>
      </dsp:txBody>
      <dsp:txXfrm rot="5400000">
        <a:off x="1" y="563307"/>
        <a:ext cx="1172922" cy="1124693"/>
      </dsp:txXfrm>
    </dsp:sp>
    <dsp:sp modelId="{E1CB27BE-919A-2345-8475-E1BC3684D5D2}">
      <dsp:nvSpPr>
        <dsp:cNvPr id="0" name=""/>
        <dsp:cNvSpPr/>
      </dsp:nvSpPr>
      <dsp:spPr>
        <a:xfrm rot="5400000">
          <a:off x="8783819" y="442994"/>
          <a:ext cx="2249385" cy="1363397"/>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Therapeutic failure ???</a:t>
          </a:r>
        </a:p>
      </dsp:txBody>
      <dsp:txXfrm rot="-5400000">
        <a:off x="9465407" y="562346"/>
        <a:ext cx="1124803" cy="1124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C5C25-0DCF-664D-AC8E-367C03E58801}">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58483E-F0F8-AF49-9B5A-2BB260F3F09A}">
      <dsp:nvSpPr>
        <dsp:cNvPr id="0" name=""/>
        <dsp:cNvSpPr/>
      </dsp:nvSpPr>
      <dsp:spPr>
        <a:xfrm>
          <a:off x="492024" y="392618"/>
          <a:ext cx="9963850" cy="553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 FAST examination</a:t>
          </a:r>
        </a:p>
      </dsp:txBody>
      <dsp:txXfrm>
        <a:off x="492024" y="392618"/>
        <a:ext cx="9963850" cy="553233"/>
      </dsp:txXfrm>
    </dsp:sp>
    <dsp:sp modelId="{D8F5282B-6587-2D4E-B9EB-FCA4130BA677}">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ADE4FE-2B8F-3A4A-A76F-A73DD2A46604}">
      <dsp:nvSpPr>
        <dsp:cNvPr id="0" name=""/>
        <dsp:cNvSpPr/>
      </dsp:nvSpPr>
      <dsp:spPr>
        <a:xfrm>
          <a:off x="875812" y="1338819"/>
          <a:ext cx="9580062"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Penetrating mechanism</a:t>
          </a:r>
        </a:p>
      </dsp:txBody>
      <dsp:txXfrm>
        <a:off x="875812" y="1338819"/>
        <a:ext cx="9580062" cy="669409"/>
      </dsp:txXfrm>
    </dsp:sp>
    <dsp:sp modelId="{75D0ADD9-79E2-1C4D-B73E-3746F290FDF4}">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A343F2-4832-974F-ACCA-591FF5D9437F}">
      <dsp:nvSpPr>
        <dsp:cNvPr id="0" name=""/>
        <dsp:cNvSpPr/>
      </dsp:nvSpPr>
      <dsp:spPr>
        <a:xfrm>
          <a:off x="875812" y="2343108"/>
          <a:ext cx="9580062"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Shock Index (HR/SBP) </a:t>
          </a:r>
          <a:r>
            <a:rPr lang="en-US" sz="3500" kern="1200" dirty="0">
              <a:solidFill>
                <a:schemeClr val="bg1"/>
              </a:solidFill>
            </a:rPr>
            <a:t>&gt;</a:t>
          </a:r>
          <a:r>
            <a:rPr lang="en-US" sz="3500" kern="1200" dirty="0"/>
            <a:t>1</a:t>
          </a:r>
        </a:p>
      </dsp:txBody>
      <dsp:txXfrm>
        <a:off x="875812" y="2343108"/>
        <a:ext cx="9580062" cy="669409"/>
      </dsp:txXfrm>
    </dsp:sp>
    <dsp:sp modelId="{A2A87041-9715-9C4E-BA35-037AB422E1AC}">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1B29F6-50E3-2D43-8D6F-C9B0B7F43934}">
      <dsp:nvSpPr>
        <dsp:cNvPr id="0" name=""/>
        <dsp:cNvSpPr/>
      </dsp:nvSpPr>
      <dsp:spPr>
        <a:xfrm>
          <a:off x="492024" y="3347397"/>
          <a:ext cx="9963850"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Pelvic fracture</a:t>
          </a:r>
        </a:p>
      </dsp:txBody>
      <dsp:txXfrm>
        <a:off x="492024" y="3347397"/>
        <a:ext cx="9963850" cy="669409"/>
      </dsp:txXfrm>
    </dsp:sp>
    <dsp:sp modelId="{5A93A8EF-9587-3D42-A878-306C4ABA5B23}">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B3400-D3F8-B945-9B06-6BF103A07FDE}">
      <dsp:nvSpPr>
        <dsp:cNvPr id="0" name=""/>
        <dsp:cNvSpPr/>
      </dsp:nvSpPr>
      <dsp:spPr>
        <a:xfrm>
          <a:off x="3276" y="545167"/>
          <a:ext cx="7296509" cy="206896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err="1">
              <a:solidFill>
                <a:schemeClr val="tx1"/>
              </a:solidFill>
              <a:latin typeface="Arial" panose="020B0604020202020204" pitchFamily="34" charset="0"/>
              <a:cs typeface="Arial" panose="020B0604020202020204" pitchFamily="34" charset="0"/>
            </a:rPr>
            <a:t>Permissive</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hypotensive</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resuscitation</a:t>
          </a:r>
          <a:endParaRPr lang="tr-TR" sz="2400" kern="1200" dirty="0">
            <a:solidFill>
              <a:schemeClr val="tx1"/>
            </a:solidFill>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tr-TR" sz="2400" kern="1200" dirty="0" err="1">
              <a:solidFill>
                <a:schemeClr val="tx1"/>
              </a:solidFill>
              <a:latin typeface="Arial" panose="020B0604020202020204" pitchFamily="34" charset="0"/>
              <a:cs typeface="Arial" panose="020B0604020202020204" pitchFamily="34" charset="0"/>
            </a:rPr>
            <a:t>maintain</a:t>
          </a:r>
          <a:r>
            <a:rPr lang="tr-TR" sz="2400" kern="1200" dirty="0">
              <a:solidFill>
                <a:schemeClr val="tx1"/>
              </a:solidFill>
              <a:latin typeface="Arial" panose="020B0604020202020204" pitchFamily="34" charset="0"/>
              <a:cs typeface="Arial" panose="020B0604020202020204" pitchFamily="34" charset="0"/>
            </a:rPr>
            <a:t> MAP 50-60 </a:t>
          </a:r>
          <a:r>
            <a:rPr lang="tr-TR" sz="2400" kern="1200" dirty="0" err="1">
              <a:solidFill>
                <a:schemeClr val="tx1"/>
              </a:solidFill>
              <a:latin typeface="Arial" panose="020B0604020202020204" pitchFamily="34" charset="0"/>
              <a:cs typeface="Arial" panose="020B0604020202020204" pitchFamily="34" charset="0"/>
            </a:rPr>
            <a:t>mmHg</a:t>
          </a:r>
          <a:r>
            <a:rPr lang="tr-TR" sz="2400" kern="1200" dirty="0">
              <a:solidFill>
                <a:schemeClr val="tx1"/>
              </a:solidFill>
              <a:latin typeface="Arial" panose="020B0604020202020204" pitchFamily="34" charset="0"/>
              <a:cs typeface="Arial" panose="020B0604020202020204" pitchFamily="34" charset="0"/>
            </a:rPr>
            <a:t> in </a:t>
          </a:r>
          <a:r>
            <a:rPr lang="tr-TR" sz="2400" kern="1200" dirty="0" err="1">
              <a:solidFill>
                <a:schemeClr val="tx1"/>
              </a:solidFill>
              <a:latin typeface="Arial" panose="020B0604020202020204" pitchFamily="34" charset="0"/>
              <a:cs typeface="Arial" panose="020B0604020202020204" pitchFamily="34" charset="0"/>
            </a:rPr>
            <a:t>ongoing</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bleeding</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systolic</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blood</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pressure</a:t>
          </a:r>
          <a:r>
            <a:rPr lang="tr-TR" sz="2400" kern="1200" dirty="0">
              <a:solidFill>
                <a:schemeClr val="tx1"/>
              </a:solidFill>
              <a:latin typeface="Arial" panose="020B0604020202020204" pitchFamily="34" charset="0"/>
              <a:cs typeface="Arial" panose="020B0604020202020204" pitchFamily="34" charset="0"/>
            </a:rPr>
            <a:t> 80-90 </a:t>
          </a:r>
          <a:r>
            <a:rPr lang="tr-TR" sz="2400" kern="1200" dirty="0" err="1">
              <a:solidFill>
                <a:schemeClr val="tx1"/>
              </a:solidFill>
              <a:latin typeface="Arial" panose="020B0604020202020204" pitchFamily="34" charset="0"/>
              <a:cs typeface="Arial" panose="020B0604020202020204" pitchFamily="34" charset="0"/>
            </a:rPr>
            <a:t>mmHg</a:t>
          </a:r>
          <a:r>
            <a:rPr lang="tr-TR" sz="2400" kern="1200" dirty="0">
              <a:solidFill>
                <a:schemeClr val="tx1"/>
              </a:solidFill>
              <a:latin typeface="Arial" panose="020B0604020202020204" pitchFamily="34" charset="0"/>
              <a:cs typeface="Arial" panose="020B0604020202020204" pitchFamily="34" charset="0"/>
            </a:rPr>
            <a:t>)</a:t>
          </a:r>
        </a:p>
        <a:p>
          <a:pPr marL="0" lvl="0" indent="0" algn="ctr" defTabSz="1066800">
            <a:lnSpc>
              <a:spcPct val="90000"/>
            </a:lnSpc>
            <a:spcBef>
              <a:spcPct val="0"/>
            </a:spcBef>
            <a:spcAft>
              <a:spcPct val="35000"/>
            </a:spcAft>
            <a:buNone/>
          </a:pPr>
          <a:r>
            <a:rPr lang="tr-TR" sz="2400" kern="1200" dirty="0" err="1">
              <a:solidFill>
                <a:schemeClr val="tx1"/>
              </a:solidFill>
              <a:latin typeface="Arial" panose="020B0604020202020204" pitchFamily="34" charset="0"/>
              <a:cs typeface="Arial" panose="020B0604020202020204" pitchFamily="34" charset="0"/>
            </a:rPr>
            <a:t>Avoid</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secondary</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hypervolemia-hypertension</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popping</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effect</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that</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further</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agrevates</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coagulopathy</a:t>
          </a:r>
          <a:endParaRPr lang="tr-TR" sz="2400" kern="1200" dirty="0">
            <a:solidFill>
              <a:schemeClr val="tx1"/>
            </a:solidFill>
            <a:latin typeface="Arial" panose="020B0604020202020204" pitchFamily="34" charset="0"/>
            <a:cs typeface="Arial" panose="020B0604020202020204" pitchFamily="34" charset="0"/>
          </a:endParaRPr>
        </a:p>
      </dsp:txBody>
      <dsp:txXfrm>
        <a:off x="3276" y="545167"/>
        <a:ext cx="7296509" cy="20689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BEDD4-2A54-194B-AE7C-1C19D952222C}">
      <dsp:nvSpPr>
        <dsp:cNvPr id="0" name=""/>
        <dsp:cNvSpPr/>
      </dsp:nvSpPr>
      <dsp:spPr>
        <a:xfrm>
          <a:off x="808" y="416129"/>
          <a:ext cx="3538446" cy="320356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701" tIns="0" rIns="263701" bIns="330200" numCol="1" spcCol="1270" anchor="t" anchorCtr="0">
          <a:noAutofit/>
        </a:bodyPr>
        <a:lstStyle/>
        <a:p>
          <a:pPr marL="0" lvl="0" indent="0" algn="l" defTabSz="1066800">
            <a:lnSpc>
              <a:spcPct val="90000"/>
            </a:lnSpc>
            <a:spcBef>
              <a:spcPct val="0"/>
            </a:spcBef>
            <a:spcAft>
              <a:spcPct val="35000"/>
            </a:spcAft>
            <a:buNone/>
          </a:pPr>
          <a:r>
            <a:rPr lang="tr-TR" sz="2400" kern="1200" dirty="0" err="1">
              <a:solidFill>
                <a:schemeClr val="tx1"/>
              </a:solidFill>
              <a:latin typeface="Arial" panose="020B0604020202020204" pitchFamily="34" charset="0"/>
              <a:cs typeface="Arial" panose="020B0604020202020204" pitchFamily="34" charset="0"/>
            </a:rPr>
            <a:t>Correct</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acidosis</a:t>
          </a:r>
          <a:endParaRPr lang="tr-TR" sz="2400" kern="1200" dirty="0">
            <a:solidFill>
              <a:schemeClr val="tx1"/>
            </a:solidFill>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r>
            <a:rPr lang="tr-TR" sz="2400" kern="1200" dirty="0" err="1">
              <a:solidFill>
                <a:schemeClr val="tx1"/>
              </a:solidFill>
              <a:latin typeface="Arial" panose="020B0604020202020204" pitchFamily="34" charset="0"/>
              <a:cs typeface="Arial" panose="020B0604020202020204" pitchFamily="34" charset="0"/>
            </a:rPr>
            <a:t>to</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target</a:t>
          </a:r>
          <a:r>
            <a:rPr lang="tr-TR" sz="2400" kern="1200" dirty="0">
              <a:solidFill>
                <a:schemeClr val="tx1"/>
              </a:solidFill>
              <a:latin typeface="Arial" panose="020B0604020202020204" pitchFamily="34" charset="0"/>
              <a:cs typeface="Arial" panose="020B0604020202020204" pitchFamily="34" charset="0"/>
            </a:rPr>
            <a:t> </a:t>
          </a:r>
          <a:r>
            <a:rPr lang="tr-TR" sz="2400" kern="1200" dirty="0" err="1">
              <a:solidFill>
                <a:schemeClr val="tx1"/>
              </a:solidFill>
              <a:latin typeface="Arial" panose="020B0604020202020204" pitchFamily="34" charset="0"/>
              <a:cs typeface="Arial" panose="020B0604020202020204" pitchFamily="34" charset="0"/>
            </a:rPr>
            <a:t>pH</a:t>
          </a:r>
          <a:r>
            <a:rPr lang="tr-TR" sz="2400" kern="1200" dirty="0">
              <a:solidFill>
                <a:schemeClr val="tx1"/>
              </a:solidFill>
              <a:latin typeface="Arial" panose="020B0604020202020204" pitchFamily="34" charset="0"/>
              <a:cs typeface="Arial" panose="020B0604020202020204" pitchFamily="34" charset="0"/>
            </a:rPr>
            <a:t> </a:t>
          </a:r>
          <a:r>
            <a:rPr lang="tr-TR" sz="2400" kern="1200" dirty="0">
              <a:solidFill>
                <a:schemeClr val="tx1"/>
              </a:solidFill>
            </a:rPr>
            <a:t>&gt;7.2</a:t>
          </a:r>
        </a:p>
        <a:p>
          <a:pPr marL="0" lvl="0" indent="0" algn="l" defTabSz="1066800">
            <a:lnSpc>
              <a:spcPct val="90000"/>
            </a:lnSpc>
            <a:spcBef>
              <a:spcPct val="0"/>
            </a:spcBef>
            <a:spcAft>
              <a:spcPct val="35000"/>
            </a:spcAft>
            <a:buNone/>
          </a:pPr>
          <a:r>
            <a:rPr lang="tr-TR" sz="2400" kern="1200" dirty="0" err="1">
              <a:solidFill>
                <a:schemeClr val="tx1"/>
              </a:solidFill>
            </a:rPr>
            <a:t>Lactate</a:t>
          </a:r>
          <a:r>
            <a:rPr lang="tr-TR" sz="2400" kern="1200" dirty="0">
              <a:solidFill>
                <a:schemeClr val="tx1"/>
              </a:solidFill>
            </a:rPr>
            <a:t> &lt; 2 </a:t>
          </a:r>
          <a:r>
            <a:rPr lang="tr-TR" sz="2400" kern="1200" dirty="0" err="1">
              <a:solidFill>
                <a:schemeClr val="tx1"/>
              </a:solidFill>
            </a:rPr>
            <a:t>mmol</a:t>
          </a:r>
          <a:r>
            <a:rPr lang="tr-TR" sz="2400" kern="1200" dirty="0">
              <a:solidFill>
                <a:schemeClr val="tx1"/>
              </a:solidFill>
            </a:rPr>
            <a:t>/L</a:t>
          </a:r>
        </a:p>
        <a:p>
          <a:pPr marL="0" lvl="0" indent="0" algn="l" defTabSz="1066800">
            <a:lnSpc>
              <a:spcPct val="90000"/>
            </a:lnSpc>
            <a:spcBef>
              <a:spcPct val="0"/>
            </a:spcBef>
            <a:spcAft>
              <a:spcPct val="35000"/>
            </a:spcAft>
            <a:buNone/>
          </a:pPr>
          <a:r>
            <a:rPr lang="tr-TR" sz="2400" kern="1200" dirty="0">
              <a:solidFill>
                <a:schemeClr val="tx1"/>
              </a:solidFill>
            </a:rPr>
            <a:t>BE (</a:t>
          </a:r>
          <a:r>
            <a:rPr lang="en-US" sz="2400" kern="1200" dirty="0">
              <a:solidFill>
                <a:schemeClr val="tx1"/>
              </a:solidFill>
            </a:rPr>
            <a:t>base deficit )</a:t>
          </a:r>
          <a:r>
            <a:rPr lang="tr-TR" sz="2400" kern="1200" dirty="0">
              <a:solidFill>
                <a:schemeClr val="tx1"/>
              </a:solidFill>
            </a:rPr>
            <a:t>&lt; -6 </a:t>
          </a:r>
          <a:endParaRPr lang="en-US" sz="2400" kern="1200" dirty="0">
            <a:solidFill>
              <a:schemeClr val="tx1"/>
            </a:solidFill>
            <a:latin typeface="Arial" panose="020B0604020202020204" pitchFamily="34" charset="0"/>
            <a:cs typeface="Arial" panose="020B0604020202020204" pitchFamily="34" charset="0"/>
          </a:endParaRPr>
        </a:p>
      </dsp:txBody>
      <dsp:txXfrm>
        <a:off x="808" y="1697556"/>
        <a:ext cx="3538446" cy="1922140"/>
      </dsp:txXfrm>
    </dsp:sp>
    <dsp:sp modelId="{40CABAD7-407D-4048-9CF0-47EBCFA63102}">
      <dsp:nvSpPr>
        <dsp:cNvPr id="0" name=""/>
        <dsp:cNvSpPr/>
      </dsp:nvSpPr>
      <dsp:spPr>
        <a:xfrm>
          <a:off x="435212" y="416129"/>
          <a:ext cx="2669639" cy="12814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3701" tIns="165100" rIns="263701"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435212" y="416129"/>
        <a:ext cx="2669639" cy="1281426"/>
      </dsp:txXfrm>
    </dsp:sp>
    <dsp:sp modelId="{AD733DD0-5063-1B4A-867D-53BCBD651032}">
      <dsp:nvSpPr>
        <dsp:cNvPr id="0" name=""/>
        <dsp:cNvSpPr/>
      </dsp:nvSpPr>
      <dsp:spPr>
        <a:xfrm>
          <a:off x="3752826" y="416129"/>
          <a:ext cx="4189731" cy="3966753"/>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701" tIns="0" rIns="263701" bIns="330200" numCol="1" spcCol="1270" anchor="t" anchorCtr="0">
          <a:noAutofit/>
        </a:bodyPr>
        <a:lstStyle/>
        <a:p>
          <a:pPr marL="0" lvl="0" indent="0" algn="l" defTabSz="1066800">
            <a:lnSpc>
              <a:spcPct val="90000"/>
            </a:lnSpc>
            <a:spcBef>
              <a:spcPct val="0"/>
            </a:spcBef>
            <a:spcAft>
              <a:spcPct val="35000"/>
            </a:spcAft>
            <a:buNone/>
          </a:pPr>
          <a:r>
            <a:rPr lang="tr-TR" sz="2400" b="0" kern="1200" dirty="0" err="1">
              <a:solidFill>
                <a:schemeClr val="tx1"/>
              </a:solidFill>
              <a:latin typeface="Arial" panose="020B0604020202020204" pitchFamily="34" charset="0"/>
              <a:cs typeface="Arial" panose="020B0604020202020204" pitchFamily="34" charset="0"/>
            </a:rPr>
            <a:t>Monitor</a:t>
          </a:r>
          <a:r>
            <a:rPr lang="tr-TR" sz="2400" b="0" kern="1200" dirty="0">
              <a:solidFill>
                <a:schemeClr val="tx1"/>
              </a:solidFill>
              <a:latin typeface="Arial" panose="020B0604020202020204" pitchFamily="34" charset="0"/>
              <a:cs typeface="Arial" panose="020B0604020202020204" pitchFamily="34" charset="0"/>
            </a:rPr>
            <a:t> </a:t>
          </a:r>
          <a:r>
            <a:rPr lang="tr-TR" sz="2400" b="0" kern="1200" dirty="0" err="1">
              <a:solidFill>
                <a:schemeClr val="tx1"/>
              </a:solidFill>
              <a:latin typeface="Arial" panose="020B0604020202020204" pitchFamily="34" charset="0"/>
              <a:cs typeface="Arial" panose="020B0604020202020204" pitchFamily="34" charset="0"/>
            </a:rPr>
            <a:t>calcium</a:t>
          </a:r>
          <a:r>
            <a:rPr lang="tr-TR" sz="2400" b="0" kern="1200" dirty="0">
              <a:solidFill>
                <a:schemeClr val="tx1"/>
              </a:solidFill>
              <a:latin typeface="Arial" panose="020B0604020202020204" pitchFamily="34" charset="0"/>
              <a:cs typeface="Arial" panose="020B0604020202020204" pitchFamily="34" charset="0"/>
            </a:rPr>
            <a:t> </a:t>
          </a:r>
          <a:r>
            <a:rPr lang="tr-TR" sz="2400" b="0" kern="1200" dirty="0" err="1">
              <a:solidFill>
                <a:schemeClr val="tx1"/>
              </a:solidFill>
              <a:latin typeface="Arial" panose="020B0604020202020204" pitchFamily="34" charset="0"/>
              <a:cs typeface="Arial" panose="020B0604020202020204" pitchFamily="34" charset="0"/>
            </a:rPr>
            <a:t>to</a:t>
          </a:r>
          <a:r>
            <a:rPr lang="tr-TR" sz="2400" b="0" kern="1200" dirty="0">
              <a:solidFill>
                <a:schemeClr val="tx1"/>
              </a:solidFill>
              <a:latin typeface="Arial" panose="020B0604020202020204" pitchFamily="34" charset="0"/>
              <a:cs typeface="Arial" panose="020B0604020202020204" pitchFamily="34" charset="0"/>
            </a:rPr>
            <a:t> </a:t>
          </a:r>
          <a:r>
            <a:rPr lang="tr-TR" sz="2400" b="0" kern="1200" dirty="0" err="1">
              <a:solidFill>
                <a:schemeClr val="tx1"/>
              </a:solidFill>
              <a:latin typeface="Arial" panose="020B0604020202020204" pitchFamily="34" charset="0"/>
              <a:cs typeface="Arial" panose="020B0604020202020204" pitchFamily="34" charset="0"/>
            </a:rPr>
            <a:t>maintain</a:t>
          </a:r>
          <a:r>
            <a:rPr lang="tr-TR" sz="2400" b="0" kern="1200" dirty="0">
              <a:solidFill>
                <a:schemeClr val="tx1"/>
              </a:solidFill>
              <a:latin typeface="Arial" panose="020B0604020202020204" pitchFamily="34" charset="0"/>
              <a:cs typeface="Arial" panose="020B0604020202020204" pitchFamily="34" charset="0"/>
            </a:rPr>
            <a:t> it </a:t>
          </a:r>
          <a:r>
            <a:rPr lang="tr-TR" sz="2400" b="0" kern="1200" dirty="0" err="1">
              <a:solidFill>
                <a:schemeClr val="tx1"/>
              </a:solidFill>
              <a:latin typeface="Arial" panose="020B0604020202020204" pitchFamily="34" charset="0"/>
              <a:cs typeface="Arial" panose="020B0604020202020204" pitchFamily="34" charset="0"/>
            </a:rPr>
            <a:t>with</a:t>
          </a:r>
          <a:r>
            <a:rPr lang="tr-TR" sz="2400" b="0" kern="1200" dirty="0">
              <a:solidFill>
                <a:schemeClr val="tx1"/>
              </a:solidFill>
              <a:latin typeface="Arial" panose="020B0604020202020204" pitchFamily="34" charset="0"/>
              <a:cs typeface="Arial" panose="020B0604020202020204" pitchFamily="34" charset="0"/>
            </a:rPr>
            <a:t> </a:t>
          </a:r>
          <a:r>
            <a:rPr lang="tr-TR" sz="2400" b="0" kern="1200" dirty="0" err="1">
              <a:solidFill>
                <a:schemeClr val="tx1"/>
              </a:solidFill>
              <a:latin typeface="Arial" panose="020B0604020202020204" pitchFamily="34" charset="0"/>
              <a:cs typeface="Arial" panose="020B0604020202020204" pitchFamily="34" charset="0"/>
            </a:rPr>
            <a:t>Ca</a:t>
          </a:r>
          <a:r>
            <a:rPr lang="tr-TR" sz="2400" b="0" kern="1200" dirty="0">
              <a:solidFill>
                <a:schemeClr val="tx1"/>
              </a:solidFill>
              <a:latin typeface="Arial" panose="020B0604020202020204" pitchFamily="34" charset="0"/>
              <a:cs typeface="Arial" panose="020B0604020202020204" pitchFamily="34" charset="0"/>
            </a:rPr>
            <a:t> Cl</a:t>
          </a:r>
          <a:r>
            <a:rPr lang="tr-TR" sz="2400" b="0" kern="1200" baseline="-25000" dirty="0">
              <a:solidFill>
                <a:schemeClr val="tx1"/>
              </a:solidFill>
              <a:latin typeface="Arial" panose="020B0604020202020204" pitchFamily="34" charset="0"/>
              <a:cs typeface="Arial" panose="020B0604020202020204" pitchFamily="34" charset="0"/>
            </a:rPr>
            <a:t>2 </a:t>
          </a:r>
          <a:r>
            <a:rPr lang="tr-TR" sz="2400" b="0" kern="1200" baseline="0" dirty="0">
              <a:solidFill>
                <a:schemeClr val="tx1"/>
              </a:solidFill>
              <a:latin typeface="Arial" panose="020B0604020202020204" pitchFamily="34" charset="0"/>
              <a:cs typeface="Arial" panose="020B0604020202020204" pitchFamily="34" charset="0"/>
            </a:rPr>
            <a:t>(Grade 1C)</a:t>
          </a:r>
        </a:p>
        <a:p>
          <a:pPr marL="0" lvl="0" indent="0" algn="l" defTabSz="1066800">
            <a:lnSpc>
              <a:spcPct val="90000"/>
            </a:lnSpc>
            <a:spcBef>
              <a:spcPct val="0"/>
            </a:spcBef>
            <a:spcAft>
              <a:spcPct val="35000"/>
            </a:spcAft>
            <a:buNone/>
          </a:pPr>
          <a:r>
            <a:rPr lang="tr-TR" sz="2400" b="0" kern="1200" dirty="0">
              <a:solidFill>
                <a:schemeClr val="tx1"/>
              </a:solidFill>
              <a:latin typeface="Arial" panose="020B0604020202020204" pitchFamily="34" charset="0"/>
              <a:cs typeface="Arial" panose="020B0604020202020204" pitchFamily="34" charset="0"/>
            </a:rPr>
            <a:t>-optimize </a:t>
          </a:r>
          <a:r>
            <a:rPr lang="tr-TR" sz="2400" b="0" kern="1200" dirty="0" err="1">
              <a:solidFill>
                <a:schemeClr val="tx1"/>
              </a:solidFill>
              <a:latin typeface="Arial" panose="020B0604020202020204" pitchFamily="34" charset="0"/>
              <a:cs typeface="Arial" panose="020B0604020202020204" pitchFamily="34" charset="0"/>
            </a:rPr>
            <a:t>coagulation</a:t>
          </a:r>
          <a:endParaRPr lang="tr-TR" sz="2400" b="0" kern="1200" dirty="0">
            <a:solidFill>
              <a:schemeClr val="tx1"/>
            </a:solidFill>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r>
            <a:rPr lang="tr-TR" sz="2400" b="0" kern="1200" dirty="0">
              <a:solidFill>
                <a:schemeClr val="tx1"/>
              </a:solidFill>
              <a:latin typeface="Arial" panose="020B0604020202020204" pitchFamily="34" charset="0"/>
              <a:cs typeface="Arial" panose="020B0604020202020204" pitchFamily="34" charset="0"/>
            </a:rPr>
            <a:t>-</a:t>
          </a:r>
          <a:r>
            <a:rPr lang="tr-TR" sz="2400" b="0" kern="1200" dirty="0" err="1">
              <a:solidFill>
                <a:schemeClr val="tx1"/>
              </a:solidFill>
              <a:latin typeface="Arial" panose="020B0604020202020204" pitchFamily="34" charset="0"/>
              <a:cs typeface="Arial" panose="020B0604020202020204" pitchFamily="34" charset="0"/>
            </a:rPr>
            <a:t>improve</a:t>
          </a:r>
          <a:r>
            <a:rPr lang="tr-TR" sz="2400" b="0" kern="1200" dirty="0">
              <a:solidFill>
                <a:schemeClr val="tx1"/>
              </a:solidFill>
              <a:latin typeface="Arial" panose="020B0604020202020204" pitchFamily="34" charset="0"/>
              <a:cs typeface="Arial" panose="020B0604020202020204" pitchFamily="34" charset="0"/>
            </a:rPr>
            <a:t> </a:t>
          </a:r>
          <a:r>
            <a:rPr lang="tr-TR" sz="2400" b="0" kern="1200" dirty="0" err="1">
              <a:solidFill>
                <a:schemeClr val="tx1"/>
              </a:solidFill>
              <a:latin typeface="Arial" panose="020B0604020202020204" pitchFamily="34" charset="0"/>
              <a:cs typeface="Arial" panose="020B0604020202020204" pitchFamily="34" charset="0"/>
            </a:rPr>
            <a:t>uterine</a:t>
          </a:r>
          <a:r>
            <a:rPr lang="tr-TR" sz="2400" b="0" kern="1200" dirty="0">
              <a:solidFill>
                <a:schemeClr val="tx1"/>
              </a:solidFill>
              <a:latin typeface="Arial" panose="020B0604020202020204" pitchFamily="34" charset="0"/>
              <a:cs typeface="Arial" panose="020B0604020202020204" pitchFamily="34" charset="0"/>
            </a:rPr>
            <a:t> </a:t>
          </a:r>
          <a:r>
            <a:rPr lang="tr-TR" sz="2400" b="0" kern="1200" dirty="0" err="1">
              <a:solidFill>
                <a:schemeClr val="tx1"/>
              </a:solidFill>
              <a:latin typeface="Arial" panose="020B0604020202020204" pitchFamily="34" charset="0"/>
              <a:cs typeface="Arial" panose="020B0604020202020204" pitchFamily="34" charset="0"/>
            </a:rPr>
            <a:t>tone</a:t>
          </a:r>
          <a:endParaRPr lang="tr-TR" sz="2400" b="0" kern="1200" dirty="0">
            <a:solidFill>
              <a:schemeClr val="tx1"/>
            </a:solidFill>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r>
            <a:rPr lang="tr-TR" sz="2400" b="0" kern="1200" dirty="0">
              <a:solidFill>
                <a:schemeClr val="tx1"/>
              </a:solidFill>
              <a:latin typeface="Arial" panose="020B0604020202020204" pitchFamily="34" charset="0"/>
              <a:cs typeface="Arial" panose="020B0604020202020204" pitchFamily="34" charset="0"/>
            </a:rPr>
            <a:t>(Ca</a:t>
          </a:r>
          <a:r>
            <a:rPr lang="tr-TR" sz="2400" b="0" kern="1200" baseline="30000" dirty="0">
              <a:solidFill>
                <a:schemeClr val="tx1"/>
              </a:solidFill>
              <a:latin typeface="Arial" panose="020B0604020202020204" pitchFamily="34" charset="0"/>
              <a:cs typeface="Arial" panose="020B0604020202020204" pitchFamily="34" charset="0"/>
            </a:rPr>
            <a:t>2+</a:t>
          </a:r>
          <a:r>
            <a:rPr lang="tr-TR" sz="2400" b="0" kern="1200" dirty="0">
              <a:solidFill>
                <a:schemeClr val="tx1"/>
              </a:solidFill>
              <a:latin typeface="Arial" panose="020B0604020202020204" pitchFamily="34" charset="0"/>
              <a:cs typeface="Arial" panose="020B0604020202020204" pitchFamily="34" charset="0"/>
            </a:rPr>
            <a:t> </a:t>
          </a:r>
          <a:r>
            <a:rPr lang="tr-TR" sz="2400" kern="1200" dirty="0">
              <a:solidFill>
                <a:schemeClr val="tx1"/>
              </a:solidFill>
            </a:rPr>
            <a:t>&gt; 1 </a:t>
          </a:r>
          <a:r>
            <a:rPr lang="tr-TR" sz="2400" kern="1200" dirty="0" err="1">
              <a:solidFill>
                <a:schemeClr val="tx1"/>
              </a:solidFill>
            </a:rPr>
            <a:t>mmol</a:t>
          </a:r>
          <a:r>
            <a:rPr lang="tr-TR" sz="2400" kern="1200" dirty="0">
              <a:solidFill>
                <a:schemeClr val="tx1"/>
              </a:solidFill>
            </a:rPr>
            <a:t>/L )</a:t>
          </a:r>
          <a:endParaRPr lang="en-US" sz="2400" b="0" kern="1200" dirty="0">
            <a:solidFill>
              <a:schemeClr val="tx1"/>
            </a:solidFill>
            <a:latin typeface="Arial" panose="020B0604020202020204" pitchFamily="34" charset="0"/>
            <a:cs typeface="Arial" panose="020B0604020202020204" pitchFamily="34" charset="0"/>
          </a:endParaRPr>
        </a:p>
      </dsp:txBody>
      <dsp:txXfrm>
        <a:off x="3752826" y="2002830"/>
        <a:ext cx="4189731" cy="2380051"/>
      </dsp:txXfrm>
    </dsp:sp>
    <dsp:sp modelId="{0E5282E1-95E7-E849-8ECE-7C078E3C1976}">
      <dsp:nvSpPr>
        <dsp:cNvPr id="0" name=""/>
        <dsp:cNvSpPr/>
      </dsp:nvSpPr>
      <dsp:spPr>
        <a:xfrm>
          <a:off x="4512872" y="797722"/>
          <a:ext cx="2669639" cy="12814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3701" tIns="165100" rIns="263701"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4512872" y="797722"/>
        <a:ext cx="2669639" cy="1281426"/>
      </dsp:txXfrm>
    </dsp:sp>
    <dsp:sp modelId="{30A0AF26-9CD5-C847-AEEA-C717277682E9}">
      <dsp:nvSpPr>
        <dsp:cNvPr id="0" name=""/>
        <dsp:cNvSpPr/>
      </dsp:nvSpPr>
      <dsp:spPr>
        <a:xfrm>
          <a:off x="8156129" y="416129"/>
          <a:ext cx="2669639" cy="3203567"/>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701" tIns="0" rIns="263701" bIns="330200" numCol="1" spcCol="1270" anchor="t" anchorCtr="0">
          <a:noAutofit/>
        </a:bodyPr>
        <a:lstStyle/>
        <a:p>
          <a:pPr marL="0" lvl="0" indent="0" algn="l" defTabSz="1155700">
            <a:lnSpc>
              <a:spcPct val="90000"/>
            </a:lnSpc>
            <a:spcBef>
              <a:spcPct val="0"/>
            </a:spcBef>
            <a:spcAft>
              <a:spcPct val="35000"/>
            </a:spcAft>
            <a:buNone/>
          </a:pPr>
          <a:r>
            <a:rPr lang="tr-TR" sz="2600" b="0" kern="1200" dirty="0" err="1">
              <a:solidFill>
                <a:schemeClr val="tx1"/>
              </a:solidFill>
              <a:latin typeface="Arial" panose="020B0604020202020204" pitchFamily="34" charset="0"/>
              <a:cs typeface="Arial" panose="020B0604020202020204" pitchFamily="34" charset="0"/>
            </a:rPr>
            <a:t>Provide</a:t>
          </a:r>
          <a:r>
            <a:rPr lang="tr-TR" sz="2600" b="0" kern="1200" dirty="0">
              <a:solidFill>
                <a:schemeClr val="tx1"/>
              </a:solidFill>
              <a:latin typeface="Arial" panose="020B0604020202020204" pitchFamily="34" charset="0"/>
              <a:cs typeface="Arial" panose="020B0604020202020204" pitchFamily="34" charset="0"/>
            </a:rPr>
            <a:t> </a:t>
          </a:r>
          <a:r>
            <a:rPr lang="tr-TR" sz="2600" b="0" kern="1200" dirty="0" err="1">
              <a:solidFill>
                <a:schemeClr val="tx1"/>
              </a:solidFill>
              <a:latin typeface="Arial" panose="020B0604020202020204" pitchFamily="34" charset="0"/>
              <a:cs typeface="Arial" panose="020B0604020202020204" pitchFamily="34" charset="0"/>
            </a:rPr>
            <a:t>normothermia</a:t>
          </a:r>
          <a:endParaRPr lang="tr-TR" sz="2600" b="0" kern="1200" dirty="0">
            <a:solidFill>
              <a:schemeClr val="tx1"/>
            </a:solidFill>
            <a:latin typeface="Arial" panose="020B0604020202020204" pitchFamily="34" charset="0"/>
            <a:cs typeface="Arial" panose="020B0604020202020204" pitchFamily="34" charset="0"/>
          </a:endParaRPr>
        </a:p>
        <a:p>
          <a:pPr marL="0" lvl="0" indent="0" algn="l" defTabSz="1155700">
            <a:lnSpc>
              <a:spcPct val="90000"/>
            </a:lnSpc>
            <a:spcBef>
              <a:spcPct val="0"/>
            </a:spcBef>
            <a:spcAft>
              <a:spcPct val="35000"/>
            </a:spcAft>
            <a:buNone/>
          </a:pPr>
          <a:r>
            <a:rPr lang="tr-TR" sz="2600" b="0" kern="1200" dirty="0">
              <a:solidFill>
                <a:schemeClr val="tx1"/>
              </a:solidFill>
              <a:latin typeface="Arial" panose="020B0604020202020204" pitchFamily="34" charset="0"/>
              <a:cs typeface="Arial" panose="020B0604020202020204" pitchFamily="34" charset="0"/>
            </a:rPr>
            <a:t>(Grade 1C)</a:t>
          </a:r>
          <a:endParaRPr lang="en-US" sz="2600" b="0" kern="1200" dirty="0">
            <a:solidFill>
              <a:schemeClr val="tx1"/>
            </a:solidFill>
            <a:latin typeface="Arial" panose="020B0604020202020204" pitchFamily="34" charset="0"/>
            <a:cs typeface="Arial" panose="020B0604020202020204" pitchFamily="34" charset="0"/>
          </a:endParaRPr>
        </a:p>
      </dsp:txBody>
      <dsp:txXfrm>
        <a:off x="8156129" y="1697556"/>
        <a:ext cx="2669639" cy="1922140"/>
      </dsp:txXfrm>
    </dsp:sp>
    <dsp:sp modelId="{89F77DDF-F0A0-C14E-9F5F-F08D05D92F5F}">
      <dsp:nvSpPr>
        <dsp:cNvPr id="0" name=""/>
        <dsp:cNvSpPr/>
      </dsp:nvSpPr>
      <dsp:spPr>
        <a:xfrm>
          <a:off x="8156129" y="416129"/>
          <a:ext cx="2669639" cy="12814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3701" tIns="165100" rIns="263701"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8156129" y="416129"/>
        <a:ext cx="2669639" cy="12814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7FBF-B350-4242-A787-3711A758C9BF}">
      <dsp:nvSpPr>
        <dsp:cNvPr id="0" name=""/>
        <dsp:cNvSpPr/>
      </dsp:nvSpPr>
      <dsp:spPr>
        <a:xfrm>
          <a:off x="0" y="5527"/>
          <a:ext cx="11518537" cy="162560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TR" sz="3500" b="0" kern="1200" dirty="0">
              <a:latin typeface="Arial" panose="020B0604020202020204" pitchFamily="34" charset="0"/>
              <a:cs typeface="Arial" panose="020B0604020202020204" pitchFamily="34" charset="0"/>
            </a:rPr>
            <a:t>Early identification/management of feto-maternal injury to improve mortality/morbidity by multidisciplinary approach</a:t>
          </a:r>
          <a:endParaRPr lang="en-US" sz="3500" b="0" kern="1200" dirty="0">
            <a:latin typeface="Arial" panose="020B0604020202020204" pitchFamily="34" charset="0"/>
            <a:cs typeface="Arial" panose="020B0604020202020204" pitchFamily="34" charset="0"/>
          </a:endParaRPr>
        </a:p>
      </dsp:txBody>
      <dsp:txXfrm>
        <a:off x="0" y="5527"/>
        <a:ext cx="11518537" cy="1625600"/>
      </dsp:txXfrm>
    </dsp:sp>
    <dsp:sp modelId="{F753E499-C523-3643-BC74-A687A6013C62}">
      <dsp:nvSpPr>
        <dsp:cNvPr id="0" name=""/>
        <dsp:cNvSpPr/>
      </dsp:nvSpPr>
      <dsp:spPr>
        <a:xfrm>
          <a:off x="3062" y="1625600"/>
          <a:ext cx="4043198" cy="3413760"/>
        </a:xfrm>
        <a:prstGeom prst="rect">
          <a:avLst/>
        </a:prstGeom>
        <a:solidFill>
          <a:srgbClr val="518A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R</a:t>
          </a:r>
          <a:r>
            <a:rPr lang="en-TR" sz="2000" b="1" kern="1200" dirty="0">
              <a:latin typeface="Arial" panose="020B0604020202020204" pitchFamily="34" charset="0"/>
              <a:cs typeface="Arial" panose="020B0604020202020204" pitchFamily="34" charset="0"/>
            </a:rPr>
            <a:t>ESUSCITATE </a:t>
          </a:r>
          <a:r>
            <a:rPr lang="en-TR" sz="2000" kern="1200" dirty="0">
              <a:latin typeface="Arial" panose="020B0604020202020204" pitchFamily="34" charset="0"/>
              <a:cs typeface="Arial" panose="020B0604020202020204" pitchFamily="34" charset="0"/>
            </a:rPr>
            <a:t>agressively but </a:t>
          </a:r>
        </a:p>
        <a:p>
          <a:pPr marL="0" lvl="0" indent="0" algn="l" defTabSz="889000">
            <a:lnSpc>
              <a:spcPct val="90000"/>
            </a:lnSpc>
            <a:spcBef>
              <a:spcPct val="0"/>
            </a:spcBef>
            <a:spcAft>
              <a:spcPct val="35000"/>
            </a:spcAft>
            <a:buNone/>
          </a:pPr>
          <a:r>
            <a:rPr lang="en-TR" sz="2000" b="1" kern="1200" dirty="0">
              <a:latin typeface="Arial" panose="020B0604020202020204" pitchFamily="34" charset="0"/>
              <a:cs typeface="Arial" panose="020B0604020202020204" pitchFamily="34" charset="0"/>
            </a:rPr>
            <a:t>AVOID</a:t>
          </a:r>
          <a:r>
            <a:rPr lang="en-TR" sz="2000" kern="1200" dirty="0">
              <a:latin typeface="Arial" panose="020B0604020202020204" pitchFamily="34" charset="0"/>
              <a:cs typeface="Arial" panose="020B0604020202020204" pitchFamily="34" charset="0"/>
            </a:rPr>
            <a:t> iatrogenic resuscitation injury!</a:t>
          </a:r>
        </a:p>
        <a:p>
          <a:pPr marL="0" lvl="0" indent="0" algn="l" defTabSz="889000">
            <a:lnSpc>
              <a:spcPct val="90000"/>
            </a:lnSpc>
            <a:spcBef>
              <a:spcPct val="0"/>
            </a:spcBef>
            <a:spcAft>
              <a:spcPct val="35000"/>
            </a:spcAft>
            <a:buNone/>
          </a:pPr>
          <a:r>
            <a:rPr lang="en-TR" sz="2000" b="1" kern="1200" dirty="0">
              <a:latin typeface="Arial" panose="020B0604020202020204" pitchFamily="34" charset="0"/>
              <a:cs typeface="Arial" panose="020B0604020202020204" pitchFamily="34" charset="0"/>
            </a:rPr>
            <a:t>USE </a:t>
          </a:r>
          <a:r>
            <a:rPr lang="en-TR" sz="2000" b="0" kern="1200" dirty="0">
              <a:latin typeface="Arial" panose="020B0604020202020204" pitchFamily="34" charset="0"/>
              <a:cs typeface="Arial" panose="020B0604020202020204" pitchFamily="34" charset="0"/>
            </a:rPr>
            <a:t>an </a:t>
          </a:r>
          <a:r>
            <a:rPr lang="en-TR" sz="2000" kern="1200" dirty="0">
              <a:latin typeface="Arial" panose="020B0604020202020204" pitchFamily="34" charset="0"/>
              <a:cs typeface="Arial" panose="020B0604020202020204" pitchFamily="34" charset="0"/>
            </a:rPr>
            <a:t>evidence based transfusion strategy &amp; DCR</a:t>
          </a:r>
        </a:p>
        <a:p>
          <a:pPr marL="0" lvl="0" indent="0" algn="l" defTabSz="889000">
            <a:lnSpc>
              <a:spcPct val="90000"/>
            </a:lnSpc>
            <a:spcBef>
              <a:spcPct val="0"/>
            </a:spcBef>
            <a:spcAft>
              <a:spcPct val="35000"/>
            </a:spcAft>
            <a:buNone/>
          </a:pPr>
          <a:r>
            <a:rPr lang="en-TR" sz="2000" b="1" kern="1200" dirty="0">
              <a:latin typeface="Arial" panose="020B0604020202020204" pitchFamily="34" charset="0"/>
              <a:cs typeface="Arial" panose="020B0604020202020204" pitchFamily="34" charset="0"/>
            </a:rPr>
            <a:t>MAINTAIN </a:t>
          </a:r>
          <a:r>
            <a:rPr lang="en-TR" sz="2000" b="0" kern="1200" dirty="0">
              <a:latin typeface="Arial" panose="020B0604020202020204" pitchFamily="34" charset="0"/>
              <a:cs typeface="Arial" panose="020B0604020202020204" pitchFamily="34" charset="0"/>
            </a:rPr>
            <a:t>m</a:t>
          </a:r>
          <a:r>
            <a:rPr lang="en-TR" sz="2000" kern="1200" dirty="0">
              <a:latin typeface="Arial" panose="020B0604020202020204" pitchFamily="34" charset="0"/>
              <a:cs typeface="Arial" panose="020B0604020202020204" pitchFamily="34" charset="0"/>
            </a:rPr>
            <a:t>aternal and uteroplacental perfusion </a:t>
          </a:r>
        </a:p>
        <a:p>
          <a:pPr marL="0" lvl="0" indent="0" algn="l" defTabSz="889000">
            <a:lnSpc>
              <a:spcPct val="90000"/>
            </a:lnSpc>
            <a:spcBef>
              <a:spcPct val="0"/>
            </a:spcBef>
            <a:spcAft>
              <a:spcPct val="35000"/>
            </a:spcAft>
            <a:buNone/>
          </a:pPr>
          <a:r>
            <a:rPr lang="en-TR" sz="2000" b="1" kern="1200" dirty="0">
              <a:latin typeface="Arial" panose="020B0604020202020204" pitchFamily="34" charset="0"/>
              <a:cs typeface="Arial" panose="020B0604020202020204" pitchFamily="34" charset="0"/>
            </a:rPr>
            <a:t>USE </a:t>
          </a:r>
          <a:r>
            <a:rPr lang="en-TR" sz="2000" kern="1200" dirty="0">
              <a:latin typeface="Arial" panose="020B0604020202020204" pitchFamily="34" charset="0"/>
              <a:cs typeface="Arial" panose="020B0604020202020204" pitchFamily="34" charset="0"/>
            </a:rPr>
            <a:t>vasopressors only for refractory hypotension</a:t>
          </a:r>
        </a:p>
        <a:p>
          <a:pPr marL="0" lvl="0" indent="0" algn="ctr"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a:off x="3062" y="1625600"/>
        <a:ext cx="4043198" cy="3413760"/>
      </dsp:txXfrm>
    </dsp:sp>
    <dsp:sp modelId="{A409ABEA-914F-6847-A04D-084B90855440}">
      <dsp:nvSpPr>
        <dsp:cNvPr id="0" name=""/>
        <dsp:cNvSpPr/>
      </dsp:nvSpPr>
      <dsp:spPr>
        <a:xfrm>
          <a:off x="4046261" y="1625600"/>
          <a:ext cx="4924223" cy="3413760"/>
        </a:xfrm>
        <a:prstGeom prst="rect">
          <a:avLst/>
        </a:prstGeom>
        <a:solidFill>
          <a:srgbClr val="518A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a:off x="4046261" y="1625600"/>
        <a:ext cx="4924223" cy="3413760"/>
      </dsp:txXfrm>
    </dsp:sp>
    <dsp:sp modelId="{A326B63E-ECD4-7347-9E2E-26BA12999393}">
      <dsp:nvSpPr>
        <dsp:cNvPr id="0" name=""/>
        <dsp:cNvSpPr/>
      </dsp:nvSpPr>
      <dsp:spPr>
        <a:xfrm>
          <a:off x="8970485" y="1625600"/>
          <a:ext cx="2544989" cy="3413760"/>
        </a:xfrm>
        <a:prstGeom prst="rect">
          <a:avLst/>
        </a:prstGeom>
        <a:solidFill>
          <a:srgbClr val="518A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ts val="0"/>
            </a:spcAft>
            <a:buNone/>
          </a:pPr>
          <a:r>
            <a:rPr lang="en-TR" sz="2000" b="1" kern="1200" dirty="0">
              <a:latin typeface="Arial" panose="020B0604020202020204" pitchFamily="34" charset="0"/>
              <a:cs typeface="Arial" panose="020B0604020202020204" pitchFamily="34" charset="0"/>
            </a:rPr>
            <a:t>AVOID</a:t>
          </a:r>
        </a:p>
        <a:p>
          <a:pPr marL="0" lvl="0" indent="0" algn="l" defTabSz="889000">
            <a:lnSpc>
              <a:spcPct val="100000"/>
            </a:lnSpc>
            <a:spcBef>
              <a:spcPct val="0"/>
            </a:spcBef>
            <a:spcAft>
              <a:spcPts val="0"/>
            </a:spcAft>
            <a:buNone/>
          </a:pPr>
          <a:r>
            <a:rPr lang="en-TR" sz="2000" kern="1200" dirty="0">
              <a:latin typeface="Arial" panose="020B0604020202020204" pitchFamily="34" charset="0"/>
              <a:cs typeface="Arial" panose="020B0604020202020204" pitchFamily="34" charset="0"/>
            </a:rPr>
            <a:t>hypoxemia hypervolemia hypocarbia </a:t>
          </a:r>
        </a:p>
        <a:p>
          <a:pPr marL="0" lvl="0" indent="0" algn="l" defTabSz="889000">
            <a:lnSpc>
              <a:spcPct val="100000"/>
            </a:lnSpc>
            <a:spcBef>
              <a:spcPct val="0"/>
            </a:spcBef>
            <a:spcAft>
              <a:spcPts val="0"/>
            </a:spcAft>
            <a:buNone/>
          </a:pPr>
          <a:r>
            <a:rPr lang="en-TR" sz="2000" kern="1200" dirty="0">
              <a:latin typeface="Arial" panose="020B0604020202020204" pitchFamily="34" charset="0"/>
              <a:cs typeface="Arial" panose="020B0604020202020204" pitchFamily="34" charset="0"/>
            </a:rPr>
            <a:t>acidosis  hypothermia </a:t>
          </a:r>
          <a:endParaRPr lang="en-US" sz="2000" kern="1200" dirty="0">
            <a:latin typeface="Arial" panose="020B0604020202020204" pitchFamily="34" charset="0"/>
            <a:cs typeface="Arial" panose="020B0604020202020204" pitchFamily="34" charset="0"/>
          </a:endParaRPr>
        </a:p>
      </dsp:txBody>
      <dsp:txXfrm>
        <a:off x="8970485" y="1625600"/>
        <a:ext cx="2544989" cy="3413760"/>
      </dsp:txXfrm>
    </dsp:sp>
    <dsp:sp modelId="{341D941B-65C1-FB4B-B55A-97343C0BD9D2}">
      <dsp:nvSpPr>
        <dsp:cNvPr id="0" name=""/>
        <dsp:cNvSpPr/>
      </dsp:nvSpPr>
      <dsp:spPr>
        <a:xfrm>
          <a:off x="0" y="5039360"/>
          <a:ext cx="11518537" cy="37930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AA426-5593-AB4B-855A-042B71373136}" type="datetimeFigureOut">
              <a:rPr lang="en-TR" smtClean="0"/>
              <a:t>20.04.2023</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ACED59-8318-5F4F-992F-1716B19B4C9F}" type="slidenum">
              <a:rPr lang="en-TR" smtClean="0"/>
              <a:t>‹#›</a:t>
            </a:fld>
            <a:endParaRPr lang="en-TR"/>
          </a:p>
        </p:txBody>
      </p:sp>
    </p:spTree>
    <p:extLst>
      <p:ext uri="{BB962C8B-B14F-4D97-AF65-F5344CB8AC3E}">
        <p14:creationId xmlns:p14="http://schemas.microsoft.com/office/powerpoint/2010/main" val="58553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17" Type="http://schemas.openxmlformats.org/officeDocument/2006/relationships/hyperlink" Target="https://pubmed.ncbi.nlm.nih.gov/24670858" TargetMode="External"/><Relationship Id="rId21" Type="http://schemas.openxmlformats.org/officeDocument/2006/relationships/hyperlink" Target="https://pubmed.ncbi.nlm.nih.gov/?term=Chapman%20MP%5BAuthor%5D" TargetMode="External"/><Relationship Id="rId42" Type="http://schemas.openxmlformats.org/officeDocument/2006/relationships/hyperlink" Target="https://www.ncbi.nlm.nih.gov/pmc/articles/PMC6990948/#soi190080r4" TargetMode="External"/><Relationship Id="rId63" Type="http://schemas.openxmlformats.org/officeDocument/2006/relationships/hyperlink" Target="https://www.ncbi.nlm.nih.gov/pmc/articles/PMC6990948/#soi190080r25" TargetMode="External"/><Relationship Id="rId84" Type="http://schemas.openxmlformats.org/officeDocument/2006/relationships/hyperlink" Target="https://www.ncbi.nlm.nih.gov/pmc/articles/PMC6990948/#soi190080r37" TargetMode="External"/><Relationship Id="rId138" Type="http://schemas.openxmlformats.org/officeDocument/2006/relationships/hyperlink" Target="https://pubmed.ncbi.nlm.nih.gov/28333828" TargetMode="External"/><Relationship Id="rId159" Type="http://schemas.openxmlformats.org/officeDocument/2006/relationships/hyperlink" Target="https://pubmed.ncbi.nlm.nih.gov/30629273" TargetMode="External"/><Relationship Id="rId170" Type="http://schemas.openxmlformats.org/officeDocument/2006/relationships/hyperlink" Target="https://scholar.google.com/scholar_lookup?journal=Res+Pract+Thromb+Haemost&amp;title=Prehospital+fresh+frozen+plasma:+universal+life+saver+or+treatment+in+search+of+a+target+population?&amp;volume=3&amp;issue=1&amp;publication_year=2018&amp;pages=12-14&amp;pmid=30656270&amp;doi=10.1002/rth2.12172&amp;" TargetMode="External"/><Relationship Id="rId191" Type="http://schemas.openxmlformats.org/officeDocument/2006/relationships/hyperlink" Target="https://www.ncbi.nlm.nih.gov/entrez/query.fcgi?cmd=Retrieve&amp;db=PubMed&amp;list_uids=26603848&amp;dopt=Abstract" TargetMode="External"/><Relationship Id="rId205" Type="http://schemas.openxmlformats.org/officeDocument/2006/relationships/hyperlink" Target="https://pubmed.ncbi.nlm.nih.gov/27938373" TargetMode="External"/><Relationship Id="rId226" Type="http://schemas.openxmlformats.org/officeDocument/2006/relationships/hyperlink" Target="https://pubmed.ncbi.nlm.nih.gov/26263434" TargetMode="External"/><Relationship Id="rId247" Type="http://schemas.openxmlformats.org/officeDocument/2006/relationships/hyperlink" Target="https://www.google.com/maps/place/8600+Rockville+Pike,+Bethesda,+MD+20894/@38.9959508,-77.101021,17z/data=!3m1!4b1!4m5!3m4!1s0x89b7c95e25765ddb:0x19156f88b27635b8!8m2!3d38.9959508!4d-77.0988323" TargetMode="External"/><Relationship Id="rId107" Type="http://schemas.openxmlformats.org/officeDocument/2006/relationships/hyperlink" Target="https://www.ncbi.nlm.nih.gov/entrez/query.fcgi?cmd=Retrieve&amp;db=PubMed&amp;list_uids=19393349&amp;dopt=Abstract" TargetMode="External"/><Relationship Id="rId11" Type="http://schemas.openxmlformats.org/officeDocument/2006/relationships/hyperlink" Target="https://www.ncbi.nlm.nih.gov/pmc/about/userguide/" TargetMode="External"/><Relationship Id="rId32" Type="http://schemas.openxmlformats.org/officeDocument/2006/relationships/hyperlink" Target="https://pubmed.ncbi.nlm.nih.gov/?term=Witham%20WR%5BAuthor%5D" TargetMode="External"/><Relationship Id="rId53" Type="http://schemas.openxmlformats.org/officeDocument/2006/relationships/hyperlink" Target="https://www.ncbi.nlm.nih.gov/pmc/articles/PMC6990948/#soi190080r15" TargetMode="External"/><Relationship Id="rId74" Type="http://schemas.openxmlformats.org/officeDocument/2006/relationships/hyperlink" Target="https://www.ncbi.nlm.nih.gov/pmc/articles/PMC6990948/table/soi190080t3/?report=objectonly" TargetMode="External"/><Relationship Id="rId128" Type="http://schemas.openxmlformats.org/officeDocument/2006/relationships/hyperlink" Target="https://pubmed.ncbi.nlm.nih.gov/25159344" TargetMode="External"/><Relationship Id="rId149" Type="http://schemas.openxmlformats.org/officeDocument/2006/relationships/hyperlink" Target="https://scholar.google.com/scholar_lookup?journal=Prehosp+Emerg+Care&amp;title=Prehospital+transfusion+of+plasma+and+red+blood+cells+in+trauma+patients&amp;volume=19&amp;issue=1&amp;publication_year=2015&amp;pages=1-9&amp;pmid=24932734&amp;doi=10.3109/10903127.2014.923077&amp;" TargetMode="External"/><Relationship Id="rId5" Type="http://schemas.openxmlformats.org/officeDocument/2006/relationships/hyperlink" Target="https://www.ncbi.nlm.nih.gov/guide/browsers/#ncbi_accesskeys" TargetMode="External"/><Relationship Id="rId95" Type="http://schemas.openxmlformats.org/officeDocument/2006/relationships/hyperlink" Target="https://scholar.google.com/scholar_lookup?journal=Curr+Opin+Anaesthesiol&amp;title=Blood+transfusion+management+in+the+severely+bleeding+military+patient&amp;volume=31&amp;issue=2&amp;publication_year=2018&amp;pmid=29470190&amp;doi=10.1097/ACO.0000000000000574&amp;" TargetMode="External"/><Relationship Id="rId160" Type="http://schemas.openxmlformats.org/officeDocument/2006/relationships/hyperlink" Target="https://doi.org/10.5055%2Fajdm.2018.0299" TargetMode="External"/><Relationship Id="rId181" Type="http://schemas.openxmlformats.org/officeDocument/2006/relationships/hyperlink" Target="https://scholar.google.com/scholar_lookup?journal=Prehosp+Emerg+Care&amp;title=Taking+the+blood+bank+to+the+field:+the+design+and+rationale+of+the+Prehospital+Air+Medical+Plasma+(PAMPer)+trial&amp;volume=19&amp;issue=3&amp;publication_year=2015&amp;pages=343-350&amp;pmid=25658881&amp;doi=10.3109/10903127.2014.995851&amp;" TargetMode="External"/><Relationship Id="rId216" Type="http://schemas.openxmlformats.org/officeDocument/2006/relationships/hyperlink" Target="https://www.ncbi.nlm.nih.gov/pmc/articles/PMC3764452/" TargetMode="External"/><Relationship Id="rId237" Type="http://schemas.openxmlformats.org/officeDocument/2006/relationships/hyperlink" Target="https://scholar.google.com/scholar_lookup?journal=Hematology+Am+Soc+Hematol+Educ+Program&amp;title=Optimal+trauma+resuscitation+with+plasma+as+the+primary+resuscitative+fluid:+the+surgeon%E2%80%99s+perspective&amp;volume=2013&amp;publication_year=2013&amp;pages=656-659&amp;pmid=24319247&amp;doi=10.1182/asheducation-2013.1.656&amp;" TargetMode="External"/><Relationship Id="rId22" Type="http://schemas.openxmlformats.org/officeDocument/2006/relationships/hyperlink" Target="https://pubmed.ncbi.nlm.nih.gov/?term=Sauaia%20A%5BAuthor%5D" TargetMode="External"/><Relationship Id="rId43" Type="http://schemas.openxmlformats.org/officeDocument/2006/relationships/hyperlink" Target="https://www.ncbi.nlm.nih.gov/pmc/articles/PMC6990948/#soi190080r5" TargetMode="External"/><Relationship Id="rId64" Type="http://schemas.openxmlformats.org/officeDocument/2006/relationships/hyperlink" Target="https://www.ncbi.nlm.nih.gov/pmc/articles/PMC6990948/#soi190080r26" TargetMode="External"/><Relationship Id="rId118" Type="http://schemas.openxmlformats.org/officeDocument/2006/relationships/hyperlink" Target="https://doi.org/10.1097%2FSLA.0000000000000674" TargetMode="External"/><Relationship Id="rId139" Type="http://schemas.openxmlformats.org/officeDocument/2006/relationships/hyperlink" Target="https://doi.org/10.1097%2FTA.0000000000001427" TargetMode="External"/><Relationship Id="rId85" Type="http://schemas.openxmlformats.org/officeDocument/2006/relationships/hyperlink" Target="https://www.ncbi.nlm.nih.gov/pmc/articles/PMC6990948/#soi190080r38" TargetMode="External"/><Relationship Id="rId150" Type="http://schemas.openxmlformats.org/officeDocument/2006/relationships/hyperlink" Target="https://pubmed.ncbi.nlm.nih.gov/27100756" TargetMode="External"/><Relationship Id="rId171" Type="http://schemas.openxmlformats.org/officeDocument/2006/relationships/hyperlink" Target="https://pubmed.ncbi.nlm.nih.gov/30032982" TargetMode="External"/><Relationship Id="rId192" Type="http://schemas.openxmlformats.org/officeDocument/2006/relationships/hyperlink" Target="https://www.ncbi.nlm.nih.gov/pmc/articles/PMC4744536/" TargetMode="External"/><Relationship Id="rId206" Type="http://schemas.openxmlformats.org/officeDocument/2006/relationships/hyperlink" Target="https://doi.org/10.1186%2Fs13049-016-0327-z" TargetMode="External"/><Relationship Id="rId227" Type="http://schemas.openxmlformats.org/officeDocument/2006/relationships/hyperlink" Target="https://doi.org/10.1097%2FSHK.0000000000000452" TargetMode="External"/><Relationship Id="rId248" Type="http://schemas.openxmlformats.org/officeDocument/2006/relationships/hyperlink" Target="https://www.nlm.nih.gov/web_policies.html" TargetMode="External"/><Relationship Id="rId12" Type="http://schemas.openxmlformats.org/officeDocument/2006/relationships/hyperlink" Target="https://www.ncbi.nlm.nih.gov/pmc/journals/" TargetMode="External"/><Relationship Id="rId33" Type="http://schemas.openxmlformats.org/officeDocument/2006/relationships/hyperlink" Target="https://pubmed.ncbi.nlm.nih.gov/?term=Putnam%20AT%5BAuthor%5D" TargetMode="External"/><Relationship Id="rId108" Type="http://schemas.openxmlformats.org/officeDocument/2006/relationships/hyperlink" Target="https://pubmed.ncbi.nlm.nih.gov/19393349" TargetMode="External"/><Relationship Id="rId129" Type="http://schemas.openxmlformats.org/officeDocument/2006/relationships/hyperlink" Target="https://doi.org/10.1097%2FTA.0000000000000328" TargetMode="External"/><Relationship Id="rId54" Type="http://schemas.openxmlformats.org/officeDocument/2006/relationships/hyperlink" Target="https://www.ncbi.nlm.nih.gov/pmc/articles/PMC6990948/#soi190080r16" TargetMode="External"/><Relationship Id="rId75" Type="http://schemas.openxmlformats.org/officeDocument/2006/relationships/hyperlink" Target="https://www.ncbi.nlm.nih.gov/pmc/articles/PMC6990948/#soi190080r28" TargetMode="External"/><Relationship Id="rId96" Type="http://schemas.openxmlformats.org/officeDocument/2006/relationships/hyperlink" Target="https://www.ncbi.nlm.nih.gov/entrez/query.fcgi?cmd=Retrieve&amp;db=PubMed&amp;list_uids=28225743&amp;dopt=Abstract" TargetMode="External"/><Relationship Id="rId140" Type="http://schemas.openxmlformats.org/officeDocument/2006/relationships/hyperlink" Target="https://scholar.google.com/scholar_lookup?journal=J+Trauma+Acute+Care+Surg&amp;title=Prehospital+blood+transfusion+programs:+Capabilities+and+lessons+learned&amp;volume=82&amp;issue=6S&amp;publication_year=2017&amp;pages=S70-S78&amp;pmid=28333828&amp;doi=10.1097/TA.0000000000001427&amp;" TargetMode="External"/><Relationship Id="rId161" Type="http://schemas.openxmlformats.org/officeDocument/2006/relationships/hyperlink" Target="https://scholar.google.com/scholar_lookup?journal=Am+J+Disaster+Med&amp;title=The+interagency+strategic+plan+for+research+and+development+of+blood+products+and+related+technologies+for+trauma+care+and+emergency+preparedness+2015-2020&amp;volume=13&amp;issue=3&amp;publication_year=2018&amp;pages=181-194&amp;pmid=30629273&amp;doi=10.5055/ajdm.2018.0299&amp;" TargetMode="External"/><Relationship Id="rId182" Type="http://schemas.openxmlformats.org/officeDocument/2006/relationships/hyperlink" Target="https://www.ncbi.nlm.nih.gov/entrez/query.fcgi?cmd=Retrieve&amp;db=PubMed&amp;list_uids=28452870&amp;dopt=Abstract" TargetMode="External"/><Relationship Id="rId217" Type="http://schemas.openxmlformats.org/officeDocument/2006/relationships/hyperlink" Target="https://pubmed.ncbi.nlm.nih.gov/23807246" TargetMode="External"/><Relationship Id="rId6" Type="http://schemas.openxmlformats.org/officeDocument/2006/relationships/hyperlink" Target="https://www.ncbi.nlm.nih.gov/" TargetMode="External"/><Relationship Id="rId238" Type="http://schemas.openxmlformats.org/officeDocument/2006/relationships/hyperlink" Target="https://www.ncbi.nlm.nih.gov/entrez/query.fcgi?cmd=Retrieve&amp;db=PubMed&amp;list_uids=30980738&amp;dopt=Abstract" TargetMode="External"/><Relationship Id="rId23" Type="http://schemas.openxmlformats.org/officeDocument/2006/relationships/hyperlink" Target="https://pubmed.ncbi.nlm.nih.gov/?term=Ghasabyan%20A%5BAuthor%5D" TargetMode="External"/><Relationship Id="rId119" Type="http://schemas.openxmlformats.org/officeDocument/2006/relationships/hyperlink" Target="https://scholar.google.com/scholar_lookup?journal=Ann+Surg&amp;title=Pretrauma+center+red+blood+cell+transfusion+is+associated+with+reduced+mortality+and+coagulopathy+in+severely+injured+patients+with+blunt+trauma&amp;volume=261&amp;issue=5&amp;publication_year=2015&amp;pages=997-1005&amp;pmid=24670858&amp;doi=10.1097/SLA.0000000000000674&amp;" TargetMode="External"/><Relationship Id="rId44" Type="http://schemas.openxmlformats.org/officeDocument/2006/relationships/hyperlink" Target="https://www.ncbi.nlm.nih.gov/pmc/articles/PMC6990948/#soi190080r6" TargetMode="External"/><Relationship Id="rId65" Type="http://schemas.openxmlformats.org/officeDocument/2006/relationships/hyperlink" Target="https://www.ncbi.nlm.nih.gov/pmc/articles/PMC6990948/#soi190080r27" TargetMode="External"/><Relationship Id="rId86" Type="http://schemas.openxmlformats.org/officeDocument/2006/relationships/hyperlink" Target="https://www.ncbi.nlm.nih.gov/pmc/articles/PMC6990948/#soi190080r39" TargetMode="External"/><Relationship Id="rId130" Type="http://schemas.openxmlformats.org/officeDocument/2006/relationships/hyperlink" Target="https://scholar.google.com/scholar_lookup?journal=J+Trauma+Acute+Care+Surg&amp;title=Prehospital+blood+transfusion+in+the+en+route+management+of+severe+combat+trauma:+a+matched+cohort+study&amp;volume=77&amp;issue=3&amp;publication_year=2014&amp;pages=S114-S120&amp;pmid=25159344&amp;doi=10.1097/TA.0000000000000328&amp;" TargetMode="External"/><Relationship Id="rId151" Type="http://schemas.openxmlformats.org/officeDocument/2006/relationships/hyperlink" Target="https://doi.org/10.1111%2Ftrf.13491" TargetMode="External"/><Relationship Id="rId172" Type="http://schemas.openxmlformats.org/officeDocument/2006/relationships/hyperlink" Target="https://doi.org/10.1016%2FS0140-6736(18)31565-4" TargetMode="External"/><Relationship Id="rId193" Type="http://schemas.openxmlformats.org/officeDocument/2006/relationships/hyperlink" Target="https://pubmed.ncbi.nlm.nih.gov/26603848" TargetMode="External"/><Relationship Id="rId207" Type="http://schemas.openxmlformats.org/officeDocument/2006/relationships/hyperlink" Target="https://scholar.google.com/scholar_lookup?journal=Scand+J+Trauma+Resusc+Emerg+Med&amp;title=Pre-hospital+transfusion+of+plasma+in+hemorrhaging+trauma+patients+independently+improves+hemostatic+competence+and+acidosis&amp;volume=24&amp;issue=1&amp;publication_year=2016&amp;pages=145&amp;pmid=27938373&amp;doi=10.1186/s13049-016-0327-z&amp;" TargetMode="External"/><Relationship Id="rId228" Type="http://schemas.openxmlformats.org/officeDocument/2006/relationships/hyperlink" Target="https://scholar.google.com/scholar_lookup?journal=Shock&amp;title=Plasma-mediated+gut+protection+after+hemorrhagic+shock+is+lessened+in+syndecan-1%E2%88%92/%E2%88%92+mice&amp;volume=44&amp;issue=5&amp;publication_year=2015&amp;pages=452-457&amp;pmid=26263434&amp;doi=10.1097/SHK.0000000000000452&amp;" TargetMode="External"/><Relationship Id="rId249" Type="http://schemas.openxmlformats.org/officeDocument/2006/relationships/hyperlink" Target="https://www.nih.gov/institutes-nih/nih-office-director/office-communications-public-liaison/freedom-information-act-office" TargetMode="External"/><Relationship Id="rId13" Type="http://schemas.openxmlformats.org/officeDocument/2006/relationships/hyperlink" Target="https://www.ncbi.nlm.nih.gov/pmc/?term=%22JAMA%20Network%22%5bfilter%5d" TargetMode="External"/><Relationship Id="rId109" Type="http://schemas.openxmlformats.org/officeDocument/2006/relationships/hyperlink" Target="https://doi.org/10.1016%2Fj.amjsurg.2008.12.014" TargetMode="External"/><Relationship Id="rId34" Type="http://schemas.openxmlformats.org/officeDocument/2006/relationships/hyperlink" Target="https://pubmed.ncbi.nlm.nih.gov/?term=Sperry%20JL%5BAuthor%5D" TargetMode="External"/><Relationship Id="rId55" Type="http://schemas.openxmlformats.org/officeDocument/2006/relationships/hyperlink" Target="https://www.ncbi.nlm.nih.gov/pmc/articles/PMC6990948/#soi190080r17" TargetMode="External"/><Relationship Id="rId76" Type="http://schemas.openxmlformats.org/officeDocument/2006/relationships/hyperlink" Target="https://www.ncbi.nlm.nih.gov/pmc/articles/PMC6990948/#soi190080r29" TargetMode="External"/><Relationship Id="rId97" Type="http://schemas.openxmlformats.org/officeDocument/2006/relationships/hyperlink" Target="https://pubmed.ncbi.nlm.nih.gov/28225743" TargetMode="External"/><Relationship Id="rId120" Type="http://schemas.openxmlformats.org/officeDocument/2006/relationships/hyperlink" Target="https://www.ncbi.nlm.nih.gov/entrez/query.fcgi?cmd=Retrieve&amp;db=PubMed&amp;list_uids=29067429&amp;dopt=Abstract" TargetMode="External"/><Relationship Id="rId141" Type="http://schemas.openxmlformats.org/officeDocument/2006/relationships/hyperlink" Target="https://pubmed.ncbi.nlm.nih.gov/28291451" TargetMode="External"/><Relationship Id="rId7" Type="http://schemas.openxmlformats.org/officeDocument/2006/relationships/hyperlink" Target="https://www.ncbi.nlm.nih.gov/myncbi/" TargetMode="External"/><Relationship Id="rId162" Type="http://schemas.openxmlformats.org/officeDocument/2006/relationships/hyperlink" Target="https://www.tacticproject.org/" TargetMode="External"/><Relationship Id="rId183" Type="http://schemas.openxmlformats.org/officeDocument/2006/relationships/hyperlink" Target="https://www.ncbi.nlm.nih.gov/pmc/articles/PMC5526458/" TargetMode="External"/><Relationship Id="rId218" Type="http://schemas.openxmlformats.org/officeDocument/2006/relationships/hyperlink" Target="https://doi.org/10.1097%2FSHK.0b013e31829f91fc" TargetMode="External"/><Relationship Id="rId239" Type="http://schemas.openxmlformats.org/officeDocument/2006/relationships/hyperlink" Target="https://pubmed.ncbi.nlm.nih.gov/30980738" TargetMode="External"/><Relationship Id="rId250" Type="http://schemas.openxmlformats.org/officeDocument/2006/relationships/hyperlink" Target="https://www.hhs.gov/vulnerability-disclosure-policy/index.html" TargetMode="External"/><Relationship Id="rId24" Type="http://schemas.openxmlformats.org/officeDocument/2006/relationships/hyperlink" Target="https://pubmed.ncbi.nlm.nih.gov/?term=Chandler%20J%5BAuthor%5D" TargetMode="External"/><Relationship Id="rId45" Type="http://schemas.openxmlformats.org/officeDocument/2006/relationships/hyperlink" Target="https://www.ncbi.nlm.nih.gov/pmc/articles/PMC6990948/#soi190080r7" TargetMode="External"/><Relationship Id="rId66" Type="http://schemas.openxmlformats.org/officeDocument/2006/relationships/hyperlink" Target="https://www.ncbi.nlm.nih.gov/pmc/articles/PMC6990948/#note-SOI190080-1-s" TargetMode="External"/><Relationship Id="rId87" Type="http://schemas.openxmlformats.org/officeDocument/2006/relationships/hyperlink" Target="https://www.ncbi.nlm.nih.gov/pmc/articles/PMC6990948/#soi190080r40" TargetMode="External"/><Relationship Id="rId110" Type="http://schemas.openxmlformats.org/officeDocument/2006/relationships/hyperlink" Target="https://scholar.google.com/scholar_lookup?journal=Am+J+Surg&amp;title=A+high+ratio+of+plasma+and+platelets+to+packed+red+blood+cells+in+the+first+6+hours+of+massive+transfusion+improves+outcomes+in+a+large+multicenter+study&amp;volume=197&amp;issue=5&amp;publication_year=2009&amp;pages=565-570&amp;pmid=19393349&amp;doi=10.1016/j.amjsurg.2008.12.014&amp;" TargetMode="External"/><Relationship Id="rId131" Type="http://schemas.openxmlformats.org/officeDocument/2006/relationships/hyperlink" Target="https://pubmed.ncbi.nlm.nih.gov/29189297" TargetMode="External"/><Relationship Id="rId152" Type="http://schemas.openxmlformats.org/officeDocument/2006/relationships/hyperlink" Target="https://scholar.google.com/scholar_lookup?journal=Transfusion&amp;title=Whole+blood+for+hemostatic+resuscitation+of+major+bleeding&amp;volume=56&amp;issue=suppl+2&amp;publication_year=2016&amp;pages=S190-S202&amp;pmid=27100756&amp;doi=10.1111/trf.13491&amp;" TargetMode="External"/><Relationship Id="rId173" Type="http://schemas.openxmlformats.org/officeDocument/2006/relationships/hyperlink" Target="https://scholar.google.com/scholar_lookup?journal=Lancet&amp;title=No+gains+with+plasma-first+resuscitation+in+urban+settings?&amp;volume=392&amp;issue=10144&amp;publication_year=2018&amp;pages=255-256&amp;pmid=30032982&amp;doi=10.1016/S0140-6736(18)31565-4&amp;" TargetMode="External"/><Relationship Id="rId194" Type="http://schemas.openxmlformats.org/officeDocument/2006/relationships/hyperlink" Target="https://doi.org/10.1016%2Fj.surg.2015.09.015" TargetMode="External"/><Relationship Id="rId208" Type="http://schemas.openxmlformats.org/officeDocument/2006/relationships/hyperlink" Target="https://www.ncbi.nlm.nih.gov/pmc/articles/PMC3102787/" TargetMode="External"/><Relationship Id="rId229" Type="http://schemas.openxmlformats.org/officeDocument/2006/relationships/hyperlink" Target="https://www.ncbi.nlm.nih.gov/entrez/query.fcgi?cmd=Retrieve&amp;db=PubMed&amp;list_uids=26863033&amp;dopt=Abstract" TargetMode="External"/><Relationship Id="rId240" Type="http://schemas.openxmlformats.org/officeDocument/2006/relationships/hyperlink" Target="https://doi.org/10.1111%2Ftrf.15261" TargetMode="External"/><Relationship Id="rId14" Type="http://schemas.openxmlformats.org/officeDocument/2006/relationships/hyperlink" Target="https://doi.org/10.1001%2Fjamasurg.2019.5085" TargetMode="External"/><Relationship Id="rId35" Type="http://schemas.openxmlformats.org/officeDocument/2006/relationships/hyperlink" Target="https://www.ncbi.nlm.nih.gov/pmc/about/disclaimer/" TargetMode="External"/><Relationship Id="rId56" Type="http://schemas.openxmlformats.org/officeDocument/2006/relationships/hyperlink" Target="https://www.ncbi.nlm.nih.gov/pmc/articles/PMC6990948/#soi190080r18" TargetMode="External"/><Relationship Id="rId77" Type="http://schemas.openxmlformats.org/officeDocument/2006/relationships/hyperlink" Target="https://www.ncbi.nlm.nih.gov/pmc/articles/PMC6990948/#soi190080r30" TargetMode="External"/><Relationship Id="rId100" Type="http://schemas.openxmlformats.org/officeDocument/2006/relationships/hyperlink" Target="https://jts.amedd.army.mil/index.cfm/PI_CPGs/cpgs" TargetMode="External"/><Relationship Id="rId8" Type="http://schemas.openxmlformats.org/officeDocument/2006/relationships/hyperlink" Target="https://www.ncbi.nlm.nih.gov/pmc/articles/PMC6990948/#maincontent" TargetMode="External"/><Relationship Id="rId98" Type="http://schemas.openxmlformats.org/officeDocument/2006/relationships/hyperlink" Target="https://doi.org/10.1097%2FTA.0000000000001333" TargetMode="External"/><Relationship Id="rId121" Type="http://schemas.openxmlformats.org/officeDocument/2006/relationships/hyperlink" Target="https://www.ncbi.nlm.nih.gov/pmc/articles/PMC5818807/" TargetMode="External"/><Relationship Id="rId142" Type="http://schemas.openxmlformats.org/officeDocument/2006/relationships/hyperlink" Target="https://doi.org/10.7205%2FMILMED-D-16-00081" TargetMode="External"/><Relationship Id="rId163" Type="http://schemas.openxmlformats.org/officeDocument/2006/relationships/hyperlink" Target="https://www.ncbi.nlm.nih.gov/entrez/query.fcgi?cmd=Retrieve&amp;db=PubMed&amp;list_uids=30044930&amp;dopt=Abstract" TargetMode="External"/><Relationship Id="rId184" Type="http://schemas.openxmlformats.org/officeDocument/2006/relationships/hyperlink" Target="https://pubmed.ncbi.nlm.nih.gov/28452870" TargetMode="External"/><Relationship Id="rId219" Type="http://schemas.openxmlformats.org/officeDocument/2006/relationships/hyperlink" Target="https://scholar.google.com/scholar_lookup?journal=Shock&amp;title=Fresh+frozen+plasma+lessens+pulmonary+endothelial+inflammation+and+hyperpermeability+after+hemorrhagic+shock+and+is+associated+with+loss+of+syndecan+1&amp;volume=40&amp;issue=3&amp;publication_year=2013&amp;pages=195-202&amp;pmid=23807246&amp;doi=10.1097/SHK.0b013e31829f91fc&amp;" TargetMode="External"/><Relationship Id="rId230" Type="http://schemas.openxmlformats.org/officeDocument/2006/relationships/hyperlink" Target="https://www.ncbi.nlm.nih.gov/pmc/articles/PMC4949141/" TargetMode="External"/><Relationship Id="rId251" Type="http://schemas.openxmlformats.org/officeDocument/2006/relationships/hyperlink" Target="https://support.nlm.nih.gov/?pagename=pmc-frontend%3Apmc%3Aarticle%3A%2Farticles%2FPMC6990948%2F" TargetMode="External"/><Relationship Id="rId25" Type="http://schemas.openxmlformats.org/officeDocument/2006/relationships/hyperlink" Target="https://pubmed.ncbi.nlm.nih.gov/?term=McVaney%20K%5BAuthor%5D" TargetMode="External"/><Relationship Id="rId46" Type="http://schemas.openxmlformats.org/officeDocument/2006/relationships/hyperlink" Target="https://www.ncbi.nlm.nih.gov/pmc/articles/PMC6990948/#soi190080r8" TargetMode="External"/><Relationship Id="rId67" Type="http://schemas.openxmlformats.org/officeDocument/2006/relationships/hyperlink" Target="https://www.ncbi.nlm.nih.gov/pmc/articles/PMC6990948/figure/soi190080f1/" TargetMode="External"/><Relationship Id="rId88" Type="http://schemas.openxmlformats.org/officeDocument/2006/relationships/hyperlink" Target="https://www.ncbi.nlm.nih.gov/pmc/articles/PMC6990948/#soi190080r41" TargetMode="External"/><Relationship Id="rId111" Type="http://schemas.openxmlformats.org/officeDocument/2006/relationships/hyperlink" Target="https://www.ncbi.nlm.nih.gov/entrez/query.fcgi?cmd=Retrieve&amp;db=PubMed&amp;list_uids=23560283&amp;dopt=Abstract" TargetMode="External"/><Relationship Id="rId132" Type="http://schemas.openxmlformats.org/officeDocument/2006/relationships/hyperlink" Target="https://doi.org/10.1097%2FMEJ.0000000000000516" TargetMode="External"/><Relationship Id="rId153" Type="http://schemas.openxmlformats.org/officeDocument/2006/relationships/hyperlink" Target="https://www.army.mil/article/184219/ranger_whole_blood_program_wins_an_armys_greatest_innovation_award" TargetMode="External"/><Relationship Id="rId174" Type="http://schemas.openxmlformats.org/officeDocument/2006/relationships/hyperlink" Target="https://www.ncbi.nlm.nih.gov/pmc/articles/PMC4004607/" TargetMode="External"/><Relationship Id="rId195" Type="http://schemas.openxmlformats.org/officeDocument/2006/relationships/hyperlink" Target="https://scholar.google.com/scholar_lookup?journal=Surgery&amp;title=Helicopter+transport+improves+survival+following+injury+in+the+absence+of+a+time-saving+advantage&amp;volume=159&amp;issue=3&amp;publication_year=2016&amp;pages=947-959&amp;pmid=26603848&amp;doi=10.1016/j.surg.2015.09.015&amp;" TargetMode="External"/><Relationship Id="rId209" Type="http://schemas.openxmlformats.org/officeDocument/2006/relationships/hyperlink" Target="https://pubmed.ncbi.nlm.nih.gov/21346161" TargetMode="External"/><Relationship Id="rId220" Type="http://schemas.openxmlformats.org/officeDocument/2006/relationships/hyperlink" Target="https://www.ncbi.nlm.nih.gov/entrez/query.fcgi?cmd=Retrieve&amp;db=PubMed&amp;list_uids=26002267&amp;dopt=Abstract" TargetMode="External"/><Relationship Id="rId241" Type="http://schemas.openxmlformats.org/officeDocument/2006/relationships/hyperlink" Target="https://scholar.google.com/scholar_lookup?journal=Transfusion&amp;title=The+need+for+dried+plasma%E2%80%94a+national+issue&amp;volume=59&amp;issue=S2&amp;publication_year=2019&amp;pages=1587-1592&amp;pmid=30980738&amp;doi=10.1111/trf.15261&amp;" TargetMode="External"/><Relationship Id="rId15" Type="http://schemas.openxmlformats.org/officeDocument/2006/relationships/hyperlink" Target="https://pubmed.ncbi.nlm.nih.gov/31851290" TargetMode="External"/><Relationship Id="rId36" Type="http://schemas.openxmlformats.org/officeDocument/2006/relationships/hyperlink" Target="https://pubmed.ncbi.nlm.nih.gov/31851291" TargetMode="External"/><Relationship Id="rId57" Type="http://schemas.openxmlformats.org/officeDocument/2006/relationships/hyperlink" Target="https://www.ncbi.nlm.nih.gov/pmc/articles/PMC6990948/#soi190080r19" TargetMode="External"/><Relationship Id="rId78" Type="http://schemas.openxmlformats.org/officeDocument/2006/relationships/hyperlink" Target="https://www.ncbi.nlm.nih.gov/pmc/articles/PMC6990948/#soi190080r31" TargetMode="External"/><Relationship Id="rId99" Type="http://schemas.openxmlformats.org/officeDocument/2006/relationships/hyperlink" Target="https://scholar.google.com/scholar_lookup?journal=J+Trauma+Acute+Care+Surg&amp;title=Damage+control+resuscitation+in+patients+with+severe+traumatic+hemorrhage:+a+practice+management+guideline+from+the+Eastern+Association+for+the+Surgery+of+Trauma&amp;volume=82&amp;issue=3&amp;publication_year=2017&amp;pages=605-617&amp;pmid=28225743&amp;doi=10.1097/TA.0000000000001333&amp;" TargetMode="External"/><Relationship Id="rId101" Type="http://schemas.openxmlformats.org/officeDocument/2006/relationships/hyperlink" Target="https://pubmed.ncbi.nlm.nih.gov/25344706" TargetMode="External"/><Relationship Id="rId122" Type="http://schemas.openxmlformats.org/officeDocument/2006/relationships/hyperlink" Target="https://pubmed.ncbi.nlm.nih.gov/29067429" TargetMode="External"/><Relationship Id="rId143" Type="http://schemas.openxmlformats.org/officeDocument/2006/relationships/hyperlink" Target="https://scholar.google.com/scholar_lookup?journal=Mil+Med&amp;title=Prehospital+blood+transfusion+during+aeromedical+evacuation+of+trauma+patients+in+Israel:+the+IDF+CSAR+experience&amp;volume=182&amp;issue=S1&amp;publication_year=2017&amp;pages=47-52&amp;pmid=28291451&amp;doi=10.7205/MILMED-D-16-00081&amp;" TargetMode="External"/><Relationship Id="rId164" Type="http://schemas.openxmlformats.org/officeDocument/2006/relationships/hyperlink" Target="https://pubmed.ncbi.nlm.nih.gov/30044930" TargetMode="External"/><Relationship Id="rId185" Type="http://schemas.openxmlformats.org/officeDocument/2006/relationships/hyperlink" Target="https://doi.org/10.1097%2FTA.0000000000001531" TargetMode="External"/><Relationship Id="rId9" Type="http://schemas.openxmlformats.org/officeDocument/2006/relationships/hyperlink" Target="https://www.ncbi.nlm.nih.gov/pmc/articles/PMC6990948/" TargetMode="External"/><Relationship Id="rId210" Type="http://schemas.openxmlformats.org/officeDocument/2006/relationships/hyperlink" Target="https://doi.org/10.1213%2FANE.0b013e318210385c" TargetMode="External"/><Relationship Id="rId26" Type="http://schemas.openxmlformats.org/officeDocument/2006/relationships/hyperlink" Target="https://pubmed.ncbi.nlm.nih.gov/?term=Brown%20JB%5BAuthor%5D" TargetMode="External"/><Relationship Id="rId231" Type="http://schemas.openxmlformats.org/officeDocument/2006/relationships/hyperlink" Target="https://pubmed.ncbi.nlm.nih.gov/26863033" TargetMode="External"/><Relationship Id="rId252" Type="http://schemas.openxmlformats.org/officeDocument/2006/relationships/hyperlink" Target="https://www.nlm.nih.gov/accessibility.html" TargetMode="External"/><Relationship Id="rId47" Type="http://schemas.openxmlformats.org/officeDocument/2006/relationships/hyperlink" Target="https://www.ncbi.nlm.nih.gov/pmc/articles/PMC6990948/#soi190080r9" TargetMode="External"/><Relationship Id="rId68" Type="http://schemas.openxmlformats.org/officeDocument/2006/relationships/hyperlink" Target="https://www.ncbi.nlm.nih.gov/pmc/articles/PMC6990948/table/soi190080t1/" TargetMode="External"/><Relationship Id="rId89" Type="http://schemas.openxmlformats.org/officeDocument/2006/relationships/hyperlink" Target="https://www.ncbi.nlm.nih.gov/pmc/articles/PMC6990948/bin/jamasurg-155-e195085-s001.pdf" TargetMode="External"/><Relationship Id="rId112" Type="http://schemas.openxmlformats.org/officeDocument/2006/relationships/hyperlink" Target="https://www.ncbi.nlm.nih.gov/pmc/articles/PMC3740072/" TargetMode="External"/><Relationship Id="rId133" Type="http://schemas.openxmlformats.org/officeDocument/2006/relationships/hyperlink" Target="https://scholar.google.com/scholar_lookup?journal=Eur+J+Emerg+Med&amp;title=Are+on-scene+blood+transfusions+by+a+helicopter+emergency+medical+service+useful+and+safe?+a+multicentre+case-control+study&amp;volume=26&amp;issue=2&amp;publication_year=2019&amp;pages=128-132&amp;pmid=29189297&amp;doi=10.1097/MEJ.0000000000000516&amp;" TargetMode="External"/><Relationship Id="rId154" Type="http://schemas.openxmlformats.org/officeDocument/2006/relationships/hyperlink" Target="https://www.ncbi.nlm.nih.gov/pmc/articles/PMC6284829/" TargetMode="External"/><Relationship Id="rId175" Type="http://schemas.openxmlformats.org/officeDocument/2006/relationships/hyperlink" Target="https://pubmed.ncbi.nlm.nih.gov/24317352" TargetMode="External"/><Relationship Id="rId196" Type="http://schemas.openxmlformats.org/officeDocument/2006/relationships/hyperlink" Target="https://www.ncbi.nlm.nih.gov/pmc/articles/PMC3684156/" TargetMode="External"/><Relationship Id="rId200" Type="http://schemas.openxmlformats.org/officeDocument/2006/relationships/hyperlink" Target="https://pubmed.ncbi.nlm.nih.gov/23291661" TargetMode="External"/><Relationship Id="rId16" Type="http://schemas.openxmlformats.org/officeDocument/2006/relationships/hyperlink" Target="https://pubmed.ncbi.nlm.nih.gov/?term=Pusateri%20AE%5BAuthor%5D" TargetMode="External"/><Relationship Id="rId221" Type="http://schemas.openxmlformats.org/officeDocument/2006/relationships/hyperlink" Target="https://pubmed.ncbi.nlm.nih.gov/26002267" TargetMode="External"/><Relationship Id="rId242" Type="http://schemas.openxmlformats.org/officeDocument/2006/relationships/hyperlink" Target="https://www.ncbi.nlm.nih.gov/pmc/articles/PMC6990948/?report=reader" TargetMode="External"/><Relationship Id="rId37" Type="http://schemas.openxmlformats.org/officeDocument/2006/relationships/hyperlink" Target="https://clinicaltrials.gov/ct2/show/NCT01838863" TargetMode="External"/><Relationship Id="rId58" Type="http://schemas.openxmlformats.org/officeDocument/2006/relationships/hyperlink" Target="https://www.ncbi.nlm.nih.gov/pmc/articles/PMC6990948/#soi190080r20" TargetMode="External"/><Relationship Id="rId79" Type="http://schemas.openxmlformats.org/officeDocument/2006/relationships/hyperlink" Target="https://www.ncbi.nlm.nih.gov/pmc/articles/PMC6990948/#soi190080r32" TargetMode="External"/><Relationship Id="rId102" Type="http://schemas.openxmlformats.org/officeDocument/2006/relationships/hyperlink" Target="https://scholar.google.com/scholar_lookup?journal=J+Spec+Oper+Med&amp;title=Fluid+resuscitation+for+hemorrhagic+shock+in+tactical+combat+casualty+care:+TCCC+guidelines+change+14-01%E2%80%932+June+2014&amp;volume=14&amp;issue=3&amp;publication_year=2014&amp;pages=13-38&amp;pmid=25344706&amp;" TargetMode="External"/><Relationship Id="rId123" Type="http://schemas.openxmlformats.org/officeDocument/2006/relationships/hyperlink" Target="https://doi.org/10.1001%2Fjama.2017.15097" TargetMode="External"/><Relationship Id="rId144" Type="http://schemas.openxmlformats.org/officeDocument/2006/relationships/hyperlink" Target="https://pubmed.ncbi.nlm.nih.gov/23820353" TargetMode="External"/><Relationship Id="rId90" Type="http://schemas.openxmlformats.org/officeDocument/2006/relationships/hyperlink" Target="https://www.ncbi.nlm.nih.gov/pmc/articles/PMC6990948/bin/jamasurg-155-e195085-s002.pdf" TargetMode="External"/><Relationship Id="rId165" Type="http://schemas.openxmlformats.org/officeDocument/2006/relationships/hyperlink" Target="https://doi.org/10.1056%2FNEJMe1805705" TargetMode="External"/><Relationship Id="rId186" Type="http://schemas.openxmlformats.org/officeDocument/2006/relationships/hyperlink" Target="https://scholar.google.com/scholar_lookup?journal=J+Trauma+Acute+Care+Surg&amp;title=Every+minute+counts:+time+to+delivery+of+initial+massive+transfusion+cooler+and+its+impact+on+mortality&amp;volume=83&amp;issue=1&amp;publication_year=2017&amp;pages=19-24&amp;pmid=28452870&amp;doi=10.1097/TA.0000000000001531&amp;" TargetMode="External"/><Relationship Id="rId211" Type="http://schemas.openxmlformats.org/officeDocument/2006/relationships/hyperlink" Target="https://scholar.google.com/scholar_lookup?journal=Anesth+Analg&amp;title=Plasma+restoration+of+endothelial+glycocalyx+in+a+rodent+model+of+hemorrhagic+shock&amp;volume=112&amp;issue=6&amp;publication_year=2011&amp;pages=1289-1295&amp;pmid=21346161&amp;doi=10.1213/ANE.0b013e318210385c&amp;" TargetMode="External"/><Relationship Id="rId232" Type="http://schemas.openxmlformats.org/officeDocument/2006/relationships/hyperlink" Target="https://doi.org/10.1097%2FSHK.0000000000000588" TargetMode="External"/><Relationship Id="rId253" Type="http://schemas.openxmlformats.org/officeDocument/2006/relationships/hyperlink" Target="https://www.nlm.nih.gov/careers/careers.html" TargetMode="External"/><Relationship Id="rId27" Type="http://schemas.openxmlformats.org/officeDocument/2006/relationships/hyperlink" Target="https://pubmed.ncbi.nlm.nih.gov/?term=Daley%20BJ%5BAuthor%5D" TargetMode="External"/><Relationship Id="rId48" Type="http://schemas.openxmlformats.org/officeDocument/2006/relationships/hyperlink" Target="https://www.ncbi.nlm.nih.gov/pmc/articles/PMC6990948/#soi190080r10" TargetMode="External"/><Relationship Id="rId69" Type="http://schemas.openxmlformats.org/officeDocument/2006/relationships/hyperlink" Target="https://www.ncbi.nlm.nih.gov/pmc/articles/PMC6990948/table/soi190080t1/?report=objectonly" TargetMode="External"/><Relationship Id="rId113" Type="http://schemas.openxmlformats.org/officeDocument/2006/relationships/hyperlink" Target="https://pubmed.ncbi.nlm.nih.gov/23560283" TargetMode="External"/><Relationship Id="rId134" Type="http://schemas.openxmlformats.org/officeDocument/2006/relationships/hyperlink" Target="https://www.ncbi.nlm.nih.gov/pmc/articles/PMC9479091/" TargetMode="External"/><Relationship Id="rId80" Type="http://schemas.openxmlformats.org/officeDocument/2006/relationships/hyperlink" Target="https://www.ncbi.nlm.nih.gov/pmc/articles/PMC6990948/#soi190080r33" TargetMode="External"/><Relationship Id="rId155" Type="http://schemas.openxmlformats.org/officeDocument/2006/relationships/hyperlink" Target="https://pubmed.ncbi.nlm.nih.gov/30032977" TargetMode="External"/><Relationship Id="rId176" Type="http://schemas.openxmlformats.org/officeDocument/2006/relationships/hyperlink" Target="https://doi.org/10.1097%2FSHK.0000000000000110" TargetMode="External"/><Relationship Id="rId197" Type="http://schemas.openxmlformats.org/officeDocument/2006/relationships/hyperlink" Target="https://pubmed.ncbi.nlm.nih.gov/22511688" TargetMode="External"/><Relationship Id="rId201" Type="http://schemas.openxmlformats.org/officeDocument/2006/relationships/hyperlink" Target="https://doi.org/10.1097%2FSLA.0b013e31827eefcf" TargetMode="External"/><Relationship Id="rId222" Type="http://schemas.openxmlformats.org/officeDocument/2006/relationships/hyperlink" Target="https://doi.org/10.1097%2FTA.0000000000000630" TargetMode="External"/><Relationship Id="rId243" Type="http://schemas.openxmlformats.org/officeDocument/2006/relationships/hyperlink" Target="https://www.ncbi.nlm.nih.gov/pmc/articles/PMC6990948/?report=printable" TargetMode="External"/><Relationship Id="rId17" Type="http://schemas.openxmlformats.org/officeDocument/2006/relationships/hyperlink" Target="https://pubmed.ncbi.nlm.nih.gov/?term=Moore%20EE%5BAuthor%5D" TargetMode="External"/><Relationship Id="rId38" Type="http://schemas.openxmlformats.org/officeDocument/2006/relationships/hyperlink" Target="https://clinicaltrials.gov/ct2/show/NCT01818427" TargetMode="External"/><Relationship Id="rId59" Type="http://schemas.openxmlformats.org/officeDocument/2006/relationships/hyperlink" Target="https://www.ncbi.nlm.nih.gov/pmc/articles/PMC6990948/#soi190080r21" TargetMode="External"/><Relationship Id="rId103" Type="http://schemas.openxmlformats.org/officeDocument/2006/relationships/hyperlink" Target="https://www.ncbi.nlm.nih.gov/entrez/query.fcgi?cmd=Retrieve&amp;db=PubMed&amp;list_uids=18557827&amp;dopt=Abstract" TargetMode="External"/><Relationship Id="rId124" Type="http://schemas.openxmlformats.org/officeDocument/2006/relationships/hyperlink" Target="https://scholar.google.com/scholar_lookup?journal=JAMA&amp;title=Association+of+prehospital+blood+product+transfusion+during+medical+evacuation+of+combat+casualties+in+Afghanistan+with+acute+and+30-day+survival&amp;volume=318&amp;issue=16&amp;publication_year=2017&amp;pages=1581-1591&amp;pmid=29067429&amp;doi=10.1001/jama.2017.15097&amp;" TargetMode="External"/><Relationship Id="rId70" Type="http://schemas.openxmlformats.org/officeDocument/2006/relationships/hyperlink" Target="https://www.ncbi.nlm.nih.gov/pmc/articles/PMC6990948/table/soi190080t2/" TargetMode="External"/><Relationship Id="rId91" Type="http://schemas.openxmlformats.org/officeDocument/2006/relationships/hyperlink" Target="https://www.ncbi.nlm.nih.gov/pmc/articles/PMC6990948/bin/jamasurg-155-e195085-s003.pdf" TargetMode="External"/><Relationship Id="rId145" Type="http://schemas.openxmlformats.org/officeDocument/2006/relationships/hyperlink" Target="https://doi.org/10.7205%2FMILMED-D-13-00047" TargetMode="External"/><Relationship Id="rId166" Type="http://schemas.openxmlformats.org/officeDocument/2006/relationships/hyperlink" Target="https://scholar.google.com/scholar_lookup?journal=N+Engl+J+Med&amp;title=Prehospital+damage-control+resuscitation&amp;volume=379&amp;issue=4&amp;publication_year=2018&amp;pages=387-388&amp;pmid=30044930&amp;doi=10.1056/NEJMe1805705&amp;" TargetMode="External"/><Relationship Id="rId187" Type="http://schemas.openxmlformats.org/officeDocument/2006/relationships/hyperlink" Target="https://www.ncbi.nlm.nih.gov/pmc/articles/PMC5838586/" TargetMode="External"/><Relationship Id="rId1" Type="http://schemas.openxmlformats.org/officeDocument/2006/relationships/notesMaster" Target="../notesMasters/notesMaster1.xml"/><Relationship Id="rId212" Type="http://schemas.openxmlformats.org/officeDocument/2006/relationships/hyperlink" Target="https://pubmed.ncbi.nlm.nih.gov/26808040" TargetMode="External"/><Relationship Id="rId233" Type="http://schemas.openxmlformats.org/officeDocument/2006/relationships/hyperlink" Target="https://scholar.google.com/scholar_lookup?journal=Shock&amp;title=Plasma+first+resuscitation+reduces+lactate+acidosis,+enhances+redox+homeostasis,+amino+acid+and+purine+catabolism+in+a+rat+model+of+profound+hemorrhagic+shock&amp;volume=46&amp;issue=2&amp;publication_year=2016&amp;pages=173-182&amp;pmid=26863033&amp;doi=10.1097/SHK.0000000000000588&amp;" TargetMode="External"/><Relationship Id="rId254" Type="http://schemas.openxmlformats.org/officeDocument/2006/relationships/hyperlink" Target="https://www.nlm.nih.gov/" TargetMode="External"/><Relationship Id="rId28" Type="http://schemas.openxmlformats.org/officeDocument/2006/relationships/hyperlink" Target="https://pubmed.ncbi.nlm.nih.gov/?term=Miller%20RS%5BAuthor%5D" TargetMode="External"/><Relationship Id="rId49" Type="http://schemas.openxmlformats.org/officeDocument/2006/relationships/hyperlink" Target="https://www.ncbi.nlm.nih.gov/pmc/articles/PMC6990948/#soi190080r11" TargetMode="External"/><Relationship Id="rId114" Type="http://schemas.openxmlformats.org/officeDocument/2006/relationships/hyperlink" Target="https://doi.org/10.1001%2F2013.jamasurg.387" TargetMode="External"/><Relationship Id="rId60" Type="http://schemas.openxmlformats.org/officeDocument/2006/relationships/hyperlink" Target="https://www.ncbi.nlm.nih.gov/pmc/articles/PMC6990948/#soi190080r22" TargetMode="External"/><Relationship Id="rId81" Type="http://schemas.openxmlformats.org/officeDocument/2006/relationships/hyperlink" Target="https://www.ncbi.nlm.nih.gov/pmc/articles/PMC6990948/#soi190080r34" TargetMode="External"/><Relationship Id="rId135" Type="http://schemas.openxmlformats.org/officeDocument/2006/relationships/hyperlink" Target="https://pubmed.ncbi.nlm.nih.gov/23301974" TargetMode="External"/><Relationship Id="rId156" Type="http://schemas.openxmlformats.org/officeDocument/2006/relationships/hyperlink" Target="https://doi.org/10.1016%2FS0140-6736(18)31553-8" TargetMode="External"/><Relationship Id="rId177" Type="http://schemas.openxmlformats.org/officeDocument/2006/relationships/hyperlink" Target="https://scholar.google.com/scholar_lookup?journal=Shock&amp;title=Plasma+first+in+the+field+for+postinjury+hemorrhagic+shock&amp;volume=41&amp;issue=suppl+1&amp;publication_year=2014&amp;pages=35-38&amp;pmid=24317352&amp;doi=10.1097/SHK.0000000000000110&amp;" TargetMode="External"/><Relationship Id="rId198" Type="http://schemas.openxmlformats.org/officeDocument/2006/relationships/hyperlink" Target="https://doi.org/10.1001%2Fjama.2012.467" TargetMode="External"/><Relationship Id="rId202" Type="http://schemas.openxmlformats.org/officeDocument/2006/relationships/hyperlink" Target="https://scholar.google.com/scholar_lookup?journal=Ann+Surg&amp;title=En-route+care+capability+from+point+of+injury+impacts+mortality+after+severe+wartime+injury&amp;volume=257&amp;issue=2&amp;publication_year=2013&amp;pages=330-334&amp;pmid=23291661&amp;doi=10.1097/SLA.0b013e31827eefcf&amp;" TargetMode="External"/><Relationship Id="rId223" Type="http://schemas.openxmlformats.org/officeDocument/2006/relationships/hyperlink" Target="https://scholar.google.com/scholar_lookup?journal=J+Trauma+Acute+Care+Surg&amp;title=Fresh+frozen+plasma+and+spray-dried+plasma+mitigate+pulmonary+vascular+permeability+and+inflammation+in+hemorrhagic+shock&amp;volume=78&amp;issue=6&amp;publication_year=2015&amp;pages=S7-S17&amp;pmid=26002267&amp;doi=10.1097/TA.0000000000000630&amp;" TargetMode="External"/><Relationship Id="rId244" Type="http://schemas.openxmlformats.org/officeDocument/2006/relationships/hyperlink" Target="https://twitter.com/intent/tweet?url=https%3A%2F%2Fwww.ncbi.nlm.nih.gov%2Fpmc%2Farticles%2FPMC6990948%2F&amp;text=Association%20of%20Prehospital%20Plasma%20Transfusion%20With%20Survival%20in%20Trauma%20Patients%20With%20Hemorrhagic%20Shock%20When%20Transport%20..." TargetMode="External"/><Relationship Id="rId18" Type="http://schemas.openxmlformats.org/officeDocument/2006/relationships/hyperlink" Target="https://pubmed.ncbi.nlm.nih.gov/?term=Moore%20HB%5BAuthor%5D" TargetMode="External"/><Relationship Id="rId39" Type="http://schemas.openxmlformats.org/officeDocument/2006/relationships/hyperlink" Target="https://www.ncbi.nlm.nih.gov/pmc/articles/PMC6990948/#soi190080r1" TargetMode="External"/><Relationship Id="rId50" Type="http://schemas.openxmlformats.org/officeDocument/2006/relationships/hyperlink" Target="https://www.ncbi.nlm.nih.gov/pmc/articles/PMC6990948/#soi190080r12" TargetMode="External"/><Relationship Id="rId104" Type="http://schemas.openxmlformats.org/officeDocument/2006/relationships/hyperlink" Target="https://pubmed.ncbi.nlm.nih.gov/18557827" TargetMode="External"/><Relationship Id="rId125" Type="http://schemas.openxmlformats.org/officeDocument/2006/relationships/hyperlink" Target="https://pubmed.ncbi.nlm.nih.gov/30044935" TargetMode="External"/><Relationship Id="rId146" Type="http://schemas.openxmlformats.org/officeDocument/2006/relationships/hyperlink" Target="https://scholar.google.com/scholar_lookup?journal=Mil+Med&amp;title=Prehospital+blood+product+transfusion+by+US+army+MEDEVAC+during+combat+operations+in+Afghanistan:+a+process+improvement+initiative&amp;volume=178&amp;issue=7&amp;publication_year=2013&amp;pages=785-791&amp;pmid=23820353&amp;doi=10.7205/MILMED-D-13-00047&amp;" TargetMode="External"/><Relationship Id="rId167" Type="http://schemas.openxmlformats.org/officeDocument/2006/relationships/hyperlink" Target="https://www.ncbi.nlm.nih.gov/pmc/articles/PMC6332771/" TargetMode="External"/><Relationship Id="rId188" Type="http://schemas.openxmlformats.org/officeDocument/2006/relationships/hyperlink" Target="https://pubmed.ncbi.nlm.nih.gov/28975247" TargetMode="External"/><Relationship Id="rId71" Type="http://schemas.openxmlformats.org/officeDocument/2006/relationships/hyperlink" Target="https://www.ncbi.nlm.nih.gov/pmc/articles/PMC6990948/figure/soi190080f2/" TargetMode="External"/><Relationship Id="rId92" Type="http://schemas.openxmlformats.org/officeDocument/2006/relationships/hyperlink" Target="https://www.ncbi.nlm.nih.gov/entrez/query.fcgi?cmd=Retrieve&amp;db=PubMed&amp;list_uids=29470190&amp;dopt=Abstract" TargetMode="External"/><Relationship Id="rId213" Type="http://schemas.openxmlformats.org/officeDocument/2006/relationships/hyperlink" Target="https://doi.org/10.1097%2FTA.0000000000000961" TargetMode="External"/><Relationship Id="rId234" Type="http://schemas.openxmlformats.org/officeDocument/2006/relationships/hyperlink" Target="https://www.ncbi.nlm.nih.gov/entrez/query.fcgi?cmd=Retrieve&amp;db=PubMed&amp;list_uids=24319247&amp;dopt=Abstract" TargetMode="External"/><Relationship Id="rId2" Type="http://schemas.openxmlformats.org/officeDocument/2006/relationships/slide" Target="../slides/slide14.xml"/><Relationship Id="rId29" Type="http://schemas.openxmlformats.org/officeDocument/2006/relationships/hyperlink" Target="https://pubmed.ncbi.nlm.nih.gov/?term=Harbrecht%20BG%5BAuthor%5D" TargetMode="External"/><Relationship Id="rId255" Type="http://schemas.openxmlformats.org/officeDocument/2006/relationships/hyperlink" Target="https://www.nih.gov/" TargetMode="External"/><Relationship Id="rId40" Type="http://schemas.openxmlformats.org/officeDocument/2006/relationships/hyperlink" Target="https://www.ncbi.nlm.nih.gov/pmc/articles/PMC6990948/#soi190080r2" TargetMode="External"/><Relationship Id="rId115" Type="http://schemas.openxmlformats.org/officeDocument/2006/relationships/hyperlink" Target="https://scholar.google.com/scholar_lookup?journal=JAMA+Surg&amp;title=The+prospective,+observational,+multicenter,+major+trauma+transfusion+(PROMMTT)+study:+comparative+effectiveness+of+a+time-varying+treatment+with+competing+risks&amp;volume=148&amp;issue=2&amp;publication_year=2013&amp;pages=127-136&amp;pmid=23560283&amp;doi=10.1001/2013.jamasurg.387&amp;" TargetMode="External"/><Relationship Id="rId136" Type="http://schemas.openxmlformats.org/officeDocument/2006/relationships/hyperlink" Target="https://doi.org/10.1111%2Ftrf.12037" TargetMode="External"/><Relationship Id="rId157" Type="http://schemas.openxmlformats.org/officeDocument/2006/relationships/hyperlink" Target="https://scholar.google.com/scholar_lookup?journal=Lancet&amp;title=Plasma-first+resuscitation+to+treat+haemorrhagic+shock+during+emergency+ground+transportation+in+an+urban+area:+a+randomised+trial&amp;volume=392&amp;issue=10144&amp;publication_year=2018&amp;pages=283-291&amp;pmid=30032977&amp;doi=10.1016/S0140-6736(18)31553-8&amp;" TargetMode="External"/><Relationship Id="rId178" Type="http://schemas.openxmlformats.org/officeDocument/2006/relationships/hyperlink" Target="https://www.ncbi.nlm.nih.gov/pmc/articles/PMC4618798/" TargetMode="External"/><Relationship Id="rId61" Type="http://schemas.openxmlformats.org/officeDocument/2006/relationships/hyperlink" Target="https://www.ncbi.nlm.nih.gov/pmc/articles/PMC6990948/#soi190080r23" TargetMode="External"/><Relationship Id="rId82" Type="http://schemas.openxmlformats.org/officeDocument/2006/relationships/hyperlink" Target="https://www.ncbi.nlm.nih.gov/pmc/articles/PMC6990948/#soi190080r35" TargetMode="External"/><Relationship Id="rId199" Type="http://schemas.openxmlformats.org/officeDocument/2006/relationships/hyperlink" Target="https://scholar.google.com/scholar_lookup?journal=JAMA&amp;title=Association+between+helicopter+vs+ground+emergency+medical+services+and+survival+for+adults+with+major+trauma&amp;volume=307&amp;issue=15&amp;publication_year=2012&amp;pages=1602-1610&amp;pmid=22511688&amp;doi=10.1001/jama.2012.467&amp;" TargetMode="External"/><Relationship Id="rId203" Type="http://schemas.openxmlformats.org/officeDocument/2006/relationships/hyperlink" Target="https://www.ncbi.nlm.nih.gov/entrez/query.fcgi?cmd=Retrieve&amp;db=PubMed&amp;list_uids=27938373&amp;dopt=Abstract" TargetMode="External"/><Relationship Id="rId19" Type="http://schemas.openxmlformats.org/officeDocument/2006/relationships/hyperlink" Target="https://pubmed.ncbi.nlm.nih.gov/?term=Le%20TD%5BAuthor%5D" TargetMode="External"/><Relationship Id="rId224" Type="http://schemas.openxmlformats.org/officeDocument/2006/relationships/hyperlink" Target="https://www.ncbi.nlm.nih.gov/entrez/query.fcgi?cmd=Retrieve&amp;db=PubMed&amp;list_uids=26263434&amp;dopt=Abstract" TargetMode="External"/><Relationship Id="rId245" Type="http://schemas.openxmlformats.org/officeDocument/2006/relationships/hyperlink" Target="https://www.facebook.com/sharer/sharer.php?u=https%3A%2F%2Fwww.ncbi.nlm.nih.gov%2Fpmc%2Farticles%2FPMC6990948%2F" TargetMode="External"/><Relationship Id="rId30" Type="http://schemas.openxmlformats.org/officeDocument/2006/relationships/hyperlink" Target="https://pubmed.ncbi.nlm.nih.gov/?term=Claridge%20JA%5BAuthor%5D" TargetMode="External"/><Relationship Id="rId105" Type="http://schemas.openxmlformats.org/officeDocument/2006/relationships/hyperlink" Target="https://doi.org/10.1111%2Fj.1423-0410.2008.01074.x" TargetMode="External"/><Relationship Id="rId126" Type="http://schemas.openxmlformats.org/officeDocument/2006/relationships/hyperlink" Target="https://doi.org/10.1056%2FNEJMoa1802345" TargetMode="External"/><Relationship Id="rId147" Type="http://schemas.openxmlformats.org/officeDocument/2006/relationships/hyperlink" Target="https://pubmed.ncbi.nlm.nih.gov/24932734" TargetMode="External"/><Relationship Id="rId168" Type="http://schemas.openxmlformats.org/officeDocument/2006/relationships/hyperlink" Target="https://pubmed.ncbi.nlm.nih.gov/30656270" TargetMode="External"/><Relationship Id="rId51" Type="http://schemas.openxmlformats.org/officeDocument/2006/relationships/hyperlink" Target="https://www.ncbi.nlm.nih.gov/pmc/articles/PMC6990948/#soi190080r13" TargetMode="External"/><Relationship Id="rId72" Type="http://schemas.openxmlformats.org/officeDocument/2006/relationships/hyperlink" Target="https://www.ncbi.nlm.nih.gov/pmc/articles/PMC6990948/table/soi190080t3/" TargetMode="External"/><Relationship Id="rId93" Type="http://schemas.openxmlformats.org/officeDocument/2006/relationships/hyperlink" Target="https://pubmed.ncbi.nlm.nih.gov/29470190" TargetMode="External"/><Relationship Id="rId189" Type="http://schemas.openxmlformats.org/officeDocument/2006/relationships/hyperlink" Target="https://doi.org/10.1001%2Fjamasurg.2017.3601" TargetMode="External"/><Relationship Id="rId3" Type="http://schemas.openxmlformats.org/officeDocument/2006/relationships/hyperlink" Target="https://www.ncbi.nlm.nih.gov/pmc/articles/PMC6990948/#main-content" TargetMode="External"/><Relationship Id="rId214" Type="http://schemas.openxmlformats.org/officeDocument/2006/relationships/hyperlink" Target="https://scholar.google.com/scholar_lookup?journal=J+Trauma+Acute+Care+Surg&amp;title=Modulating+the+endotheliopathy+of+trauma:+factor+concentrate+versus+fresh+frozen+plasma&amp;volume=80&amp;issue=4&amp;publication_year=2016&amp;pages=576-584&amp;pmid=26808040&amp;doi=10.1097/TA.0000000000000961&amp;" TargetMode="External"/><Relationship Id="rId235" Type="http://schemas.openxmlformats.org/officeDocument/2006/relationships/hyperlink" Target="https://pubmed.ncbi.nlm.nih.gov/24319247" TargetMode="External"/><Relationship Id="rId256" Type="http://schemas.openxmlformats.org/officeDocument/2006/relationships/hyperlink" Target="https://www.hhs.gov/" TargetMode="External"/><Relationship Id="rId116" Type="http://schemas.openxmlformats.org/officeDocument/2006/relationships/hyperlink" Target="https://www.ncbi.nlm.nih.gov/pmc/articles/PMC4176550/" TargetMode="External"/><Relationship Id="rId137" Type="http://schemas.openxmlformats.org/officeDocument/2006/relationships/hyperlink" Target="https://scholar.google.com/scholar_lookup?journal=Transfusion&amp;title=The+development+and+feasibility+of+a+remote+damage+control+resuscitation+prehospital+plasma+transfusion+protocol+for+warfarin+reversal+for+patients+with+traumatic+brain+injury&amp;volume=53&amp;issue=suppl+1&amp;publication_year=2013&amp;pages=59S-64S&amp;pmid=23301974&amp;doi=10.1111/trf.12037&amp;" TargetMode="External"/><Relationship Id="rId158" Type="http://schemas.openxmlformats.org/officeDocument/2006/relationships/hyperlink" Target="https://www.ncbi.nlm.nih.gov/entrez/query.fcgi?cmd=Retrieve&amp;db=PubMed&amp;list_uids=30629273&amp;dopt=Abstract" TargetMode="External"/><Relationship Id="rId20" Type="http://schemas.openxmlformats.org/officeDocument/2006/relationships/hyperlink" Target="https://pubmed.ncbi.nlm.nih.gov/?term=Guyette%20FX%5BAuthor%5D" TargetMode="External"/><Relationship Id="rId41" Type="http://schemas.openxmlformats.org/officeDocument/2006/relationships/hyperlink" Target="https://www.ncbi.nlm.nih.gov/pmc/articles/PMC6990948/#soi190080r3" TargetMode="External"/><Relationship Id="rId62" Type="http://schemas.openxmlformats.org/officeDocument/2006/relationships/hyperlink" Target="https://www.ncbi.nlm.nih.gov/pmc/articles/PMC6990948/#soi190080r24" TargetMode="External"/><Relationship Id="rId83" Type="http://schemas.openxmlformats.org/officeDocument/2006/relationships/hyperlink" Target="https://www.ncbi.nlm.nih.gov/pmc/articles/PMC6990948/#soi190080r36" TargetMode="External"/><Relationship Id="rId179" Type="http://schemas.openxmlformats.org/officeDocument/2006/relationships/hyperlink" Target="https://pubmed.ncbi.nlm.nih.gov/25658881" TargetMode="External"/><Relationship Id="rId190" Type="http://schemas.openxmlformats.org/officeDocument/2006/relationships/hyperlink" Target="https://scholar.google.com/scholar_lookup?journal=JAMA+Surg&amp;title=Association+of+prehospital+mode+of+transport+with+mortality+in+penetrating+trauma:+a+trauma+system%E2%80%93level+assessment+of+private+vehicle+transportation+vs+ground+emergency+medical+services&amp;volume=153&amp;issue=2&amp;publication_year=2018&amp;pages=107-113&amp;pmid=28975247&amp;doi=10.1001/jamasurg.2017.3601&amp;" TargetMode="External"/><Relationship Id="rId204" Type="http://schemas.openxmlformats.org/officeDocument/2006/relationships/hyperlink" Target="https://www.ncbi.nlm.nih.gov/pmc/articles/PMC5148857/" TargetMode="External"/><Relationship Id="rId225" Type="http://schemas.openxmlformats.org/officeDocument/2006/relationships/hyperlink" Target="https://www.ncbi.nlm.nih.gov/pmc/articles/PMC4816460/" TargetMode="External"/><Relationship Id="rId246" Type="http://schemas.openxmlformats.org/officeDocument/2006/relationships/hyperlink" Target="https://www.nlm.nih.gov/socialmedia/index.html" TargetMode="External"/><Relationship Id="rId106" Type="http://schemas.openxmlformats.org/officeDocument/2006/relationships/hyperlink" Target="https://scholar.google.com/scholar_lookup?journal=Vox+Sang&amp;title=Red-blood-cell+to+plasma+ratios+transfused+during+massive+transfusion+are+associated+with+mortality+in+severe+multiple+injury:+a+retrospective+analysis+from+the+Trauma+Registry+of+the+Deutsche+Gesellschaft+f%C3%BCr+Unfallchirurgie&amp;volume=95&amp;issue=2&amp;publication_year=2008&amp;pages=112-119&amp;pmid=18557827&amp;doi=10.1111/j.1423-0410.2008.01074.x&amp;" TargetMode="External"/><Relationship Id="rId127" Type="http://schemas.openxmlformats.org/officeDocument/2006/relationships/hyperlink" Target="https://scholar.google.com/scholar_lookup?journal=N+Engl+J+Med&amp;title=Prehospital+plasma+during+air+medical+transport+in+trauma+patients+at+risk+for+hemorrhagic+shock&amp;volume=379&amp;issue=4&amp;publication_year=2018&amp;pages=315-326&amp;pmid=30044935&amp;doi=10.1056/NEJMoa1802345&amp;" TargetMode="External"/><Relationship Id="rId10" Type="http://schemas.openxmlformats.org/officeDocument/2006/relationships/hyperlink" Target="https://www.ncbi.nlm.nih.gov/pmc/advanced" TargetMode="External"/><Relationship Id="rId31" Type="http://schemas.openxmlformats.org/officeDocument/2006/relationships/hyperlink" Target="https://pubmed.ncbi.nlm.nih.gov/?term=Phelan%20HA%5BAuthor%5D" TargetMode="External"/><Relationship Id="rId52" Type="http://schemas.openxmlformats.org/officeDocument/2006/relationships/hyperlink" Target="https://www.ncbi.nlm.nih.gov/pmc/articles/PMC6990948/#soi190080r14" TargetMode="External"/><Relationship Id="rId73" Type="http://schemas.openxmlformats.org/officeDocument/2006/relationships/hyperlink" Target="https://www.ncbi.nlm.nih.gov/pmc/articles/PMC6990948/table/soi190080t2/?report=objectonly" TargetMode="External"/><Relationship Id="rId94" Type="http://schemas.openxmlformats.org/officeDocument/2006/relationships/hyperlink" Target="https://doi.org/10.1097%2FACO.0000000000000574" TargetMode="External"/><Relationship Id="rId148" Type="http://schemas.openxmlformats.org/officeDocument/2006/relationships/hyperlink" Target="https://doi.org/10.3109%2F10903127.2014.923077" TargetMode="External"/><Relationship Id="rId169" Type="http://schemas.openxmlformats.org/officeDocument/2006/relationships/hyperlink" Target="https://doi.org/10.1002%2Frth2.12172" TargetMode="External"/><Relationship Id="rId4" Type="http://schemas.openxmlformats.org/officeDocument/2006/relationships/hyperlink" Target="https://account.ncbi.nlm.nih.gov/?back_url=https%3A%2F%2Fwww.ncbi.nlm.nih.gov%2Fpmc%2Farticles%2FPMC6990948%2F" TargetMode="External"/><Relationship Id="rId180" Type="http://schemas.openxmlformats.org/officeDocument/2006/relationships/hyperlink" Target="https://doi.org/10.3109%2F10903127.2014.995851" TargetMode="External"/><Relationship Id="rId215" Type="http://schemas.openxmlformats.org/officeDocument/2006/relationships/hyperlink" Target="https://www.ncbi.nlm.nih.gov/entrez/query.fcgi?cmd=Retrieve&amp;db=PubMed&amp;list_uids=23807246&amp;dopt=Abstract" TargetMode="External"/><Relationship Id="rId236" Type="http://schemas.openxmlformats.org/officeDocument/2006/relationships/hyperlink" Target="https://doi.org/10.1182%2Fasheducation-2013.1.656" TargetMode="External"/><Relationship Id="rId257" Type="http://schemas.openxmlformats.org/officeDocument/2006/relationships/hyperlink" Target="https://www.usa.gov/"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great honor and aprivilige for me to be invited to COPA 2023 </a:t>
            </a:r>
          </a:p>
          <a:p>
            <a:r>
              <a:rPr lang="en-TR" dirty="0"/>
              <a:t>Thank you prof.CMarija Carmona (president) and the scientific committee for organizing such an amazing program.  </a:t>
            </a:r>
          </a:p>
        </p:txBody>
      </p:sp>
      <p:sp>
        <p:nvSpPr>
          <p:cNvPr id="4" name="Slide Number Placeholder 3"/>
          <p:cNvSpPr>
            <a:spLocks noGrp="1"/>
          </p:cNvSpPr>
          <p:nvPr>
            <p:ph type="sldNum" sz="quarter" idx="5"/>
          </p:nvPr>
        </p:nvSpPr>
        <p:spPr/>
        <p:txBody>
          <a:bodyPr/>
          <a:lstStyle/>
          <a:p>
            <a:fld id="{9AACED59-8318-5F4F-992F-1716B19B4C9F}" type="slidenum">
              <a:rPr lang="en-TR" smtClean="0"/>
              <a:t>1</a:t>
            </a:fld>
            <a:endParaRPr lang="en-TR"/>
          </a:p>
        </p:txBody>
      </p:sp>
    </p:spTree>
    <p:extLst>
      <p:ext uri="{BB962C8B-B14F-4D97-AF65-F5344CB8AC3E}">
        <p14:creationId xmlns:p14="http://schemas.microsoft.com/office/powerpoint/2010/main" val="2864581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dirty="0"/>
              <a:t>PROPPR  is the benchmark trial of this approach. ITACTIC Trial tests the goal directed strategy. HYBRİD STRATEGY COMBINES INITIAL FIXED RATIO WITH FRQUENT VET (POC). HOWEVER, NOT TESTED BY ASPECIFIC TRIAL YET. </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1200" dirty="0"/>
              <a:t>2 U of group AB or group A with low anti-B antibody titer (&lt;1:100) thawed plasma followed by standard care, or standard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TR" dirty="0"/>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13</a:t>
            </a:fld>
            <a:endParaRPr lang="en-TR"/>
          </a:p>
        </p:txBody>
      </p:sp>
    </p:spTree>
    <p:extLst>
      <p:ext uri="{BB962C8B-B14F-4D97-AF65-F5344CB8AC3E}">
        <p14:creationId xmlns:p14="http://schemas.microsoft.com/office/powerpoint/2010/main" val="113843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u="sng" kern="1200" dirty="0">
                <a:solidFill>
                  <a:schemeClr val="tx1"/>
                </a:solidFill>
                <a:effectLst/>
                <a:latin typeface="+mn-lt"/>
                <a:ea typeface="+mn-ea"/>
                <a:cs typeface="+mn-cs"/>
                <a:hlinkClick r:id="rId3"/>
              </a:rPr>
              <a:t>Skip to main </a:t>
            </a:r>
            <a:r>
              <a:rPr lang="en-US" sz="1200" u="sng" kern="1200" dirty="0" err="1">
                <a:solidFill>
                  <a:schemeClr val="tx1"/>
                </a:solidFill>
                <a:effectLst/>
                <a:latin typeface="+mn-lt"/>
                <a:ea typeface="+mn-ea"/>
                <a:cs typeface="+mn-cs"/>
                <a:hlinkClick r:id="rId3"/>
              </a:rPr>
              <a:t>content</a:t>
            </a:r>
            <a:r>
              <a:rPr lang="en-US" sz="1200" kern="1200" dirty="0" err="1">
                <a:solidFill>
                  <a:schemeClr val="tx1"/>
                </a:solidFill>
                <a:effectLst/>
                <a:latin typeface="+mn-lt"/>
                <a:ea typeface="+mn-ea"/>
                <a:cs typeface="+mn-cs"/>
              </a:rPr>
              <a:t>An</a:t>
            </a:r>
            <a:r>
              <a:rPr lang="en-US" sz="1200" kern="1200" dirty="0">
                <a:solidFill>
                  <a:schemeClr val="tx1"/>
                </a:solidFill>
                <a:effectLst/>
                <a:latin typeface="+mn-lt"/>
                <a:ea typeface="+mn-ea"/>
                <a:cs typeface="+mn-cs"/>
              </a:rPr>
              <a:t> official website of the United States government</a:t>
            </a:r>
          </a:p>
          <a:p>
            <a:r>
              <a:rPr lang="en-US" sz="1200" kern="1200" dirty="0">
                <a:solidFill>
                  <a:schemeClr val="tx1"/>
                </a:solidFill>
                <a:effectLst/>
                <a:latin typeface="+mn-lt"/>
                <a:ea typeface="+mn-ea"/>
                <a:cs typeface="+mn-cs"/>
              </a:rPr>
              <a:t> Here's how you know </a:t>
            </a:r>
          </a:p>
          <a:p>
            <a:r>
              <a:rPr lang="en-US" sz="1200" b="0" u="none" strike="noStrike" kern="1200" dirty="0">
                <a:solidFill>
                  <a:schemeClr val="tx1"/>
                </a:solidFill>
                <a:effectLst/>
                <a:latin typeface="+mn-lt"/>
                <a:ea typeface="+mn-ea"/>
                <a:cs typeface="+mn-cs"/>
                <a:hlinkClick r:id="rId4"/>
              </a:rPr>
              <a:t>Log in</a:t>
            </a:r>
            <a:endParaRPr lang="en-US" dirty="0">
              <a:effectLst/>
            </a:endParaRPr>
          </a:p>
          <a:p>
            <a:r>
              <a:rPr lang="en-US" sz="1200" u="sng" kern="1200" dirty="0">
                <a:solidFill>
                  <a:schemeClr val="tx1"/>
                </a:solidFill>
                <a:effectLst/>
                <a:latin typeface="+mn-lt"/>
                <a:ea typeface="+mn-ea"/>
                <a:cs typeface="+mn-cs"/>
                <a:hlinkClick r:id="rId5"/>
              </a:rPr>
              <a:t>Access </a:t>
            </a:r>
            <a:r>
              <a:rPr lang="en-US" sz="1200" u="sng" kern="1200" dirty="0" err="1">
                <a:solidFill>
                  <a:schemeClr val="tx1"/>
                </a:solidFill>
                <a:effectLst/>
                <a:latin typeface="+mn-lt"/>
                <a:ea typeface="+mn-ea"/>
                <a:cs typeface="+mn-cs"/>
                <a:hlinkClick r:id="rId5"/>
              </a:rPr>
              <a:t>keys</a:t>
            </a:r>
            <a:r>
              <a:rPr lang="en-US" sz="1200" u="sng" kern="1200" dirty="0" err="1">
                <a:solidFill>
                  <a:schemeClr val="tx1"/>
                </a:solidFill>
                <a:effectLst/>
                <a:latin typeface="+mn-lt"/>
                <a:ea typeface="+mn-ea"/>
                <a:cs typeface="+mn-cs"/>
                <a:hlinkClick r:id="rId6"/>
              </a:rPr>
              <a:t>NCBI</a:t>
            </a:r>
            <a:r>
              <a:rPr lang="en-US" sz="1200" u="sng" kern="1200" dirty="0">
                <a:solidFill>
                  <a:schemeClr val="tx1"/>
                </a:solidFill>
                <a:effectLst/>
                <a:latin typeface="+mn-lt"/>
                <a:ea typeface="+mn-ea"/>
                <a:cs typeface="+mn-cs"/>
                <a:hlinkClick r:id="rId6"/>
              </a:rPr>
              <a:t> </a:t>
            </a:r>
            <a:r>
              <a:rPr lang="en-US" sz="1200" u="sng" kern="1200" dirty="0" err="1">
                <a:solidFill>
                  <a:schemeClr val="tx1"/>
                </a:solidFill>
                <a:effectLst/>
                <a:latin typeface="+mn-lt"/>
                <a:ea typeface="+mn-ea"/>
                <a:cs typeface="+mn-cs"/>
                <a:hlinkClick r:id="rId6"/>
              </a:rPr>
              <a:t>Homepage</a:t>
            </a:r>
            <a:r>
              <a:rPr lang="en-US" sz="1200" u="sng" kern="1200" dirty="0" err="1">
                <a:solidFill>
                  <a:schemeClr val="tx1"/>
                </a:solidFill>
                <a:effectLst/>
                <a:latin typeface="+mn-lt"/>
                <a:ea typeface="+mn-ea"/>
                <a:cs typeface="+mn-cs"/>
                <a:hlinkClick r:id="rId7"/>
              </a:rPr>
              <a:t>MyNCBI</a:t>
            </a:r>
            <a:r>
              <a:rPr lang="en-US" sz="1200" u="sng" kern="1200" dirty="0">
                <a:solidFill>
                  <a:schemeClr val="tx1"/>
                </a:solidFill>
                <a:effectLst/>
                <a:latin typeface="+mn-lt"/>
                <a:ea typeface="+mn-ea"/>
                <a:cs typeface="+mn-cs"/>
                <a:hlinkClick r:id="rId7"/>
              </a:rPr>
              <a:t> </a:t>
            </a:r>
            <a:r>
              <a:rPr lang="en-US" sz="1200" u="sng" kern="1200" dirty="0" err="1">
                <a:solidFill>
                  <a:schemeClr val="tx1"/>
                </a:solidFill>
                <a:effectLst/>
                <a:latin typeface="+mn-lt"/>
                <a:ea typeface="+mn-ea"/>
                <a:cs typeface="+mn-cs"/>
                <a:hlinkClick r:id="rId7"/>
              </a:rPr>
              <a:t>Homepage</a:t>
            </a:r>
            <a:r>
              <a:rPr lang="en-US" sz="1200" u="sng" kern="1200" dirty="0" err="1">
                <a:solidFill>
                  <a:schemeClr val="tx1"/>
                </a:solidFill>
                <a:effectLst/>
                <a:latin typeface="+mn-lt"/>
                <a:ea typeface="+mn-ea"/>
                <a:cs typeface="+mn-cs"/>
                <a:hlinkClick r:id="rId8"/>
              </a:rPr>
              <a:t>Main</a:t>
            </a:r>
            <a:r>
              <a:rPr lang="en-US" sz="1200" u="sng" kern="1200" dirty="0">
                <a:solidFill>
                  <a:schemeClr val="tx1"/>
                </a:solidFill>
                <a:effectLst/>
                <a:latin typeface="+mn-lt"/>
                <a:ea typeface="+mn-ea"/>
                <a:cs typeface="+mn-cs"/>
                <a:hlinkClick r:id="rId8"/>
              </a:rPr>
              <a:t> </a:t>
            </a:r>
            <a:r>
              <a:rPr lang="en-US" sz="1200" u="sng" kern="1200" dirty="0" err="1">
                <a:solidFill>
                  <a:schemeClr val="tx1"/>
                </a:solidFill>
                <a:effectLst/>
                <a:latin typeface="+mn-lt"/>
                <a:ea typeface="+mn-ea"/>
                <a:cs typeface="+mn-cs"/>
                <a:hlinkClick r:id="rId8"/>
              </a:rPr>
              <a:t>Content</a:t>
            </a:r>
            <a:r>
              <a:rPr lang="en-US" sz="1200" u="sng" kern="1200" dirty="0" err="1">
                <a:solidFill>
                  <a:schemeClr val="tx1"/>
                </a:solidFill>
                <a:effectLst/>
                <a:latin typeface="+mn-lt"/>
                <a:ea typeface="+mn-ea"/>
                <a:cs typeface="+mn-cs"/>
                <a:hlinkClick r:id="rId9"/>
              </a:rPr>
              <a:t>Main</a:t>
            </a:r>
            <a:r>
              <a:rPr lang="en-US" sz="1200" u="sng" kern="1200" dirty="0">
                <a:solidFill>
                  <a:schemeClr val="tx1"/>
                </a:solidFill>
                <a:effectLst/>
                <a:latin typeface="+mn-lt"/>
                <a:ea typeface="+mn-ea"/>
                <a:cs typeface="+mn-cs"/>
                <a:hlinkClick r:id="rId9"/>
              </a:rPr>
              <a:t> Navigation</a:t>
            </a:r>
            <a:endParaRPr lang="en-US" dirty="0">
              <a:effectLst/>
            </a:endParaRPr>
          </a:p>
          <a:p>
            <a:r>
              <a:rPr lang="en-US" dirty="0">
                <a:effectLst/>
              </a:rPr>
              <a:t>Search PMC Full-Text </a:t>
            </a:r>
            <a:r>
              <a:rPr lang="en-US" dirty="0" err="1">
                <a:effectLst/>
              </a:rPr>
              <a:t>ArchiveSearch</a:t>
            </a:r>
            <a:r>
              <a:rPr lang="en-US" dirty="0">
                <a:effectLst/>
              </a:rPr>
              <a:t> in PMC</a:t>
            </a:r>
          </a:p>
          <a:p>
            <a:r>
              <a:rPr lang="en-US" dirty="0">
                <a:effectLst/>
              </a:rPr>
              <a:t>Run this search in PubMed </a:t>
            </a:r>
          </a:p>
          <a:p>
            <a:r>
              <a:rPr lang="en-US" sz="1200" u="none" strike="noStrike" kern="1200" dirty="0">
                <a:solidFill>
                  <a:schemeClr val="tx1"/>
                </a:solidFill>
                <a:effectLst/>
                <a:latin typeface="+mn-lt"/>
                <a:ea typeface="+mn-ea"/>
                <a:cs typeface="+mn-cs"/>
                <a:hlinkClick r:id="rId10"/>
              </a:rPr>
              <a:t>Advanced Search</a:t>
            </a:r>
            <a:r>
              <a:rPr lang="en-US" dirty="0">
                <a:effectLst/>
              </a:rPr>
              <a:t> </a:t>
            </a:r>
          </a:p>
          <a:p>
            <a:r>
              <a:rPr lang="en-US" dirty="0">
                <a:effectLst/>
              </a:rPr>
              <a:t> </a:t>
            </a:r>
            <a:r>
              <a:rPr lang="en-US" sz="1200" u="none" strike="noStrike" kern="1200" dirty="0">
                <a:solidFill>
                  <a:schemeClr val="tx1"/>
                </a:solidFill>
                <a:effectLst/>
                <a:latin typeface="+mn-lt"/>
                <a:ea typeface="+mn-ea"/>
                <a:cs typeface="+mn-cs"/>
                <a:hlinkClick r:id="rId11"/>
              </a:rPr>
              <a:t>User Guide</a:t>
            </a:r>
            <a:endParaRPr lang="en-US" dirty="0">
              <a:effectLst/>
            </a:endParaRPr>
          </a:p>
          <a:p>
            <a:r>
              <a:rPr lang="en-US" sz="1200" u="sng" kern="1200" dirty="0">
                <a:solidFill>
                  <a:schemeClr val="tx1"/>
                </a:solidFill>
                <a:effectLst/>
                <a:latin typeface="+mn-lt"/>
                <a:ea typeface="+mn-ea"/>
                <a:cs typeface="+mn-cs"/>
                <a:hlinkClick r:id="rId12"/>
              </a:rPr>
              <a:t>Journal List</a:t>
            </a:r>
            <a:r>
              <a:rPr lang="en-US" dirty="0">
                <a:effectLst/>
              </a:rPr>
              <a:t> </a:t>
            </a:r>
          </a:p>
          <a:p>
            <a:r>
              <a:rPr lang="en-US" dirty="0">
                <a:effectLst/>
              </a:rPr>
              <a:t> </a:t>
            </a:r>
            <a:r>
              <a:rPr lang="en-US" sz="1200" u="sng" kern="1200" dirty="0">
                <a:solidFill>
                  <a:schemeClr val="tx1"/>
                </a:solidFill>
                <a:effectLst/>
                <a:latin typeface="+mn-lt"/>
                <a:ea typeface="+mn-ea"/>
                <a:cs typeface="+mn-cs"/>
                <a:hlinkClick r:id="rId13"/>
              </a:rPr>
              <a:t>JAMA Network</a:t>
            </a:r>
            <a:r>
              <a:rPr lang="en-US" dirty="0">
                <a:effectLst/>
              </a:rPr>
              <a:t> </a:t>
            </a:r>
          </a:p>
          <a:p>
            <a:r>
              <a:rPr lang="en-US" dirty="0">
                <a:effectLst/>
              </a:rPr>
              <a:t> PMC6990948</a:t>
            </a:r>
          </a:p>
          <a:p>
            <a:r>
              <a:rPr lang="en-US" sz="1200" b="0" kern="1200" cap="small" dirty="0">
                <a:solidFill>
                  <a:schemeClr val="tx1"/>
                </a:solidFill>
                <a:effectLst/>
                <a:latin typeface="+mn-lt"/>
                <a:ea typeface="+mn-ea"/>
                <a:cs typeface="+mn-cs"/>
              </a:rPr>
              <a:t>JAMA Surgery</a:t>
            </a:r>
          </a:p>
          <a:p>
            <a:r>
              <a:rPr lang="en-US" sz="1200" u="sng" kern="1200" dirty="0">
                <a:solidFill>
                  <a:schemeClr val="tx1"/>
                </a:solidFill>
                <a:effectLst/>
                <a:latin typeface="+mn-lt"/>
                <a:ea typeface="+mn-ea"/>
                <a:cs typeface="+mn-cs"/>
                <a:hlinkClick r:id="rId9"/>
              </a:rPr>
              <a:t>JAMA Surg.</a:t>
            </a:r>
            <a:r>
              <a:rPr lang="en-US" sz="1200" kern="1200" dirty="0">
                <a:solidFill>
                  <a:schemeClr val="tx1"/>
                </a:solidFill>
                <a:effectLst/>
                <a:latin typeface="+mn-lt"/>
                <a:ea typeface="+mn-ea"/>
                <a:cs typeface="+mn-cs"/>
              </a:rPr>
              <a:t> 2020 Feb; 155(2): e195085.</a:t>
            </a:r>
          </a:p>
          <a:p>
            <a:r>
              <a:rPr lang="en-US" sz="1200" kern="1200" dirty="0">
                <a:solidFill>
                  <a:schemeClr val="tx1"/>
                </a:solidFill>
                <a:effectLst/>
                <a:latin typeface="+mn-lt"/>
                <a:ea typeface="+mn-ea"/>
                <a:cs typeface="+mn-cs"/>
              </a:rPr>
              <a:t>Published online 2019 Dec 18.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
              </a:rPr>
              <a:t>10.1001/jamasurg.2019.5085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PMCID: PMC6990948</a:t>
            </a:r>
          </a:p>
          <a:p>
            <a:r>
              <a:rPr lang="en-US" sz="1200" kern="1200" dirty="0">
                <a:solidFill>
                  <a:schemeClr val="tx1"/>
                </a:solidFill>
                <a:effectLst/>
                <a:latin typeface="+mn-lt"/>
                <a:ea typeface="+mn-ea"/>
                <a:cs typeface="+mn-cs"/>
              </a:rPr>
              <a:t>PMID: </a:t>
            </a:r>
            <a:r>
              <a:rPr lang="en-US" sz="1200" u="sng" kern="1200" dirty="0">
                <a:solidFill>
                  <a:schemeClr val="tx1"/>
                </a:solidFill>
                <a:effectLst/>
                <a:latin typeface="+mn-lt"/>
                <a:ea typeface="+mn-ea"/>
                <a:cs typeface="+mn-cs"/>
                <a:hlinkClick r:id="rId15"/>
              </a:rPr>
              <a:t>31851290</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Association of Prehospital Plasma Transfusion With Survival in Trauma Patients With Hemorrhagic Shock When Transport Times Are Longer Than 20 Minutes</a:t>
            </a:r>
          </a:p>
          <a:p>
            <a:r>
              <a:rPr lang="en-US" sz="1200" kern="1200" dirty="0">
                <a:solidFill>
                  <a:schemeClr val="tx1"/>
                </a:solidFill>
                <a:effectLst/>
                <a:latin typeface="+mn-lt"/>
                <a:ea typeface="+mn-ea"/>
                <a:cs typeface="+mn-cs"/>
              </a:rPr>
              <a:t>A Post Hoc Analysis of 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and COMBAT Clinical Trials</a:t>
            </a:r>
          </a:p>
          <a:p>
            <a:r>
              <a:rPr lang="en-US" sz="1200" u="sng" kern="1200" dirty="0">
                <a:solidFill>
                  <a:schemeClr val="tx1"/>
                </a:solidFill>
                <a:effectLst/>
                <a:latin typeface="+mn-lt"/>
                <a:ea typeface="+mn-ea"/>
                <a:cs typeface="+mn-cs"/>
                <a:hlinkClick r:id="rId16"/>
              </a:rPr>
              <a:t>Anthony E. Pusateri</a:t>
            </a:r>
            <a:r>
              <a:rPr lang="en-US" sz="1200" kern="1200" dirty="0">
                <a:solidFill>
                  <a:schemeClr val="tx1"/>
                </a:solidFill>
                <a:effectLst/>
                <a:latin typeface="+mn-lt"/>
                <a:ea typeface="+mn-ea"/>
                <a:cs typeface="+mn-cs"/>
              </a:rPr>
              <a:t>, PhD,</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
              </a:rPr>
              <a:t>Ernest E. Moore</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
              </a:rPr>
              <a:t>Hunter B. Moore</a:t>
            </a:r>
            <a:r>
              <a:rPr lang="en-US" sz="1200" kern="1200" dirty="0">
                <a:solidFill>
                  <a:schemeClr val="tx1"/>
                </a:solidFill>
                <a:effectLst/>
                <a:latin typeface="+mn-lt"/>
                <a:ea typeface="+mn-ea"/>
                <a:cs typeface="+mn-cs"/>
              </a:rPr>
              <a:t>, MD, PhD,</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
              </a:rPr>
              <a:t>Tuan D. Le</a:t>
            </a:r>
            <a:r>
              <a:rPr lang="en-US" sz="1200" kern="1200" dirty="0">
                <a:solidFill>
                  <a:schemeClr val="tx1"/>
                </a:solidFill>
                <a:effectLst/>
                <a:latin typeface="+mn-lt"/>
                <a:ea typeface="+mn-ea"/>
                <a:cs typeface="+mn-cs"/>
              </a:rPr>
              <a:t>, MD, DrPH,</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0"/>
              </a:rPr>
              <a:t>Francis X. Guyette</a:t>
            </a:r>
            <a:r>
              <a:rPr lang="en-US" sz="1200" kern="1200" dirty="0">
                <a:solidFill>
                  <a:schemeClr val="tx1"/>
                </a:solidFill>
                <a:effectLst/>
                <a:latin typeface="+mn-lt"/>
                <a:ea typeface="+mn-ea"/>
                <a:cs typeface="+mn-cs"/>
              </a:rPr>
              <a:t>, MD, MPH,</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
              </a:rPr>
              <a:t>Michael P. Chapman</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2"/>
              </a:rPr>
              <a:t>Angela Sauaia</a:t>
            </a:r>
            <a:r>
              <a:rPr lang="en-US" sz="1200" kern="1200" dirty="0">
                <a:solidFill>
                  <a:schemeClr val="tx1"/>
                </a:solidFill>
                <a:effectLst/>
                <a:latin typeface="+mn-lt"/>
                <a:ea typeface="+mn-ea"/>
                <a:cs typeface="+mn-cs"/>
              </a:rPr>
              <a:t>, MD, PhD,</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3"/>
              </a:rPr>
              <a:t>Arsen Ghasabyan</a:t>
            </a:r>
            <a:r>
              <a:rPr lang="en-US" sz="1200" kern="1200" dirty="0">
                <a:solidFill>
                  <a:schemeClr val="tx1"/>
                </a:solidFill>
                <a:effectLst/>
                <a:latin typeface="+mn-lt"/>
                <a:ea typeface="+mn-ea"/>
                <a:cs typeface="+mn-cs"/>
              </a:rPr>
              <a:t>, MPH,</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4"/>
              </a:rPr>
              <a:t>James Chandler</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5"/>
              </a:rPr>
              <a:t>Kevin McVaney</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6"/>
              </a:rPr>
              <a:t>Joshua B. Brown</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7"/>
              </a:rPr>
              <a:t>Brian J. Daley</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8"/>
              </a:rPr>
              <a:t>Richard S. Miller</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9"/>
              </a:rPr>
              <a:t>Brian G. Harbrecht</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0"/>
              </a:rPr>
              <a:t>Jeffrey A. Claridge</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1"/>
              </a:rPr>
              <a:t>Herb A. Phelan</a:t>
            </a:r>
            <a:r>
              <a:rPr lang="en-US" sz="1200" kern="1200" dirty="0">
                <a:solidFill>
                  <a:schemeClr val="tx1"/>
                </a:solidFill>
                <a:effectLst/>
                <a:latin typeface="+mn-lt"/>
                <a:ea typeface="+mn-ea"/>
                <a:cs typeface="+mn-cs"/>
              </a:rPr>
              <a:t>, MD, MSCS,</a:t>
            </a:r>
            <a:r>
              <a:rPr lang="en-US" sz="1200"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2"/>
              </a:rPr>
              <a:t>William R. Witham</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3"/>
              </a:rPr>
              <a:t>A. Tyler Putnam</a:t>
            </a:r>
            <a:r>
              <a:rPr lang="en-US" sz="1200" kern="1200" dirty="0">
                <a:solidFill>
                  <a:schemeClr val="tx1"/>
                </a:solidFill>
                <a:effectLst/>
                <a:latin typeface="+mn-lt"/>
                <a:ea typeface="+mn-ea"/>
                <a:cs typeface="+mn-cs"/>
              </a:rPr>
              <a:t>, MD,</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34"/>
              </a:rPr>
              <a:t>Jason L. Sperry</a:t>
            </a:r>
            <a:r>
              <a:rPr lang="en-US" sz="1200" kern="1200" dirty="0">
                <a:solidFill>
                  <a:schemeClr val="tx1"/>
                </a:solidFill>
                <a:effectLst/>
                <a:latin typeface="+mn-lt"/>
                <a:ea typeface="+mn-ea"/>
                <a:cs typeface="+mn-cs"/>
              </a:rPr>
              <a:t>, MD, MPH</a:t>
            </a:r>
            <a:r>
              <a:rPr lang="en-US" sz="1200" kern="1200" baseline="30000" dirty="0">
                <a:solidFill>
                  <a:schemeClr val="tx1"/>
                </a:solidFill>
                <a:effectLst/>
                <a:latin typeface="+mn-lt"/>
                <a:ea typeface="+mn-ea"/>
                <a:cs typeface="+mn-cs"/>
              </a:rPr>
              <a:t>7</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hlinkClick r:id="rId9"/>
              </a:rPr>
              <a:t>Author information</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9"/>
              </a:rPr>
              <a:t>Article notes</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9"/>
              </a:rPr>
              <a:t>Copyright and License information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5"/>
              </a:rPr>
              <a:t>Disclaimer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commentary "</a:t>
            </a:r>
            <a:r>
              <a:rPr lang="en-US" sz="1200" u="sng" kern="1200" dirty="0">
                <a:solidFill>
                  <a:schemeClr val="tx1"/>
                </a:solidFill>
                <a:effectLst/>
                <a:latin typeface="+mn-lt"/>
                <a:ea typeface="+mn-ea"/>
                <a:cs typeface="+mn-cs"/>
                <a:hlinkClick r:id="rId36"/>
              </a:rPr>
              <a:t>Getting Our Money's Worth From Clinical Care Studies of Prehospital Trauma Care.</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JAMA Surg</a:t>
            </a:r>
            <a:r>
              <a:rPr lang="en-US" sz="1200" kern="1200" dirty="0">
                <a:solidFill>
                  <a:schemeClr val="tx1"/>
                </a:solidFill>
                <a:effectLst/>
                <a:latin typeface="+mn-lt"/>
                <a:ea typeface="+mn-ea"/>
                <a:cs typeface="+mn-cs"/>
              </a:rPr>
              <a:t> on page e195086.</a:t>
            </a:r>
          </a:p>
          <a:p>
            <a:r>
              <a:rPr lang="en-US" sz="1200" b="0" kern="1200" dirty="0">
                <a:solidFill>
                  <a:schemeClr val="tx1"/>
                </a:solidFill>
                <a:effectLst/>
                <a:latin typeface="+mn-lt"/>
                <a:ea typeface="+mn-ea"/>
                <a:cs typeface="+mn-cs"/>
              </a:rPr>
              <a:t>Associated Data</a:t>
            </a:r>
          </a:p>
          <a:p>
            <a:r>
              <a:rPr lang="en-US" sz="1200" u="none" strike="noStrike" kern="1200" dirty="0">
                <a:solidFill>
                  <a:schemeClr val="tx1"/>
                </a:solidFill>
                <a:effectLst/>
                <a:latin typeface="+mn-lt"/>
                <a:ea typeface="+mn-ea"/>
                <a:cs typeface="+mn-cs"/>
                <a:hlinkClick r:id="rId9"/>
              </a:rPr>
              <a:t>Supplementary Materials</a:t>
            </a:r>
            <a:endParaRPr lang="en-US" sz="1200" kern="1200" dirty="0">
              <a:solidFill>
                <a:schemeClr val="tx1"/>
              </a:solidFill>
              <a:effectLst/>
              <a:latin typeface="+mn-lt"/>
              <a:ea typeface="+mn-ea"/>
              <a:cs typeface="+mn-cs"/>
            </a:endParaRP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Key Points</a:t>
            </a:r>
          </a:p>
          <a:p>
            <a:r>
              <a:rPr lang="en-US" sz="1200" b="0" kern="1200" dirty="0">
                <a:solidFill>
                  <a:schemeClr val="tx1"/>
                </a:solidFill>
                <a:effectLst/>
                <a:latin typeface="+mn-lt"/>
                <a:ea typeface="+mn-ea"/>
                <a:cs typeface="+mn-cs"/>
              </a:rPr>
              <a:t>Question</a:t>
            </a:r>
          </a:p>
          <a:p>
            <a:r>
              <a:rPr lang="en-US" sz="1200" kern="1200" dirty="0">
                <a:solidFill>
                  <a:schemeClr val="tx1"/>
                </a:solidFill>
                <a:effectLst/>
                <a:latin typeface="+mn-lt"/>
                <a:ea typeface="+mn-ea"/>
                <a:cs typeface="+mn-cs"/>
              </a:rPr>
              <a:t>Is prehospital plasma administration more beneficial when patient transport times are longer?</a:t>
            </a:r>
          </a:p>
          <a:p>
            <a:r>
              <a:rPr lang="en-US" sz="1200" b="0" kern="1200" dirty="0">
                <a:solidFill>
                  <a:schemeClr val="tx1"/>
                </a:solidFill>
                <a:effectLst/>
                <a:latin typeface="+mn-lt"/>
                <a:ea typeface="+mn-ea"/>
                <a:cs typeface="+mn-cs"/>
              </a:rPr>
              <a:t>Findings</a:t>
            </a:r>
          </a:p>
          <a:p>
            <a:r>
              <a:rPr lang="en-US" sz="1200" kern="1200" dirty="0">
                <a:solidFill>
                  <a:schemeClr val="tx1"/>
                </a:solidFill>
                <a:effectLst/>
                <a:latin typeface="+mn-lt"/>
                <a:ea typeface="+mn-ea"/>
                <a:cs typeface="+mn-cs"/>
              </a:rPr>
              <a:t>This post hoc analysis was performed using harmonized data from 2 randomized clinical trials, Control of Major Bleeding After Trauma and Prehospital Air Medical Plasma, which included 626 patients with trauma and hemorrhagic shock. Patients who received prehospital plasma transfusion had significantly reduced 28-day mortality compared with standard care when prehospital transport times were longer than 20 minutes.</a:t>
            </a:r>
          </a:p>
          <a:p>
            <a:r>
              <a:rPr lang="en-US" sz="1200" b="0" kern="1200" dirty="0">
                <a:solidFill>
                  <a:schemeClr val="tx1"/>
                </a:solidFill>
                <a:effectLst/>
                <a:latin typeface="+mn-lt"/>
                <a:ea typeface="+mn-ea"/>
                <a:cs typeface="+mn-cs"/>
              </a:rPr>
              <a:t>Meaning</a:t>
            </a:r>
          </a:p>
          <a:p>
            <a:r>
              <a:rPr lang="en-US" sz="1200" kern="1200" dirty="0">
                <a:solidFill>
                  <a:schemeClr val="tx1"/>
                </a:solidFill>
                <a:effectLst/>
                <a:latin typeface="+mn-lt"/>
                <a:ea typeface="+mn-ea"/>
                <a:cs typeface="+mn-cs"/>
              </a:rPr>
              <a:t>Prehospital plasma administration is associated with reduced mortality in patients with trauma and significant hemorrhage when transport times are prolonged.</a:t>
            </a: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Abstract</a:t>
            </a:r>
          </a:p>
          <a:p>
            <a:r>
              <a:rPr lang="en-US" sz="1200" b="0" kern="1200" dirty="0">
                <a:solidFill>
                  <a:schemeClr val="tx1"/>
                </a:solidFill>
                <a:effectLst/>
                <a:latin typeface="+mn-lt"/>
                <a:ea typeface="+mn-ea"/>
                <a:cs typeface="+mn-cs"/>
              </a:rPr>
              <a:t>Importance</a:t>
            </a:r>
          </a:p>
          <a:p>
            <a:r>
              <a:rPr lang="en-US" sz="1200" kern="1200" dirty="0">
                <a:solidFill>
                  <a:schemeClr val="tx1"/>
                </a:solidFill>
                <a:effectLst/>
                <a:latin typeface="+mn-lt"/>
                <a:ea typeface="+mn-ea"/>
                <a:cs typeface="+mn-cs"/>
              </a:rPr>
              <a:t>Both military and civilian clinical practice guidelines include early plasma transfusion to achieve a plasma to red cell ratio approaching 1:1 to 1:2. However, it was not known how early plasma should be given for optimal benefit. Two recent randomized clinical trials were published, with apparently contradictory results. The Prehospital Air Medical Plasma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clinical trial showed a nearly 30% reduction in mortality with plasma transfusion in the prehospital environment, while the Control of Major Bleeding After Trauma (COMBAT) clinical trial showed no survival improvement.</a:t>
            </a:r>
          </a:p>
          <a:p>
            <a:r>
              <a:rPr lang="en-US" sz="1200" b="0" kern="1200" dirty="0">
                <a:solidFill>
                  <a:schemeClr val="tx1"/>
                </a:solidFill>
                <a:effectLst/>
                <a:latin typeface="+mn-lt"/>
                <a:ea typeface="+mn-ea"/>
                <a:cs typeface="+mn-cs"/>
              </a:rPr>
              <a:t>Objective</a:t>
            </a:r>
          </a:p>
          <a:p>
            <a:r>
              <a:rPr lang="en-US" sz="1200" kern="1200" dirty="0">
                <a:solidFill>
                  <a:schemeClr val="tx1"/>
                </a:solidFill>
                <a:effectLst/>
                <a:latin typeface="+mn-lt"/>
                <a:ea typeface="+mn-ea"/>
                <a:cs typeface="+mn-cs"/>
              </a:rPr>
              <a:t>To facilitate a post hoc combined analysis of the COMBAT and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trials to examine questions that could not be answered by either clinical trial alone. We hypothesized that prehospital transport time influenced the effects of prehospital plasma on 28-day mortality.</a:t>
            </a:r>
          </a:p>
          <a:p>
            <a:r>
              <a:rPr lang="en-US" sz="1200" b="0" kern="1200" dirty="0">
                <a:solidFill>
                  <a:schemeClr val="tx1"/>
                </a:solidFill>
                <a:effectLst/>
                <a:latin typeface="+mn-lt"/>
                <a:ea typeface="+mn-ea"/>
                <a:cs typeface="+mn-cs"/>
              </a:rPr>
              <a:t>Design, Setting, and Participants</a:t>
            </a:r>
          </a:p>
          <a:p>
            <a:r>
              <a:rPr lang="en-US" sz="1200" kern="1200" dirty="0">
                <a:solidFill>
                  <a:schemeClr val="tx1"/>
                </a:solidFill>
                <a:effectLst/>
                <a:latin typeface="+mn-lt"/>
                <a:ea typeface="+mn-ea"/>
                <a:cs typeface="+mn-cs"/>
              </a:rPr>
              <a:t>A total of 626 patients in the 2 clinical trials were included. Patients with trauma and hemorrhagic shock were randomly assigned to receive either standard care or 2 U of thawed plasma followed by standard care in the prehospital environment. Data analysis was performed between September 2018 and January 2019.</a:t>
            </a:r>
          </a:p>
          <a:p>
            <a:r>
              <a:rPr lang="en-US" sz="1200" b="0" kern="1200" dirty="0">
                <a:solidFill>
                  <a:schemeClr val="tx1"/>
                </a:solidFill>
                <a:effectLst/>
                <a:latin typeface="+mn-lt"/>
                <a:ea typeface="+mn-ea"/>
                <a:cs typeface="+mn-cs"/>
              </a:rPr>
              <a:t>Interventions</a:t>
            </a:r>
          </a:p>
          <a:p>
            <a:r>
              <a:rPr lang="en-US" sz="1200" kern="1200" dirty="0">
                <a:solidFill>
                  <a:schemeClr val="tx1"/>
                </a:solidFill>
                <a:effectLst/>
                <a:latin typeface="+mn-lt"/>
                <a:ea typeface="+mn-ea"/>
                <a:cs typeface="+mn-cs"/>
              </a:rPr>
              <a:t>Prehospital transfusion of 2 U of plasma compared with crystalloid-based resuscitation.</a:t>
            </a:r>
          </a:p>
          <a:p>
            <a:r>
              <a:rPr lang="en-US" sz="1200" b="0" kern="1200" dirty="0">
                <a:solidFill>
                  <a:schemeClr val="tx1"/>
                </a:solidFill>
                <a:effectLst/>
                <a:latin typeface="+mn-lt"/>
                <a:ea typeface="+mn-ea"/>
                <a:cs typeface="+mn-cs"/>
              </a:rPr>
              <a:t>Main Outcomes and Measures</a:t>
            </a:r>
          </a:p>
          <a:p>
            <a:r>
              <a:rPr lang="en-US" sz="1200" kern="1200" dirty="0">
                <a:solidFill>
                  <a:schemeClr val="tx1"/>
                </a:solidFill>
                <a:effectLst/>
                <a:latin typeface="+mn-lt"/>
                <a:ea typeface="+mn-ea"/>
                <a:cs typeface="+mn-cs"/>
              </a:rPr>
              <a:t>The main outcome was 28-day mortality.</a:t>
            </a:r>
          </a:p>
          <a:p>
            <a:r>
              <a:rPr lang="en-US" sz="1200" b="0"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In this post hoc analysis of 626 patients (467 men [74.6%] and 159 women [25.4%]; median [interquartile range] age, 42 [27-57] years) who had trauma with hemorrhagic shock, a Cox regression analysis showed a significant overall survival benefit for plasma (hazard ratio [HR], 0.65; 95% CI, 0.47-0.90;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.01) after adjustment for injury severity, age, and clinical trial cohort (COMBAT or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A significant association with prehospital transport time was detected (from arrival on scene to arrival at the trauma center). Increased mortality was observed in patients in the standard care group when prehospital transport was longer than 20 minutes (HR, 2.12; 95% CI, 1.05-4.30;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.04), while increased mortality was not observed in patients in the prehospital plasma group (HR, 0.78; 95% CI, 0.40-1.51;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.46). No serious adverse events were associated with prehospital plasma transfusion.</a:t>
            </a:r>
          </a:p>
          <a:p>
            <a:r>
              <a:rPr lang="en-US" sz="1200" b="0" kern="1200" dirty="0">
                <a:solidFill>
                  <a:schemeClr val="tx1"/>
                </a:solidFill>
                <a:effectLst/>
                <a:latin typeface="+mn-lt"/>
                <a:ea typeface="+mn-ea"/>
                <a:cs typeface="+mn-cs"/>
              </a:rPr>
              <a:t>Conclusions and Relevance</a:t>
            </a:r>
          </a:p>
          <a:p>
            <a:r>
              <a:rPr lang="en-US" sz="1200" kern="1200" dirty="0">
                <a:solidFill>
                  <a:schemeClr val="tx1"/>
                </a:solidFill>
                <a:effectLst/>
                <a:latin typeface="+mn-lt"/>
                <a:ea typeface="+mn-ea"/>
                <a:cs typeface="+mn-cs"/>
              </a:rPr>
              <a:t>These data suggest that prehospital plasma is associated with a survival benefit when transport times are longer than 20 minutes and that the benefit-risk ratio is favorable for use of prehospital plasma.</a:t>
            </a:r>
          </a:p>
          <a:p>
            <a:r>
              <a:rPr lang="en-US" sz="1200" b="0" kern="1200" dirty="0">
                <a:solidFill>
                  <a:schemeClr val="tx1"/>
                </a:solidFill>
                <a:effectLst/>
                <a:latin typeface="+mn-lt"/>
                <a:ea typeface="+mn-ea"/>
                <a:cs typeface="+mn-cs"/>
              </a:rPr>
              <a:t>Trial Registration</a:t>
            </a:r>
          </a:p>
          <a:p>
            <a:r>
              <a:rPr lang="en-US" sz="1200" kern="1200" dirty="0" err="1">
                <a:solidFill>
                  <a:schemeClr val="tx1"/>
                </a:solidFill>
                <a:effectLst/>
                <a:latin typeface="+mn-lt"/>
                <a:ea typeface="+mn-ea"/>
                <a:cs typeface="+mn-cs"/>
              </a:rPr>
              <a:t>ClinicalTrials.gov</a:t>
            </a:r>
            <a:r>
              <a:rPr lang="en-US" sz="1200" kern="1200" dirty="0">
                <a:solidFill>
                  <a:schemeClr val="tx1"/>
                </a:solidFill>
                <a:effectLst/>
                <a:latin typeface="+mn-lt"/>
                <a:ea typeface="+mn-ea"/>
                <a:cs typeface="+mn-cs"/>
              </a:rPr>
              <a:t> identifiers: </a:t>
            </a:r>
            <a:r>
              <a:rPr lang="en-US" sz="1200" u="sng" kern="1200" dirty="0">
                <a:solidFill>
                  <a:schemeClr val="tx1"/>
                </a:solidFill>
                <a:effectLst/>
                <a:latin typeface="+mn-lt"/>
                <a:ea typeface="+mn-ea"/>
                <a:cs typeface="+mn-cs"/>
                <a:hlinkClick r:id="rId37"/>
              </a:rPr>
              <a:t>NCT01838863</a:t>
            </a:r>
            <a:r>
              <a:rPr lang="en-US" sz="1200" kern="1200" dirty="0">
                <a:solidFill>
                  <a:schemeClr val="tx1"/>
                </a:solidFill>
                <a:effectLst/>
                <a:latin typeface="+mn-lt"/>
                <a:ea typeface="+mn-ea"/>
                <a:cs typeface="+mn-cs"/>
              </a:rPr>
              <a:t> (COMBAT) and </a:t>
            </a:r>
            <a:r>
              <a:rPr lang="en-US" sz="1200" u="sng" kern="1200" dirty="0">
                <a:solidFill>
                  <a:schemeClr val="tx1"/>
                </a:solidFill>
                <a:effectLst/>
                <a:latin typeface="+mn-lt"/>
                <a:ea typeface="+mn-ea"/>
                <a:cs typeface="+mn-cs"/>
                <a:hlinkClick r:id="rId38"/>
              </a:rPr>
              <a:t>NCT01818427</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a:t>
            </a: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Introduction</a:t>
            </a:r>
          </a:p>
          <a:p>
            <a:r>
              <a:rPr lang="en-US" sz="1200" kern="1200" dirty="0">
                <a:solidFill>
                  <a:schemeClr val="tx1"/>
                </a:solidFill>
                <a:effectLst/>
                <a:latin typeface="+mn-lt"/>
                <a:ea typeface="+mn-ea"/>
                <a:cs typeface="+mn-cs"/>
              </a:rPr>
              <a:t>Over the past 10 years, the critical role of initial blood component transfusion for resuscitation following severe trauma and hemorrhagic shock has been demonstrated, and early transfusion has been incorporated into military and civilian clinical practice guidelines.</a:t>
            </a:r>
            <a:r>
              <a:rPr lang="en-US" sz="1200" u="sng" kern="1200" baseline="30000" dirty="0">
                <a:solidFill>
                  <a:schemeClr val="tx1"/>
                </a:solidFill>
                <a:effectLst/>
                <a:latin typeface="+mn-lt"/>
                <a:ea typeface="+mn-ea"/>
                <a:cs typeface="+mn-cs"/>
                <a:hlinkClick r:id="rId39"/>
              </a:rPr>
              <a:t>1</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0"/>
              </a:rPr>
              <a:t>2</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1"/>
              </a:rPr>
              <a:t>3</a:t>
            </a:r>
            <a:r>
              <a:rPr lang="en-US" sz="1200" kern="1200" dirty="0">
                <a:solidFill>
                  <a:schemeClr val="tx1"/>
                </a:solidFill>
                <a:effectLst/>
                <a:latin typeface="+mn-lt"/>
                <a:ea typeface="+mn-ea"/>
                <a:cs typeface="+mn-cs"/>
              </a:rPr>
              <a:t> In contrast to earlier approaches, which relied heavily on crystalloids and red blood cells (RBCs), the emphasis is to include plasma early to achieve a 1:1 to 1:2 plasma to RBC ratio.</a:t>
            </a:r>
            <a:r>
              <a:rPr lang="en-US" sz="1200" u="sng" kern="1200" baseline="30000" dirty="0">
                <a:solidFill>
                  <a:schemeClr val="tx1"/>
                </a:solidFill>
                <a:effectLst/>
                <a:latin typeface="+mn-lt"/>
                <a:ea typeface="+mn-ea"/>
                <a:cs typeface="+mn-cs"/>
                <a:hlinkClick r:id="rId42"/>
              </a:rPr>
              <a:t>4</a:t>
            </a:r>
            <a:r>
              <a:rPr lang="en-US" sz="1200" kern="1200" dirty="0">
                <a:solidFill>
                  <a:schemeClr val="tx1"/>
                </a:solidFill>
                <a:effectLst/>
                <a:latin typeface="+mn-lt"/>
                <a:ea typeface="+mn-ea"/>
                <a:cs typeface="+mn-cs"/>
              </a:rPr>
              <a:t> The survival benefit of early plasma is most evident among patients likely to die within the first 6 hours as a result of bleeding.</a:t>
            </a:r>
            <a:r>
              <a:rPr lang="en-US" sz="1200" u="sng" kern="1200" baseline="30000" dirty="0">
                <a:solidFill>
                  <a:schemeClr val="tx1"/>
                </a:solidFill>
                <a:effectLst/>
                <a:latin typeface="+mn-lt"/>
                <a:ea typeface="+mn-ea"/>
                <a:cs typeface="+mn-cs"/>
                <a:hlinkClick r:id="rId43"/>
              </a:rPr>
              <a:t>5</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4"/>
              </a:rPr>
              <a:t>6</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5"/>
              </a:rPr>
              <a:t>7</a:t>
            </a:r>
            <a:r>
              <a:rPr lang="en-US" sz="1200" kern="1200" dirty="0">
                <a:solidFill>
                  <a:schemeClr val="tx1"/>
                </a:solidFill>
                <a:effectLst/>
                <a:latin typeface="+mn-lt"/>
                <a:ea typeface="+mn-ea"/>
                <a:cs typeface="+mn-cs"/>
              </a:rPr>
              <a:t> Studies conducted between 2015 and 2018 have demonstrated a survival benefit associated with initiating transfusions earlier, at the scene of injury or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route to a trauma center.</a:t>
            </a:r>
            <a:r>
              <a:rPr lang="en-US" sz="1200" u="sng" kern="1200" baseline="30000" dirty="0">
                <a:solidFill>
                  <a:schemeClr val="tx1"/>
                </a:solidFill>
                <a:effectLst/>
                <a:latin typeface="+mn-lt"/>
                <a:ea typeface="+mn-ea"/>
                <a:cs typeface="+mn-cs"/>
                <a:hlinkClick r:id="rId46"/>
              </a:rPr>
              <a:t>8</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7"/>
              </a:rPr>
              <a:t>9</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8"/>
              </a:rPr>
              <a:t>10</a:t>
            </a:r>
            <a:r>
              <a:rPr lang="en-US" sz="1200" kern="1200" dirty="0">
                <a:solidFill>
                  <a:schemeClr val="tx1"/>
                </a:solidFill>
                <a:effectLst/>
                <a:latin typeface="+mn-lt"/>
                <a:ea typeface="+mn-ea"/>
                <a:cs typeface="+mn-cs"/>
              </a:rPr>
              <a:t> Consequently, a number of trauma systems have begun to incorporate RBCs, plasma, or whole blood in the prehospital setting.</a:t>
            </a:r>
            <a:r>
              <a:rPr lang="en-US" sz="1200" u="sng" kern="1200" baseline="30000" dirty="0">
                <a:solidFill>
                  <a:schemeClr val="tx1"/>
                </a:solidFill>
                <a:effectLst/>
                <a:latin typeface="+mn-lt"/>
                <a:ea typeface="+mn-ea"/>
                <a:cs typeface="+mn-cs"/>
                <a:hlinkClick r:id="rId46"/>
              </a:rPr>
              <a:t>8</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7"/>
              </a:rPr>
              <a:t>9</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9"/>
              </a:rPr>
              <a:t>11</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0"/>
              </a:rPr>
              <a:t>12</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1"/>
              </a:rPr>
              <a:t>13</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2"/>
              </a:rPr>
              <a:t>14</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3"/>
              </a:rPr>
              <a:t>15</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4"/>
              </a:rPr>
              <a:t>16</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5"/>
              </a:rPr>
              <a:t>17</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6"/>
              </a:rPr>
              <a:t>18</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7"/>
              </a:rPr>
              <a:t>19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prospective randomized studies of the prehospital administration of plasma were recently completed.</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8"/>
              </a:rPr>
              <a:t>20</a:t>
            </a:r>
            <a:r>
              <a:rPr lang="en-US" sz="1200" kern="1200" dirty="0">
                <a:solidFill>
                  <a:schemeClr val="tx1"/>
                </a:solidFill>
                <a:effectLst/>
                <a:latin typeface="+mn-lt"/>
                <a:ea typeface="+mn-ea"/>
                <a:cs typeface="+mn-cs"/>
              </a:rPr>
              <a:t> The US Department of Defense and the National Heart, Lung, and Blood Institute worked collaboratively by harmonizing the studies in terms of design and data collection and by sharing the samples and data.</a:t>
            </a:r>
            <a:r>
              <a:rPr lang="en-US" sz="1200" u="sng" kern="1200" baseline="30000" dirty="0">
                <a:solidFill>
                  <a:schemeClr val="tx1"/>
                </a:solidFill>
                <a:effectLst/>
                <a:latin typeface="+mn-lt"/>
                <a:ea typeface="+mn-ea"/>
                <a:cs typeface="+mn-cs"/>
                <a:hlinkClick r:id="rId59"/>
              </a:rPr>
              <a:t>21</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60"/>
              </a:rPr>
              <a:t>22</a:t>
            </a:r>
            <a:r>
              <a:rPr lang="en-US" sz="1200" kern="1200" dirty="0">
                <a:solidFill>
                  <a:schemeClr val="tx1"/>
                </a:solidFill>
                <a:effectLst/>
                <a:latin typeface="+mn-lt"/>
                <a:ea typeface="+mn-ea"/>
                <a:cs typeface="+mn-cs"/>
              </a:rPr>
              <a:t> Sperry et al</a:t>
            </a:r>
            <a:r>
              <a:rPr lang="en-US" sz="1200" u="sng" kern="1200" baseline="30000" dirty="0">
                <a:solidFill>
                  <a:schemeClr val="tx1"/>
                </a:solidFill>
                <a:effectLst/>
                <a:latin typeface="+mn-lt"/>
                <a:ea typeface="+mn-ea"/>
                <a:cs typeface="+mn-cs"/>
                <a:hlinkClick r:id="rId48"/>
              </a:rPr>
              <a:t>10</a:t>
            </a:r>
            <a:r>
              <a:rPr lang="en-US" sz="1200" kern="1200" dirty="0">
                <a:solidFill>
                  <a:schemeClr val="tx1"/>
                </a:solidFill>
                <a:effectLst/>
                <a:latin typeface="+mn-lt"/>
                <a:ea typeface="+mn-ea"/>
                <a:cs typeface="+mn-cs"/>
              </a:rPr>
              <a:t> conducted a multicenter study of more than 500 trauma patients with hemorrhagic shock who were transported by helicopter. Patients received standard care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route with or without the addition of 2 U of thawed plasma prior to other resuscitation measures. Prehospital administration of plasma resulted in a significantly lower 30-day mortality (23.2% vs 33.0%;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.03) compared with the standard care group. In contrast, Moore et al</a:t>
            </a:r>
            <a:r>
              <a:rPr lang="en-US" sz="1200" u="sng" kern="1200" baseline="30000" dirty="0">
                <a:solidFill>
                  <a:schemeClr val="tx1"/>
                </a:solidFill>
                <a:effectLst/>
                <a:latin typeface="+mn-lt"/>
                <a:ea typeface="+mn-ea"/>
                <a:cs typeface="+mn-cs"/>
                <a:hlinkClick r:id="rId58"/>
              </a:rPr>
              <a:t>20</a:t>
            </a:r>
            <a:r>
              <a:rPr lang="en-US" sz="1200" kern="1200" dirty="0">
                <a:solidFill>
                  <a:schemeClr val="tx1"/>
                </a:solidFill>
                <a:effectLst/>
                <a:latin typeface="+mn-lt"/>
                <a:ea typeface="+mn-ea"/>
                <a:cs typeface="+mn-cs"/>
              </a:rPr>
              <a:t> reported that 2 U of thawed plasma prior to other fluids during ground ambulance transport in a single-center clinical trial (with short transport times and immediate in-hospital access to blood components) did not improve survival. Recent commentaries have addressed the potential implications of these studies.</a:t>
            </a:r>
            <a:r>
              <a:rPr lang="en-US" sz="1200" u="sng" kern="1200" baseline="30000" dirty="0">
                <a:solidFill>
                  <a:schemeClr val="tx1"/>
                </a:solidFill>
                <a:effectLst/>
                <a:latin typeface="+mn-lt"/>
                <a:ea typeface="+mn-ea"/>
                <a:cs typeface="+mn-cs"/>
                <a:hlinkClick r:id="rId61"/>
              </a:rPr>
              <a:t>23</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62"/>
              </a:rPr>
              <a:t>24</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63"/>
              </a:rPr>
              <a:t>25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reasons for these apparently contradictory results are not clear. One hypothesis is that the very short prehospital transport times in the ground ambulance study may have eliminated the potential for prehospital plasma to improve survival because in-hospital transfusion was not delayed significantly by transport. It was not possible to determine a time effect within either study independently, but analysis of the combined data from both studies offers the opportunity to examine this question. Therefore, we examined the combined data set to address the post hoc hypothesis that the benefits of prehospital administration of plasma are influenced by prehospital transport time.</a:t>
            </a: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Methods</a:t>
            </a:r>
          </a:p>
          <a:p>
            <a:r>
              <a:rPr lang="en-US" sz="1200" kern="1200" dirty="0">
                <a:solidFill>
                  <a:schemeClr val="tx1"/>
                </a:solidFill>
                <a:effectLst/>
                <a:latin typeface="+mn-lt"/>
                <a:ea typeface="+mn-ea"/>
                <a:cs typeface="+mn-cs"/>
              </a:rPr>
              <a:t>This analysis brings together data from 2 previously published studies, the Control of Major Bleeding After Trauma (COMBAT) and the Prehospital Air Medical Plasma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clinical trials.</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8"/>
              </a:rPr>
              <a:t>20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64"/>
              </a:rPr>
              <a:t>26</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65"/>
              </a:rPr>
              <a:t>27</a:t>
            </a:r>
            <a:r>
              <a:rPr lang="en-US" sz="1200" kern="1200" dirty="0">
                <a:solidFill>
                  <a:schemeClr val="tx1"/>
                </a:solidFill>
                <a:effectLst/>
                <a:latin typeface="+mn-lt"/>
                <a:ea typeface="+mn-ea"/>
                <a:cs typeface="+mn-cs"/>
              </a:rPr>
              <a:t> These clinical trials were harmonized in advance to enable a combined per-patient analysis to address questions that could not be answered by either trial individually. During protocol development, harmonization was performed to standardize as much as possible the 2 studies in the following key areas: (1) experimental treatment groups, (2) inclusion and exclusion criteria, (3) timing of blood samples, (4) monitoring of adverse events, (5) methods to account for patient transport time, and (6) data collection.</a:t>
            </a:r>
          </a:p>
          <a:p>
            <a:r>
              <a:rPr lang="en-US" sz="1200" kern="1200" dirty="0">
                <a:solidFill>
                  <a:schemeClr val="tx1"/>
                </a:solidFill>
                <a:effectLst/>
                <a:latin typeface="+mn-lt"/>
                <a:ea typeface="+mn-ea"/>
                <a:cs typeface="+mn-cs"/>
              </a:rPr>
              <a:t>Data sets were developed for each study independently and provided to the data coordinating center of the closely aligned Trans-Agency Consortium for Trauma-Induced Coagulopathy (TACTIC).</a:t>
            </a:r>
            <a:r>
              <a:rPr lang="en-US" sz="1200" u="sng" kern="1200" baseline="30000" dirty="0">
                <a:solidFill>
                  <a:schemeClr val="tx1"/>
                </a:solidFill>
                <a:effectLst/>
                <a:latin typeface="+mn-lt"/>
                <a:ea typeface="+mn-ea"/>
                <a:cs typeface="+mn-cs"/>
                <a:hlinkClick r:id="rId60"/>
              </a:rPr>
              <a:t>22</a:t>
            </a:r>
            <a:r>
              <a:rPr lang="en-US" sz="1200" kern="1200" dirty="0">
                <a:solidFill>
                  <a:schemeClr val="tx1"/>
                </a:solidFill>
                <a:effectLst/>
                <a:latin typeface="+mn-lt"/>
                <a:ea typeface="+mn-ea"/>
                <a:cs typeface="+mn-cs"/>
              </a:rPr>
              <a:t> The TACTIC data coordinating center established the combined data set, ensured agreement of all data elements, and provided the combined data set for the present post hoc analysis, which was performed between September 2018 and January 2019.</a:t>
            </a:r>
          </a:p>
          <a:p>
            <a:r>
              <a:rPr lang="en-US" sz="1200" kern="1200" dirty="0">
                <a:solidFill>
                  <a:schemeClr val="tx1"/>
                </a:solidFill>
                <a:effectLst/>
                <a:latin typeface="+mn-lt"/>
                <a:ea typeface="+mn-ea"/>
                <a:cs typeface="+mn-cs"/>
              </a:rPr>
              <a:t>Because of the pragmatic character of the clinical trials and requirements for rapid enrollment and randomization, the studies were exempted from the requirement for advanced written informed consent. Each individual clinical study protocol (COMBAT and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was approved by its respective local institutional review board and by the Human Research Protections Office of the US Army Medical Research and Materiel Command. The protocols are available in </a:t>
            </a:r>
            <a:r>
              <a:rPr lang="en-US" sz="1200" u="sng" kern="1200" dirty="0">
                <a:solidFill>
                  <a:schemeClr val="tx1"/>
                </a:solidFill>
                <a:effectLst/>
                <a:latin typeface="+mn-lt"/>
                <a:ea typeface="+mn-ea"/>
                <a:cs typeface="+mn-cs"/>
                <a:hlinkClick r:id="rId66"/>
              </a:rPr>
              <a:t>Supplement 1</a:t>
            </a:r>
            <a:r>
              <a:rPr lang="en-US" sz="1200" kern="1200" dirty="0">
                <a:solidFill>
                  <a:schemeClr val="tx1"/>
                </a:solidFill>
                <a:effectLst/>
                <a:latin typeface="+mn-lt"/>
                <a:ea typeface="+mn-ea"/>
                <a:cs typeface="+mn-cs"/>
              </a:rPr>
              <a:t>. The requirement to obtain informed consent for emergency research was waived in accordance with Code of Federal Regulations Title 21, Part 50—Protection of Human Subjects, Subpart B—Informed Consent in Human Subjects and SEC 50.24—Exception from Informed Consent Requirement for Emergency Research.</a:t>
            </a:r>
          </a:p>
          <a:p>
            <a:r>
              <a:rPr lang="en-US" sz="1200" b="0" kern="1200" dirty="0">
                <a:solidFill>
                  <a:schemeClr val="tx1"/>
                </a:solidFill>
                <a:effectLst/>
                <a:latin typeface="+mn-lt"/>
                <a:ea typeface="+mn-ea"/>
                <a:cs typeface="+mn-cs"/>
              </a:rPr>
              <a:t>COMBAT Clinical Trial</a:t>
            </a:r>
          </a:p>
          <a:p>
            <a:r>
              <a:rPr lang="en-US" sz="1200" kern="1200" dirty="0">
                <a:solidFill>
                  <a:schemeClr val="tx1"/>
                </a:solidFill>
                <a:effectLst/>
                <a:latin typeface="+mn-lt"/>
                <a:ea typeface="+mn-ea"/>
                <a:cs typeface="+mn-cs"/>
              </a:rPr>
              <a:t>COMBAT was a pragmatic randomized placebo-controlled single-center clinical trial. Eligible patients were assessed and enrolled at the scene according to the harmonized inclusion and exclusion criteria (</a:t>
            </a:r>
            <a:r>
              <a:rPr lang="en-US" sz="1200" kern="1200" dirty="0" err="1">
                <a:solidFill>
                  <a:schemeClr val="tx1"/>
                </a:solidFill>
                <a:effectLst/>
                <a:latin typeface="+mn-lt"/>
                <a:ea typeface="+mn-ea"/>
                <a:cs typeface="+mn-cs"/>
              </a:rPr>
              <a:t>eTables</a:t>
            </a:r>
            <a:r>
              <a:rPr lang="en-US" sz="1200" kern="1200" dirty="0">
                <a:solidFill>
                  <a:schemeClr val="tx1"/>
                </a:solidFill>
                <a:effectLst/>
                <a:latin typeface="+mn-lt"/>
                <a:ea typeface="+mn-ea"/>
                <a:cs typeface="+mn-cs"/>
              </a:rPr>
              <a:t> 1 and 2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 Patients were transported by ground ambulance directly from the scene to an urban level 1 trauma center with blood components immediately available in the emergency department (ED).</a:t>
            </a:r>
          </a:p>
          <a:p>
            <a:r>
              <a:rPr lang="en-US" sz="1200" kern="1200" dirty="0">
                <a:solidFill>
                  <a:schemeClr val="tx1"/>
                </a:solidFill>
                <a:effectLst/>
                <a:latin typeface="+mn-lt"/>
                <a:ea typeface="+mn-ea"/>
                <a:cs typeface="+mn-cs"/>
              </a:rPr>
              <a:t>Patients enrolled in the COMBAT clinical trial were administered either 2 U of thawed AB plasma (universal donor plasma of approximately 250 mL each) followed by standard care or standard care with crystalloid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route. Plasma was administered intravenously by paramedics in the ambulance before other resuscitative fluids were initiated. Plasma transfusion was continued into the hospital setting if necessary to complete the 2 U. Standard care was goal-directed crystalloid resuscitation using 0.9% saline. Time of arrival on scene (AOS) and time of arrival at the trauma center were recorded by ambulance staff. Randomization and enrollment were performed at the level of the ambulance.</a:t>
            </a:r>
            <a:r>
              <a:rPr lang="en-US" sz="1200" u="sng" kern="1200" baseline="30000" dirty="0">
                <a:solidFill>
                  <a:schemeClr val="tx1"/>
                </a:solidFill>
                <a:effectLst/>
                <a:latin typeface="+mn-lt"/>
                <a:ea typeface="+mn-ea"/>
                <a:cs typeface="+mn-cs"/>
                <a:hlinkClick r:id="rId58"/>
              </a:rPr>
              <a:t>20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64"/>
              </a:rPr>
              <a:t>26</a:t>
            </a:r>
            <a:endParaRPr lang="en-US"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PAMPer</a:t>
            </a:r>
            <a:r>
              <a:rPr lang="en-US" sz="1200" b="0" kern="1200" dirty="0">
                <a:solidFill>
                  <a:schemeClr val="tx1"/>
                </a:solidFill>
                <a:effectLst/>
                <a:latin typeface="+mn-lt"/>
                <a:ea typeface="+mn-ea"/>
                <a:cs typeface="+mn-cs"/>
              </a:rPr>
              <a:t> Clinical Trial</a:t>
            </a: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clinical trial was a pragmatic multicenter cluster-randomized clinical trial involving injured patients who were transported by air medical transport to a level 1 trauma center, either directly from the scene or from a referring hospital. Eligible patients were assessed and enrolled at the scene according to the harmonized inclusion and exclusion criteria (</a:t>
            </a:r>
            <a:r>
              <a:rPr lang="en-US" sz="1200" kern="1200" dirty="0" err="1">
                <a:solidFill>
                  <a:schemeClr val="tx1"/>
                </a:solidFill>
                <a:effectLst/>
                <a:latin typeface="+mn-lt"/>
                <a:ea typeface="+mn-ea"/>
                <a:cs typeface="+mn-cs"/>
              </a:rPr>
              <a:t>eTables</a:t>
            </a:r>
            <a:r>
              <a:rPr lang="en-US" sz="1200" kern="1200" dirty="0">
                <a:solidFill>
                  <a:schemeClr val="tx1"/>
                </a:solidFill>
                <a:effectLst/>
                <a:latin typeface="+mn-lt"/>
                <a:ea typeface="+mn-ea"/>
                <a:cs typeface="+mn-cs"/>
              </a:rPr>
              <a:t> 1 and 2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Patients enrolled in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received 2 U of either group AB or group A with a low anti-B antibody titer (&lt;1:100) thawed plasma followed by standard care, or standard care. Plasma was administered by paramedics prior to other resuscitation fluids. Both units of the prehospital-initiated plasma were infused to completion even if the infusion was still ongoing at the time of arrival at the trauma center. In cases in which completion of the infusion of the 2 U of plasma occurred during flight, standard trauma resuscitation (as defined by the local protocol) resumed until arrival at the trauma center. Standard care consisted of goal-directed crystalloid-based resuscitation on the basis of hemodynamic status for air transport teams at 14 of the 27 participating air medical bases. Air transport teams at the 13 other participating air medical bases also carried 2 U of universal donor RBC on all flights. If a patient remained hypotensive after the plasma infusion or had obvious bleeding, transfusion of RBC then proceeded according to the local protocol. Following RBC transfusion, these teams reverted to crystalloid-based resuscitation. Time of AOS and time of arrival at the trauma center were recorded by helicopter staff. Randomization was at the level of the air medical base.</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65"/>
              </a:rPr>
              <a:t>27</a:t>
            </a:r>
            <a:r>
              <a:rPr lang="en-US" sz="1200" kern="1200" dirty="0">
                <a:solidFill>
                  <a:schemeClr val="tx1"/>
                </a:solidFill>
                <a:effectLst/>
                <a:latin typeface="+mn-lt"/>
                <a:ea typeface="+mn-ea"/>
                <a:cs typeface="+mn-cs"/>
              </a:rPr>
              <a:t> Interventions for each of the studies are summarized (</a:t>
            </a:r>
            <a:r>
              <a:rPr lang="en-US" sz="1200" kern="1200" dirty="0" err="1">
                <a:solidFill>
                  <a:schemeClr val="tx1"/>
                </a:solidFill>
                <a:effectLst/>
                <a:latin typeface="+mn-lt"/>
                <a:ea typeface="+mn-ea"/>
                <a:cs typeface="+mn-cs"/>
              </a:rPr>
              <a:t>eTable</a:t>
            </a:r>
            <a:r>
              <a:rPr lang="en-US" sz="1200" kern="1200" dirty="0">
                <a:solidFill>
                  <a:schemeClr val="tx1"/>
                </a:solidFill>
                <a:effectLst/>
                <a:latin typeface="+mn-lt"/>
                <a:ea typeface="+mn-ea"/>
                <a:cs typeface="+mn-cs"/>
              </a:rPr>
              <a:t> 3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Outcomes</a:t>
            </a:r>
          </a:p>
          <a:p>
            <a:r>
              <a:rPr lang="en-US" sz="1200" kern="1200" dirty="0">
                <a:solidFill>
                  <a:schemeClr val="tx1"/>
                </a:solidFill>
                <a:effectLst/>
                <a:latin typeface="+mn-lt"/>
                <a:ea typeface="+mn-ea"/>
                <a:cs typeface="+mn-cs"/>
              </a:rPr>
              <a:t>The primary outcome measure was 28-day mortality. Secondary outcomes included 24-hour mortality, volumes of in-hospital blood components administered within 6 and 24 hours, ventilator-free days among patients alive at 28 days, intensive care unit–free days among patients alive at 28 days, and international normalized ratio.</a:t>
            </a:r>
          </a:p>
          <a:p>
            <a:r>
              <a:rPr lang="en-US" sz="1200" b="0" kern="1200" dirty="0">
                <a:solidFill>
                  <a:schemeClr val="tx1"/>
                </a:solidFill>
                <a:effectLst/>
                <a:latin typeface="+mn-lt"/>
                <a:ea typeface="+mn-ea"/>
                <a:cs typeface="+mn-cs"/>
              </a:rPr>
              <a:t>Statistical Analysis</a:t>
            </a:r>
          </a:p>
          <a:p>
            <a:r>
              <a:rPr lang="en-US" sz="1200" kern="1200" dirty="0">
                <a:solidFill>
                  <a:schemeClr val="tx1"/>
                </a:solidFill>
                <a:effectLst/>
                <a:latin typeface="+mn-lt"/>
                <a:ea typeface="+mn-ea"/>
                <a:cs typeface="+mn-cs"/>
              </a:rPr>
              <a:t>Follow-up times were prespecified in this study as 28 days or 24 hours from randomization (or AOS) until death or censoring on the 28th day or 24th hour after AOS. Prehospital transport time was defined as time in minutes from ambulance AOS to arrival at the ED of the trauma center. The prehospital transport time was a priori defined as shorter or longer transport time if prehospital transport time was within 20 minutes or longer than 20 minutes, respectively. All efficacy analyses were carried out in the intention-to-treat randomized patients. A multivariate analysis of survival was performed with the use of a Cox proportional hazards model (for computing hazard ratios [HRs]) to evaluate the treatment effect (plasma vs standard care) and time effect (longer vs shorter), with adjustment for stratification factors and other possible confounding factors (age, injury severity score [ISS], and clinical trial cohort in overall models). The Kolmogorov-type supremum test was used for the Cox proportional hazards assumption. Cohort was included as a random effect because of the heterogeneity inherent in the 2 cohorts. Logistic regression models (for computing the odds ratios [ORs]) were used for likelihood of mortality.</a:t>
            </a:r>
          </a:p>
          <a:p>
            <a:r>
              <a:rPr lang="en-US" sz="1200" kern="1200" dirty="0">
                <a:solidFill>
                  <a:schemeClr val="tx1"/>
                </a:solidFill>
                <a:effectLst/>
                <a:latin typeface="+mn-lt"/>
                <a:ea typeface="+mn-ea"/>
                <a:cs typeface="+mn-cs"/>
              </a:rPr>
              <a:t>Descriptive statistics characterized the demographics and injuries of the patients and outcomes of interest. Categorical variables were presented as frequencies and percentages and tested using a </a:t>
            </a:r>
            <a:r>
              <a:rPr lang="el-GR" sz="1200" kern="1200" dirty="0">
                <a:solidFill>
                  <a:schemeClr val="tx1"/>
                </a:solidFill>
                <a:effectLst/>
                <a:latin typeface="+mn-lt"/>
                <a:ea typeface="+mn-ea"/>
                <a:cs typeface="+mn-cs"/>
              </a:rPr>
              <a:t>χ</a:t>
            </a:r>
            <a:r>
              <a:rPr lang="el-GR" sz="1200" kern="1200" baseline="30000" dirty="0">
                <a:solidFill>
                  <a:schemeClr val="tx1"/>
                </a:solidFill>
                <a:effectLst/>
                <a:latin typeface="+mn-lt"/>
                <a:ea typeface="+mn-ea"/>
                <a:cs typeface="+mn-cs"/>
              </a:rPr>
              <a:t>2</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test. Continuous variables were expressed as means and SDs or medians and interquartile ranges (IQRs) and were tested using the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test or Mann-Whitney test as appropriate. Statistical significance was determined at the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&lt; .05 level (2-sided). All data were analyzed using SAS, version 9.4, and JMP 13 software (SAS Institute Inc).</a:t>
            </a: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We reviewed 705 patients who were randomly assigned to either the standard care group or the plasma group (</a:t>
            </a:r>
            <a:r>
              <a:rPr lang="en-US" sz="1200" u="sng" kern="1200" dirty="0">
                <a:solidFill>
                  <a:schemeClr val="tx1"/>
                </a:solidFill>
                <a:effectLst/>
                <a:latin typeface="+mn-lt"/>
                <a:ea typeface="+mn-ea"/>
                <a:cs typeface="+mn-cs"/>
                <a:hlinkClick r:id="rId67"/>
              </a:rPr>
              <a:t>Figure 1</a:t>
            </a:r>
            <a:r>
              <a:rPr lang="en-US" sz="1200" kern="1200" dirty="0">
                <a:solidFill>
                  <a:schemeClr val="tx1"/>
                </a:solidFill>
                <a:effectLst/>
                <a:latin typeface="+mn-lt"/>
                <a:ea typeface="+mn-ea"/>
                <a:cs typeface="+mn-cs"/>
              </a:rPr>
              <a:t>). A total of 626 patients (467 men [74.6%] and 159 women [25.4%]; median [IQR] age, 42 [27-57] years) met inclusion criteria for the primary outcome (</a:t>
            </a:r>
            <a:r>
              <a:rPr lang="en-US" sz="1200" u="sng" kern="1200" dirty="0">
                <a:solidFill>
                  <a:schemeClr val="tx1"/>
                </a:solidFill>
                <a:effectLst/>
                <a:latin typeface="+mn-lt"/>
                <a:ea typeface="+mn-ea"/>
                <a:cs typeface="+mn-cs"/>
                <a:hlinkClick r:id="rId67"/>
              </a:rPr>
              <a:t>Figure 1</a:t>
            </a:r>
            <a:r>
              <a:rPr lang="en-US" sz="1200" kern="1200" dirty="0">
                <a:solidFill>
                  <a:schemeClr val="tx1"/>
                </a:solidFill>
                <a:effectLst/>
                <a:latin typeface="+mn-lt"/>
                <a:ea typeface="+mn-ea"/>
                <a:cs typeface="+mn-cs"/>
              </a:rPr>
              <a:t>). Of those, 125 patients were reported for the COMBAT clinical trial and 501 were reported for 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clinical trial.</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8"/>
              </a:rPr>
              <a:t>20</a:t>
            </a:r>
            <a:r>
              <a:rPr lang="en-US" sz="1200" kern="1200" dirty="0">
                <a:solidFill>
                  <a:schemeClr val="tx1"/>
                </a:solidFill>
                <a:effectLst/>
                <a:latin typeface="+mn-lt"/>
                <a:ea typeface="+mn-ea"/>
                <a:cs typeface="+mn-cs"/>
              </a:rPr>
              <a:t> Among the 2 study cohorts, median (IQR) prehospital transport time was longer in 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study compared with the COMBAT study (41 [33-52] vs 18 [15-22] minutes, respectively;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&lt; .001), but there was overlap between the 2 studies (</a:t>
            </a:r>
            <a:r>
              <a:rPr lang="en-US" sz="1200" kern="1200" dirty="0" err="1">
                <a:solidFill>
                  <a:schemeClr val="tx1"/>
                </a:solidFill>
                <a:effectLst/>
                <a:latin typeface="+mn-lt"/>
                <a:ea typeface="+mn-ea"/>
                <a:cs typeface="+mn-cs"/>
              </a:rPr>
              <a:t>eFigures</a:t>
            </a:r>
            <a:r>
              <a:rPr lang="en-US" sz="1200" kern="1200" dirty="0">
                <a:solidFill>
                  <a:schemeClr val="tx1"/>
                </a:solidFill>
                <a:effectLst/>
                <a:latin typeface="+mn-lt"/>
                <a:ea typeface="+mn-ea"/>
                <a:cs typeface="+mn-cs"/>
              </a:rPr>
              <a:t> 1, 2, and 3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a:t>
            </a:r>
          </a:p>
          <a:p>
            <a:pPr fontAlgn="t"/>
            <a:r>
              <a:rPr lang="en-US" sz="1200" u="sng" kern="1200" dirty="0">
                <a:solidFill>
                  <a:schemeClr val="tx1"/>
                </a:solidFill>
                <a:effectLst/>
                <a:latin typeface="+mn-lt"/>
                <a:ea typeface="+mn-ea"/>
                <a:cs typeface="+mn-cs"/>
                <a:hlinkClick r:id="rId67"/>
              </a:rPr>
              <a:t>Figure 1.</a:t>
            </a:r>
            <a:endParaRPr lang="en-US" sz="1200" kern="1200" dirty="0">
              <a:solidFill>
                <a:schemeClr val="tx1"/>
              </a:solidFill>
              <a:effectLst/>
              <a:latin typeface="+mn-lt"/>
              <a:ea typeface="+mn-ea"/>
              <a:cs typeface="+mn-cs"/>
            </a:endParaRPr>
          </a:p>
          <a:p>
            <a:pPr fontAlgn="t"/>
            <a:r>
              <a:rPr lang="en-US" sz="1200" b="1" kern="1200" dirty="0">
                <a:solidFill>
                  <a:schemeClr val="tx1"/>
                </a:solidFill>
                <a:effectLst/>
                <a:latin typeface="+mn-lt"/>
                <a:ea typeface="+mn-ea"/>
                <a:cs typeface="+mn-cs"/>
              </a:rPr>
              <a:t>Study Population </a:t>
            </a:r>
            <a:r>
              <a:rPr lang="en-US" sz="1200" b="1" kern="1200" dirty="0" err="1">
                <a:solidFill>
                  <a:schemeClr val="tx1"/>
                </a:solidFill>
                <a:effectLst/>
                <a:latin typeface="+mn-lt"/>
                <a:ea typeface="+mn-ea"/>
                <a:cs typeface="+mn-cs"/>
              </a:rPr>
              <a:t>Flowchart</a:t>
            </a:r>
            <a:r>
              <a:rPr lang="en-US" sz="1200" kern="1200" dirty="0" err="1">
                <a:solidFill>
                  <a:schemeClr val="tx1"/>
                </a:solidFill>
                <a:effectLst/>
                <a:latin typeface="+mn-lt"/>
                <a:ea typeface="+mn-ea"/>
                <a:cs typeface="+mn-cs"/>
              </a:rPr>
              <a:t>COMBAT</a:t>
            </a:r>
            <a:r>
              <a:rPr lang="en-US" sz="1200" kern="1200" dirty="0">
                <a:solidFill>
                  <a:schemeClr val="tx1"/>
                </a:solidFill>
                <a:effectLst/>
                <a:latin typeface="+mn-lt"/>
                <a:ea typeface="+mn-ea"/>
                <a:cs typeface="+mn-cs"/>
              </a:rPr>
              <a:t> indicates Control of Major Bleeding After Trauma clinical trial;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Prehospital Air Medical Plasma clinical trial.</a:t>
            </a:r>
          </a:p>
          <a:p>
            <a:r>
              <a:rPr lang="en-US" sz="1200" kern="1200" dirty="0">
                <a:solidFill>
                  <a:schemeClr val="tx1"/>
                </a:solidFill>
                <a:effectLst/>
                <a:latin typeface="+mn-lt"/>
                <a:ea typeface="+mn-ea"/>
                <a:cs typeface="+mn-cs"/>
              </a:rPr>
              <a:t>Randomization and harmonization procedures resulted in similar patients being enrolled in the plasma or standard care groups. Patient characteristics are described in </a:t>
            </a:r>
            <a:r>
              <a:rPr lang="en-US" sz="1200" u="sng" kern="1200" dirty="0">
                <a:solidFill>
                  <a:schemeClr val="tx1"/>
                </a:solidFill>
                <a:effectLst/>
                <a:latin typeface="+mn-lt"/>
                <a:ea typeface="+mn-ea"/>
                <a:cs typeface="+mn-cs"/>
                <a:hlinkClick r:id="rId68"/>
              </a:rPr>
              <a:t>Table 1</a:t>
            </a:r>
            <a:r>
              <a:rPr lang="en-US" sz="1200" kern="1200" dirty="0">
                <a:solidFill>
                  <a:schemeClr val="tx1"/>
                </a:solidFill>
                <a:effectLst/>
                <a:latin typeface="+mn-lt"/>
                <a:ea typeface="+mn-ea"/>
                <a:cs typeface="+mn-cs"/>
              </a:rPr>
              <a:t>. There were no significant differences observed in any demographic or injury characteristic, and there were no differences observed in baseline physiological status (heart rate and systolic blood pressure). Median transport times were also similar between study groups.</a:t>
            </a:r>
          </a:p>
          <a:p>
            <a:r>
              <a:rPr lang="en-US" sz="1200" b="0" kern="1200" dirty="0">
                <a:solidFill>
                  <a:schemeClr val="tx1"/>
                </a:solidFill>
                <a:effectLst/>
                <a:latin typeface="+mn-lt"/>
                <a:ea typeface="+mn-ea"/>
                <a:cs typeface="+mn-cs"/>
              </a:rPr>
              <a:t>Table 1.</a:t>
            </a:r>
          </a:p>
          <a:p>
            <a:r>
              <a:rPr lang="en-US" sz="1200" b="1" kern="1200" dirty="0">
                <a:solidFill>
                  <a:schemeClr val="tx1"/>
                </a:solidFill>
                <a:effectLst/>
                <a:latin typeface="+mn-lt"/>
                <a:ea typeface="+mn-ea"/>
                <a:cs typeface="+mn-cs"/>
              </a:rPr>
              <a:t>Patient Characteristics and Prehospital Transport Times by Treatment</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CharacteristicNo</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Value</a:t>
            </a:r>
            <a:r>
              <a:rPr lang="en-US" sz="1200" b="1" kern="1200" baseline="30000" dirty="0" err="1">
                <a:solidFill>
                  <a:schemeClr val="tx1"/>
                </a:solidFill>
                <a:effectLst/>
                <a:latin typeface="+mn-lt"/>
                <a:ea typeface="+mn-ea"/>
                <a:cs typeface="+mn-cs"/>
              </a:rPr>
              <a:t>a</a:t>
            </a:r>
            <a:r>
              <a:rPr lang="en-US" sz="1200" kern="1200" dirty="0" err="1">
                <a:solidFill>
                  <a:schemeClr val="tx1"/>
                </a:solidFill>
                <a:effectLst/>
                <a:latin typeface="+mn-lt"/>
                <a:ea typeface="+mn-ea"/>
                <a:cs typeface="+mn-cs"/>
              </a:rPr>
              <a:t>Total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PatientsSC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GroupPlasma</a:t>
            </a:r>
            <a:r>
              <a:rPr lang="en-US" sz="1200" kern="1200" dirty="0">
                <a:solidFill>
                  <a:schemeClr val="tx1"/>
                </a:solidFill>
                <a:effectLst/>
                <a:latin typeface="+mn-lt"/>
                <a:ea typeface="+mn-ea"/>
                <a:cs typeface="+mn-cs"/>
              </a:rPr>
              <a:t> Group</a:t>
            </a:r>
            <a:r>
              <a:rPr lang="en-US" sz="1200" b="0" kern="1200" dirty="0">
                <a:solidFill>
                  <a:schemeClr val="tx1"/>
                </a:solidFill>
                <a:effectLst/>
                <a:latin typeface="+mn-lt"/>
                <a:ea typeface="+mn-ea"/>
                <a:cs typeface="+mn-cs"/>
              </a:rPr>
              <a:t>Participants626 (100)329 (52.6)297 (47.4)NACohort.12COMBAT125 (20.0)58 (17.6)67 (22.6)PAMPer501 (80.0)271 (82.4)230 (77.4)Men467 (74.6)251 (76.3)216 (72.7).31Age, median (IQR), y42 (27-57)42 (26-57)43 (29-56).67Race/ethnicityWhite453 (72.4)239 (72.6)214 (72.1).26Black69 (11.0)40 (12.2)29 (9.8)Hispanic64 (10.2)27 (8.2)37 (12.5)Other/unknown40 (6.4)23 (7.0)17 (5.7)Mechanism of injuryFall38 (6.1)23 (7.0)15 (5.1).51Motor vehicle </a:t>
            </a:r>
            <a:r>
              <a:rPr lang="en-US" sz="1200" b="0" kern="1200" dirty="0" err="1">
                <a:solidFill>
                  <a:schemeClr val="tx1"/>
                </a:solidFill>
                <a:effectLst/>
                <a:latin typeface="+mn-lt"/>
                <a:ea typeface="+mn-ea"/>
                <a:cs typeface="+mn-cs"/>
              </a:rPr>
              <a:t>crashMotorcyclist</a:t>
            </a:r>
            <a:r>
              <a:rPr lang="en-US" sz="1200" b="0" kern="1200" dirty="0">
                <a:solidFill>
                  <a:schemeClr val="tx1"/>
                </a:solidFill>
                <a:effectLst/>
                <a:latin typeface="+mn-lt"/>
                <a:ea typeface="+mn-ea"/>
                <a:cs typeface="+mn-cs"/>
              </a:rPr>
              <a:t>/cyclist and occupant338 (54.0)185 (56.2)153 (51.2)Pedestrian or struck by or against57 (9.1)29 (8.8)28 (9.4)Firearm77 (12.3)35 (1.6)42 (14.1)Stab wound69 (11.0)32 (9.7)37 (12.5)Other47 (7.5)25 (7.6)22 (7.4)Type of injury</a:t>
            </a:r>
            <a:r>
              <a:rPr lang="en-US" sz="1200" b="0" kern="1200" baseline="30000" dirty="0">
                <a:solidFill>
                  <a:schemeClr val="tx1"/>
                </a:solidFill>
                <a:effectLst/>
                <a:latin typeface="+mn-lt"/>
                <a:ea typeface="+mn-ea"/>
                <a:cs typeface="+mn-cs"/>
              </a:rPr>
              <a:t>b</a:t>
            </a:r>
            <a:r>
              <a:rPr lang="en-US" sz="1200" b="0" kern="1200" dirty="0">
                <a:solidFill>
                  <a:schemeClr val="tx1"/>
                </a:solidFill>
                <a:effectLst/>
                <a:latin typeface="+mn-lt"/>
                <a:ea typeface="+mn-ea"/>
                <a:cs typeface="+mn-cs"/>
              </a:rPr>
              <a:t>Blunt465 (+10)257 (78.1)218 (73.4).37Penetrating148 (+10)77 (23.4)84 (28.3)Injured body </a:t>
            </a:r>
            <a:r>
              <a:rPr lang="en-US" sz="1200" b="0" kern="1200" dirty="0" err="1">
                <a:solidFill>
                  <a:schemeClr val="tx1"/>
                </a:solidFill>
                <a:effectLst/>
                <a:latin typeface="+mn-lt"/>
                <a:ea typeface="+mn-ea"/>
                <a:cs typeface="+mn-cs"/>
              </a:rPr>
              <a:t>regionHead</a:t>
            </a:r>
            <a:r>
              <a:rPr lang="en-US" sz="1200" b="0" kern="1200" dirty="0">
                <a:solidFill>
                  <a:schemeClr val="tx1"/>
                </a:solidFill>
                <a:effectLst/>
                <a:latin typeface="+mn-lt"/>
                <a:ea typeface="+mn-ea"/>
                <a:cs typeface="+mn-cs"/>
              </a:rPr>
              <a:t>/neck306 (48.9)155 (47.1)151 (50.8).35Face157 (25.1)92 (28.0)65 (21.9).08Thorax416 (66.5)214 (65.1)202 (68.0).43Abdomen322 (51.4)170 (51.7)152 (51.2).90Extremities362 (57.8)189 (57.5)173 (58.3).84External372 (59.4)202 (61.4)170 (57.2).29AIS score for head, median (IQR)0 (0-3)0 (0-3)1 (0-3).73Severity traumatic brain injury (AIS score ≥3)213 (34.0)111 (33.7)102 (34.3).87ISS, median (IQR)22 (12-34)22 (12-33)22 (12-34).35Prehospital time, median (IQR), </a:t>
            </a:r>
            <a:r>
              <a:rPr lang="en-US" sz="1200" b="0" kern="1200" dirty="0" err="1">
                <a:solidFill>
                  <a:schemeClr val="tx1"/>
                </a:solidFill>
                <a:effectLst/>
                <a:latin typeface="+mn-lt"/>
                <a:ea typeface="+mn-ea"/>
                <a:cs typeface="+mn-cs"/>
              </a:rPr>
              <a:t>minFrom</a:t>
            </a:r>
            <a:r>
              <a:rPr lang="en-US" sz="1200" b="0" kern="1200" dirty="0">
                <a:solidFill>
                  <a:schemeClr val="tx1"/>
                </a:solidFill>
                <a:effectLst/>
                <a:latin typeface="+mn-lt"/>
                <a:ea typeface="+mn-ea"/>
                <a:cs typeface="+mn-cs"/>
              </a:rPr>
              <a:t> POI to ED</a:t>
            </a:r>
            <a:r>
              <a:rPr lang="en-US" sz="1200" b="0" kern="1200" baseline="30000" dirty="0">
                <a:solidFill>
                  <a:schemeClr val="tx1"/>
                </a:solidFill>
                <a:effectLst/>
                <a:latin typeface="+mn-lt"/>
                <a:ea typeface="+mn-ea"/>
                <a:cs typeface="+mn-cs"/>
              </a:rPr>
              <a:t>c</a:t>
            </a:r>
            <a:r>
              <a:rPr lang="en-US" sz="1200" b="0" kern="1200" dirty="0">
                <a:solidFill>
                  <a:schemeClr val="tx1"/>
                </a:solidFill>
                <a:effectLst/>
                <a:latin typeface="+mn-lt"/>
                <a:ea typeface="+mn-ea"/>
                <a:cs typeface="+mn-cs"/>
              </a:rPr>
              <a:t>59 (27-97)61 (26-99)54 (29-92).83From POI to AOS</a:t>
            </a:r>
            <a:r>
              <a:rPr lang="en-US" sz="1200" b="0" kern="1200" baseline="30000" dirty="0">
                <a:solidFill>
                  <a:schemeClr val="tx1"/>
                </a:solidFill>
                <a:effectLst/>
                <a:latin typeface="+mn-lt"/>
                <a:ea typeface="+mn-ea"/>
                <a:cs typeface="+mn-cs"/>
              </a:rPr>
              <a:t>d</a:t>
            </a:r>
            <a:r>
              <a:rPr lang="en-US" sz="1200" b="0" kern="1200" dirty="0">
                <a:solidFill>
                  <a:schemeClr val="tx1"/>
                </a:solidFill>
                <a:effectLst/>
                <a:latin typeface="+mn-lt"/>
                <a:ea typeface="+mn-ea"/>
                <a:cs typeface="+mn-cs"/>
              </a:rPr>
              <a:t>20 (7-45)22 (6-49)17 (8-45).88From AOS to ED</a:t>
            </a:r>
            <a:r>
              <a:rPr lang="en-US" sz="1200" b="0" kern="1200" baseline="30000" dirty="0">
                <a:solidFill>
                  <a:schemeClr val="tx1"/>
                </a:solidFill>
                <a:effectLst/>
                <a:latin typeface="+mn-lt"/>
                <a:ea typeface="+mn-ea"/>
                <a:cs typeface="+mn-cs"/>
              </a:rPr>
              <a:t>e</a:t>
            </a:r>
            <a:r>
              <a:rPr lang="en-US" sz="1200" b="0" kern="1200" dirty="0">
                <a:solidFill>
                  <a:schemeClr val="tx1"/>
                </a:solidFill>
                <a:effectLst/>
                <a:latin typeface="+mn-lt"/>
                <a:ea typeface="+mn-ea"/>
                <a:cs typeface="+mn-cs"/>
              </a:rPr>
              <a:t>38 (26-49)37 (26-48)39 (27-49).51Vital signs at baseline, median (IQR)Lowest or qualifying systolic blood pressure</a:t>
            </a:r>
            <a:r>
              <a:rPr lang="en-US" sz="1200" b="0" kern="1200" baseline="30000" dirty="0">
                <a:solidFill>
                  <a:schemeClr val="tx1"/>
                </a:solidFill>
                <a:effectLst/>
                <a:latin typeface="+mn-lt"/>
                <a:ea typeface="+mn-ea"/>
                <a:cs typeface="+mn-cs"/>
              </a:rPr>
              <a:t>f</a:t>
            </a:r>
            <a:r>
              <a:rPr lang="en-US" sz="1200" b="0" kern="1200" dirty="0">
                <a:solidFill>
                  <a:schemeClr val="tx1"/>
                </a:solidFill>
                <a:effectLst/>
                <a:latin typeface="+mn-lt"/>
                <a:ea typeface="+mn-ea"/>
                <a:cs typeface="+mn-cs"/>
              </a:rPr>
              <a:t>82 (66-100)80 (64-97)82 (70-101).07Highest or qualifying heart rate</a:t>
            </a:r>
            <a:r>
              <a:rPr lang="en-US" sz="1200" b="0" kern="1200" baseline="30000" dirty="0">
                <a:solidFill>
                  <a:schemeClr val="tx1"/>
                </a:solidFill>
                <a:effectLst/>
                <a:latin typeface="+mn-lt"/>
                <a:ea typeface="+mn-ea"/>
                <a:cs typeface="+mn-cs"/>
              </a:rPr>
              <a:t>g</a:t>
            </a:r>
            <a:r>
              <a:rPr lang="en-US" sz="1200" b="0" kern="1200" dirty="0">
                <a:solidFill>
                  <a:schemeClr val="tx1"/>
                </a:solidFill>
                <a:effectLst/>
                <a:latin typeface="+mn-lt"/>
                <a:ea typeface="+mn-ea"/>
                <a:cs typeface="+mn-cs"/>
              </a:rPr>
              <a:t>117 (98-133)117 (98-136)118 (100-130).64</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69"/>
              </a:rPr>
              <a:t>Open in a separate window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Abbreviations: AIS, Abbreviated Injury Scale (score range, 1-6, with 1 indicating minor injury and 6 indicating severe injury incompatible with life); AOS, arrival on scene; COMBAT, Control of Major Bleeding After Trauma clinical trial; ED, emergency department; IQR, interquartile range; ISS, injury severity score (range, 1-75, with 1 indicating minimum severity and 75 indicating maximum severity); NA, not applicable;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Prehospital Air Medical Plasma clinical trial; POI, point of injury; SC, standard care.</a:t>
            </a:r>
          </a:p>
          <a:p>
            <a:r>
              <a:rPr lang="en-US" sz="1200" kern="1200" baseline="30000" dirty="0" err="1">
                <a:solidFill>
                  <a:schemeClr val="tx1"/>
                </a:solidFill>
                <a:effectLst/>
                <a:latin typeface="+mn-lt"/>
                <a:ea typeface="+mn-ea"/>
                <a:cs typeface="+mn-cs"/>
              </a:rPr>
              <a:t>a</a:t>
            </a:r>
            <a:r>
              <a:rPr lang="en-US" sz="1200" i="1" kern="1200" dirty="0" err="1">
                <a:solidFill>
                  <a:schemeClr val="tx1"/>
                </a:solidFill>
                <a:effectLst/>
                <a:latin typeface="+mn-lt"/>
                <a:ea typeface="+mn-ea"/>
                <a:cs typeface="+mn-cs"/>
              </a:rPr>
              <a:t>P</a:t>
            </a:r>
            <a:r>
              <a:rPr lang="en-US" sz="1200" kern="1200" dirty="0">
                <a:solidFill>
                  <a:schemeClr val="tx1"/>
                </a:solidFill>
                <a:effectLst/>
                <a:latin typeface="+mn-lt"/>
                <a:ea typeface="+mn-ea"/>
                <a:cs typeface="+mn-cs"/>
              </a:rPr>
              <a:t> values were calculated using a </a:t>
            </a:r>
            <a:r>
              <a:rPr lang="el-GR" sz="1200" kern="1200" dirty="0">
                <a:solidFill>
                  <a:schemeClr val="tx1"/>
                </a:solidFill>
                <a:effectLst/>
                <a:latin typeface="+mn-lt"/>
                <a:ea typeface="+mn-ea"/>
                <a:cs typeface="+mn-cs"/>
              </a:rPr>
              <a:t>χ</a:t>
            </a:r>
            <a:r>
              <a:rPr lang="el-GR" sz="1200" kern="1200" baseline="30000" dirty="0">
                <a:solidFill>
                  <a:schemeClr val="tx1"/>
                </a:solidFill>
                <a:effectLst/>
                <a:latin typeface="+mn-lt"/>
                <a:ea typeface="+mn-ea"/>
                <a:cs typeface="+mn-cs"/>
              </a:rPr>
              <a:t>2</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test,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test, or Wilcoxon Mann-Whitney test as appropriate.</a:t>
            </a:r>
          </a:p>
          <a:p>
            <a:r>
              <a:rPr lang="en-US" sz="1200" kern="1200" baseline="30000" dirty="0" err="1">
                <a:solidFill>
                  <a:schemeClr val="tx1"/>
                </a:solidFill>
                <a:effectLst/>
                <a:latin typeface="+mn-lt"/>
                <a:ea typeface="+mn-ea"/>
                <a:cs typeface="+mn-cs"/>
              </a:rPr>
              <a:t>b</a:t>
            </a:r>
            <a:r>
              <a:rPr lang="en-US" sz="1200" kern="12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total of 10 patients had both blunt and penetrating injuries, including 5 patients in the SC group and 5 patients in the plasma group. These patients were counted in both blunt and penetrating groups, resulting in a total of 636 instead of 626 patients and a total percentage of more than 100%.</a:t>
            </a:r>
          </a:p>
          <a:p>
            <a:r>
              <a:rPr lang="en-US" sz="1200" kern="1200" baseline="30000" dirty="0" err="1">
                <a:solidFill>
                  <a:schemeClr val="tx1"/>
                </a:solidFill>
                <a:effectLst/>
                <a:latin typeface="+mn-lt"/>
                <a:ea typeface="+mn-ea"/>
                <a:cs typeface="+mn-cs"/>
              </a:rPr>
              <a:t>c</a:t>
            </a:r>
            <a:r>
              <a:rPr lang="en-US" sz="1200" kern="1200" dirty="0" err="1">
                <a:solidFill>
                  <a:schemeClr val="tx1"/>
                </a:solidFill>
                <a:effectLst/>
                <a:latin typeface="+mn-lt"/>
                <a:ea typeface="+mn-ea"/>
                <a:cs typeface="+mn-cs"/>
              </a:rPr>
              <a:t>Of</a:t>
            </a:r>
            <a:r>
              <a:rPr lang="en-US" sz="1200" kern="1200" dirty="0">
                <a:solidFill>
                  <a:schemeClr val="tx1"/>
                </a:solidFill>
                <a:effectLst/>
                <a:latin typeface="+mn-lt"/>
                <a:ea typeface="+mn-ea"/>
                <a:cs typeface="+mn-cs"/>
              </a:rPr>
              <a:t> 626 patients, 270 had time recorded from POI to ED, including 138 patients in the SC group and 132 patients in the plasma group.</a:t>
            </a:r>
          </a:p>
          <a:p>
            <a:r>
              <a:rPr lang="en-US" sz="1200" kern="1200" baseline="30000" dirty="0" err="1">
                <a:solidFill>
                  <a:schemeClr val="tx1"/>
                </a:solidFill>
                <a:effectLst/>
                <a:latin typeface="+mn-lt"/>
                <a:ea typeface="+mn-ea"/>
                <a:cs typeface="+mn-cs"/>
              </a:rPr>
              <a:t>d</a:t>
            </a:r>
            <a:r>
              <a:rPr lang="en-US" sz="1200" kern="1200" dirty="0" err="1">
                <a:solidFill>
                  <a:schemeClr val="tx1"/>
                </a:solidFill>
                <a:effectLst/>
                <a:latin typeface="+mn-lt"/>
                <a:ea typeface="+mn-ea"/>
                <a:cs typeface="+mn-cs"/>
              </a:rPr>
              <a:t>Of</a:t>
            </a:r>
            <a:r>
              <a:rPr lang="en-US" sz="1200" kern="1200" dirty="0">
                <a:solidFill>
                  <a:schemeClr val="tx1"/>
                </a:solidFill>
                <a:effectLst/>
                <a:latin typeface="+mn-lt"/>
                <a:ea typeface="+mn-ea"/>
                <a:cs typeface="+mn-cs"/>
              </a:rPr>
              <a:t> 626 patients, 270 had time recorded from POI to AOS, including 138 patients in the SC group and 132 patients in the plasma group.</a:t>
            </a:r>
          </a:p>
          <a:p>
            <a:r>
              <a:rPr lang="en-US" sz="1200" kern="1200" baseline="30000" dirty="0" err="1">
                <a:solidFill>
                  <a:schemeClr val="tx1"/>
                </a:solidFill>
                <a:effectLst/>
                <a:latin typeface="+mn-lt"/>
                <a:ea typeface="+mn-ea"/>
                <a:cs typeface="+mn-cs"/>
              </a:rPr>
              <a:t>e</a:t>
            </a:r>
            <a:r>
              <a:rPr lang="en-US" sz="1200" kern="1200" dirty="0" err="1">
                <a:solidFill>
                  <a:schemeClr val="tx1"/>
                </a:solidFill>
                <a:effectLst/>
                <a:latin typeface="+mn-lt"/>
                <a:ea typeface="+mn-ea"/>
                <a:cs typeface="+mn-cs"/>
              </a:rPr>
              <a:t>All</a:t>
            </a:r>
            <a:r>
              <a:rPr lang="en-US" sz="1200" kern="1200" dirty="0">
                <a:solidFill>
                  <a:schemeClr val="tx1"/>
                </a:solidFill>
                <a:effectLst/>
                <a:latin typeface="+mn-lt"/>
                <a:ea typeface="+mn-ea"/>
                <a:cs typeface="+mn-cs"/>
              </a:rPr>
              <a:t> 626 patients had time recorded from AOS to ED, which ranged from 7 to 166 minutes in the SC group and from 8 to 176 minutes in the plasma group.</a:t>
            </a:r>
          </a:p>
          <a:p>
            <a:r>
              <a:rPr lang="en-US" sz="1200" kern="1200" baseline="30000" dirty="0" err="1">
                <a:solidFill>
                  <a:schemeClr val="tx1"/>
                </a:solidFill>
                <a:effectLst/>
                <a:latin typeface="+mn-lt"/>
                <a:ea typeface="+mn-ea"/>
                <a:cs typeface="+mn-cs"/>
              </a:rPr>
              <a:t>f</a:t>
            </a:r>
            <a:r>
              <a:rPr lang="en-US" sz="1200" kern="12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total of 610 patients had lowest systolic blood pressure measures, including 323 patients in the SC group and 287 patients in the plasma group.</a:t>
            </a:r>
          </a:p>
          <a:p>
            <a:r>
              <a:rPr lang="en-US" sz="1200" kern="1200" baseline="30000" dirty="0" err="1">
                <a:solidFill>
                  <a:schemeClr val="tx1"/>
                </a:solidFill>
                <a:effectLst/>
                <a:latin typeface="+mn-lt"/>
                <a:ea typeface="+mn-ea"/>
                <a:cs typeface="+mn-cs"/>
              </a:rPr>
              <a:t>g</a:t>
            </a:r>
            <a:r>
              <a:rPr lang="en-US" sz="1200" kern="12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total of 609 patients had highest heart rate measures, including 323 patients in the SC group and 286 patients in the plasma group.</a:t>
            </a:r>
          </a:p>
          <a:p>
            <a:r>
              <a:rPr lang="en-US" sz="1200" b="0" kern="1200" dirty="0">
                <a:solidFill>
                  <a:schemeClr val="tx1"/>
                </a:solidFill>
                <a:effectLst/>
                <a:latin typeface="+mn-lt"/>
                <a:ea typeface="+mn-ea"/>
                <a:cs typeface="+mn-cs"/>
              </a:rPr>
              <a:t>Prehospital Plasma and Survival</a:t>
            </a:r>
          </a:p>
          <a:p>
            <a:r>
              <a:rPr lang="en-US" sz="1200" kern="1200" dirty="0">
                <a:solidFill>
                  <a:schemeClr val="tx1"/>
                </a:solidFill>
                <a:effectLst/>
                <a:latin typeface="+mn-lt"/>
                <a:ea typeface="+mn-ea"/>
                <a:cs typeface="+mn-cs"/>
              </a:rPr>
              <a:t>The 28-day mortality was lower in the plasma group (61 of 297 patients [20.5%]) than in the standard care group (94 of 329 patients [28.6%])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.02) (</a:t>
            </a:r>
            <a:r>
              <a:rPr lang="en-US" sz="1200" u="sng" kern="1200" dirty="0">
                <a:solidFill>
                  <a:schemeClr val="tx1"/>
                </a:solidFill>
                <a:effectLst/>
                <a:latin typeface="+mn-lt"/>
                <a:ea typeface="+mn-ea"/>
                <a:cs typeface="+mn-cs"/>
                <a:hlinkClick r:id="rId70"/>
              </a:rPr>
              <a:t>Table 2</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 The HR generated by a Cox regression model adjusted for age, injury severity, and trial cohort (COMBAT or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indicated lower mortality in the plasma group (HR, 0.65; 95% CI, 0.47-0.90;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.01)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 A similar pattern was observed for 24-hour mortality (HR, 0.62; 95% CI, 0.42-0.93;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.02)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 Most deaths in both groups occurred within the first 6 hours after injury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Table 2.</a:t>
            </a:r>
          </a:p>
          <a:p>
            <a:r>
              <a:rPr lang="en-US" sz="1200" b="1" kern="1200" dirty="0">
                <a:solidFill>
                  <a:schemeClr val="tx1"/>
                </a:solidFill>
                <a:effectLst/>
                <a:latin typeface="+mn-lt"/>
                <a:ea typeface="+mn-ea"/>
                <a:cs typeface="+mn-cs"/>
              </a:rPr>
              <a:t>Mortality and Secondary Outcomes</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OutcomeMedian</a:t>
            </a:r>
            <a:r>
              <a:rPr lang="en-US" sz="1200" kern="1200" dirty="0">
                <a:solidFill>
                  <a:schemeClr val="tx1"/>
                </a:solidFill>
                <a:effectLst/>
                <a:latin typeface="+mn-lt"/>
                <a:ea typeface="+mn-ea"/>
                <a:cs typeface="+mn-cs"/>
              </a:rPr>
              <a:t> (IQR)</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Value</a:t>
            </a:r>
            <a:r>
              <a:rPr lang="en-US" sz="1200" b="1" kern="1200" baseline="30000" dirty="0" err="1">
                <a:solidFill>
                  <a:schemeClr val="tx1"/>
                </a:solidFill>
                <a:effectLst/>
                <a:latin typeface="+mn-lt"/>
                <a:ea typeface="+mn-ea"/>
                <a:cs typeface="+mn-cs"/>
              </a:rPr>
              <a:t>a</a:t>
            </a:r>
            <a:r>
              <a:rPr lang="en-US" sz="1200" kern="1200" dirty="0" err="1">
                <a:solidFill>
                  <a:schemeClr val="tx1"/>
                </a:solidFill>
                <a:effectLst/>
                <a:latin typeface="+mn-lt"/>
                <a:ea typeface="+mn-ea"/>
                <a:cs typeface="+mn-cs"/>
              </a:rPr>
              <a:t>Total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PatientsSC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GroupPlasma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Group</a:t>
            </a:r>
            <a:r>
              <a:rPr lang="en-US" sz="1200" b="0" kern="1200" dirty="0" err="1">
                <a:solidFill>
                  <a:schemeClr val="tx1"/>
                </a:solidFill>
                <a:effectLst/>
                <a:latin typeface="+mn-lt"/>
                <a:ea typeface="+mn-ea"/>
                <a:cs typeface="+mn-cs"/>
              </a:rPr>
              <a:t>Participants</a:t>
            </a:r>
            <a:r>
              <a:rPr lang="en-US" sz="1200" b="0" kern="1200" dirty="0">
                <a:solidFill>
                  <a:schemeClr val="tx1"/>
                </a:solidFill>
                <a:effectLst/>
                <a:latin typeface="+mn-lt"/>
                <a:ea typeface="+mn-ea"/>
                <a:cs typeface="+mn-cs"/>
              </a:rPr>
              <a:t>, No. (%)626 (100)329 (52.6)297 (47.4)</a:t>
            </a:r>
            <a:r>
              <a:rPr lang="en-US" sz="1200" b="0" kern="1200" dirty="0" err="1">
                <a:solidFill>
                  <a:schemeClr val="tx1"/>
                </a:solidFill>
                <a:effectLst/>
                <a:latin typeface="+mn-lt"/>
                <a:ea typeface="+mn-ea"/>
                <a:cs typeface="+mn-cs"/>
              </a:rPr>
              <a:t>NAMortality</a:t>
            </a:r>
            <a:r>
              <a:rPr lang="en-US" sz="1200" b="0" kern="1200" dirty="0">
                <a:solidFill>
                  <a:schemeClr val="tx1"/>
                </a:solidFill>
                <a:effectLst/>
                <a:latin typeface="+mn-lt"/>
                <a:ea typeface="+mn-ea"/>
                <a:cs typeface="+mn-cs"/>
              </a:rPr>
              <a:t>, No. (%)28 d155 (24.8)94 (28.6)61 (20.5).0224 h106 (16.9)66 (20.1)40 (13.5).03Transfusion units </a:t>
            </a:r>
            <a:r>
              <a:rPr lang="en-US" sz="1200" b="0" kern="1200" dirty="0" err="1">
                <a:solidFill>
                  <a:schemeClr val="tx1"/>
                </a:solidFill>
                <a:effectLst/>
                <a:latin typeface="+mn-lt"/>
                <a:ea typeface="+mn-ea"/>
                <a:cs typeface="+mn-cs"/>
              </a:rPr>
              <a:t>received</a:t>
            </a:r>
            <a:r>
              <a:rPr lang="en-US" sz="1200" b="0" kern="1200" baseline="30000" dirty="0" err="1">
                <a:solidFill>
                  <a:schemeClr val="tx1"/>
                </a:solidFill>
                <a:effectLst/>
                <a:latin typeface="+mn-lt"/>
                <a:ea typeface="+mn-ea"/>
                <a:cs typeface="+mn-cs"/>
              </a:rPr>
              <a:t>b</a:t>
            </a:r>
            <a:r>
              <a:rPr lang="en-US" sz="1200" b="0" kern="1200" dirty="0" err="1">
                <a:solidFill>
                  <a:schemeClr val="tx1"/>
                </a:solidFill>
                <a:effectLst/>
                <a:latin typeface="+mn-lt"/>
                <a:ea typeface="+mn-ea"/>
                <a:cs typeface="+mn-cs"/>
              </a:rPr>
              <a:t>First</a:t>
            </a:r>
            <a:r>
              <a:rPr lang="en-US" sz="1200" b="0" kern="1200" dirty="0">
                <a:solidFill>
                  <a:schemeClr val="tx1"/>
                </a:solidFill>
                <a:effectLst/>
                <a:latin typeface="+mn-lt"/>
                <a:ea typeface="+mn-ea"/>
                <a:cs typeface="+mn-cs"/>
              </a:rPr>
              <a:t> 6 h after ED admissionRBC5 (2-10)6 (2-10)5 (2-8).19≤20 min6 (2-13)6 (2-12)8 (2-17).36&gt;20 min5 (2-9)5 (3-10)4 (2-8).05FFP3 (2-6)4 (2-9)2 (2-5)&lt;.001≤20 min4 (2-8)4 (2-8)4 (2-8).94&gt;20 min2 (2-6)5 (2-10)2 (2-4)&lt;.001Platelet2 (1-3)2 (1-3)1 (1-2).07≤20 min1 (1-2)1 (1-2)2 (1-2).68&gt;20 min2 (1-3)2 (1-3)1 (1-2).04First 24 h after ED admissionRBC5 (2-10)6 (3-10)5 (2-10).19≤20 min7 (2-13)7 (2-13)7 (2-17).53&gt;20 min5 (2-10)6 (3-10)4 (2-8).07FFP3 (2-7)4 (2-10)2 (2-6)&lt;.001≤20 min4 (2-9)4 (2-9)5 (2-10).40&gt;20 min3 (2-6)5 (2-10)2 (2-4)&lt;.001Platelets2 (1-3)2 (1-3)1 (1-2).09≤20 min2 (1-2)1 (1-3)2 (1-2).94&gt;20 min2 (1-3)2 (1-3)1 (1-2).07INR at ED </a:t>
            </a:r>
            <a:r>
              <a:rPr lang="en-US" sz="1200" b="0" kern="1200" dirty="0" err="1">
                <a:solidFill>
                  <a:schemeClr val="tx1"/>
                </a:solidFill>
                <a:effectLst/>
                <a:latin typeface="+mn-lt"/>
                <a:ea typeface="+mn-ea"/>
                <a:cs typeface="+mn-cs"/>
              </a:rPr>
              <a:t>arrivalOverall</a:t>
            </a:r>
            <a:r>
              <a:rPr lang="en-US" sz="1200" b="0" kern="1200" dirty="0">
                <a:solidFill>
                  <a:schemeClr val="tx1"/>
                </a:solidFill>
                <a:effectLst/>
                <a:latin typeface="+mn-lt"/>
                <a:ea typeface="+mn-ea"/>
                <a:cs typeface="+mn-cs"/>
              </a:rPr>
              <a:t> unitsNA1.3 (1.1-1.6)1.2 (1.1-1.3).004≤20 minNA1.1 (1.1-1.5)1.3 (1.2-1.4).06&gt;20 minNA1.3 (1.1-1.6)1.2 (1.1-1.3)&lt;.001Ventilator-free days, 28-d follow-</a:t>
            </a:r>
            <a:r>
              <a:rPr lang="en-US" sz="1200" b="0" kern="1200" dirty="0" err="1">
                <a:solidFill>
                  <a:schemeClr val="tx1"/>
                </a:solidFill>
                <a:effectLst/>
                <a:latin typeface="+mn-lt"/>
                <a:ea typeface="+mn-ea"/>
                <a:cs typeface="+mn-cs"/>
              </a:rPr>
              <a:t>upSurvivors</a:t>
            </a:r>
            <a:r>
              <a:rPr lang="en-US" sz="1200" b="0" kern="1200" dirty="0">
                <a:solidFill>
                  <a:schemeClr val="tx1"/>
                </a:solidFill>
                <a:effectLst/>
                <a:latin typeface="+mn-lt"/>
                <a:ea typeface="+mn-ea"/>
                <a:cs typeface="+mn-cs"/>
              </a:rPr>
              <a:t> (n = 471)27 (22-28)27 (24-28)26 (20-28).03ICU-free days, 28-d follow-</a:t>
            </a:r>
            <a:r>
              <a:rPr lang="en-US" sz="1200" b="0" kern="1200" dirty="0" err="1">
                <a:solidFill>
                  <a:schemeClr val="tx1"/>
                </a:solidFill>
                <a:effectLst/>
                <a:latin typeface="+mn-lt"/>
                <a:ea typeface="+mn-ea"/>
                <a:cs typeface="+mn-cs"/>
              </a:rPr>
              <a:t>upSurvivors</a:t>
            </a:r>
            <a:r>
              <a:rPr lang="en-US" sz="1200" b="0" kern="1200" dirty="0">
                <a:solidFill>
                  <a:schemeClr val="tx1"/>
                </a:solidFill>
                <a:effectLst/>
                <a:latin typeface="+mn-lt"/>
                <a:ea typeface="+mn-ea"/>
                <a:cs typeface="+mn-cs"/>
              </a:rPr>
              <a:t> (n = 471)23 (15-26)23 (16-26)23 (14-26).72</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73"/>
              </a:rPr>
              <a:t>Open in a separate window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Abbreviations: ED, emergency department; FFP, fresh frozen plasma; ICU, intensive care unit; INR, international normalized ratio; IQR, interquartile range; NA, not applicable; RBC, red blood cell; SC, standard care.</a:t>
            </a:r>
          </a:p>
          <a:p>
            <a:r>
              <a:rPr lang="en-US" sz="1200" kern="1200" baseline="30000" dirty="0" err="1">
                <a:solidFill>
                  <a:schemeClr val="tx1"/>
                </a:solidFill>
                <a:effectLst/>
                <a:latin typeface="+mn-lt"/>
                <a:ea typeface="+mn-ea"/>
                <a:cs typeface="+mn-cs"/>
              </a:rPr>
              <a:t>a</a:t>
            </a:r>
            <a:r>
              <a:rPr lang="en-US" sz="1200" i="1" kern="1200" dirty="0" err="1">
                <a:solidFill>
                  <a:schemeClr val="tx1"/>
                </a:solidFill>
                <a:effectLst/>
                <a:latin typeface="+mn-lt"/>
                <a:ea typeface="+mn-ea"/>
                <a:cs typeface="+mn-cs"/>
              </a:rPr>
              <a:t>P</a:t>
            </a:r>
            <a:r>
              <a:rPr lang="en-US" sz="1200" kern="1200" dirty="0">
                <a:solidFill>
                  <a:schemeClr val="tx1"/>
                </a:solidFill>
                <a:effectLst/>
                <a:latin typeface="+mn-lt"/>
                <a:ea typeface="+mn-ea"/>
                <a:cs typeface="+mn-cs"/>
              </a:rPr>
              <a:t> values were calculated using a </a:t>
            </a:r>
            <a:r>
              <a:rPr lang="el-GR" sz="1200" kern="1200" dirty="0">
                <a:solidFill>
                  <a:schemeClr val="tx1"/>
                </a:solidFill>
                <a:effectLst/>
                <a:latin typeface="+mn-lt"/>
                <a:ea typeface="+mn-ea"/>
                <a:cs typeface="+mn-cs"/>
              </a:rPr>
              <a:t>χ</a:t>
            </a:r>
            <a:r>
              <a:rPr lang="el-GR" sz="1200" kern="1200" baseline="30000" dirty="0">
                <a:solidFill>
                  <a:schemeClr val="tx1"/>
                </a:solidFill>
                <a:effectLst/>
                <a:latin typeface="+mn-lt"/>
                <a:ea typeface="+mn-ea"/>
                <a:cs typeface="+mn-cs"/>
              </a:rPr>
              <a:t>2</a:t>
            </a:r>
            <a:r>
              <a:rPr lang="el-GR"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test,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test, or Wilcoxon Mann-Whitney test as appropriate.</a:t>
            </a:r>
          </a:p>
          <a:p>
            <a:r>
              <a:rPr lang="en-US" sz="1200" kern="1200" baseline="30000" dirty="0" err="1">
                <a:solidFill>
                  <a:schemeClr val="tx1"/>
                </a:solidFill>
                <a:effectLst/>
                <a:latin typeface="+mn-lt"/>
                <a:ea typeface="+mn-ea"/>
                <a:cs typeface="+mn-cs"/>
              </a:rPr>
              <a:t>b</a:t>
            </a:r>
            <a:r>
              <a:rPr lang="en-US" sz="1200" kern="1200" dirty="0" err="1">
                <a:solidFill>
                  <a:schemeClr val="tx1"/>
                </a:solidFill>
                <a:effectLst/>
                <a:latin typeface="+mn-lt"/>
                <a:ea typeface="+mn-ea"/>
                <a:cs typeface="+mn-cs"/>
              </a:rPr>
              <a:t>One</a:t>
            </a:r>
            <a:r>
              <a:rPr lang="en-US" sz="1200" kern="1200" dirty="0">
                <a:solidFill>
                  <a:schemeClr val="tx1"/>
                </a:solidFill>
                <a:effectLst/>
                <a:latin typeface="+mn-lt"/>
                <a:ea typeface="+mn-ea"/>
                <a:cs typeface="+mn-cs"/>
              </a:rPr>
              <a:t> unit was equivalent to 250 </a:t>
            </a:r>
            <a:r>
              <a:rPr lang="en-US" sz="1200" kern="1200" dirty="0" err="1">
                <a:solidFill>
                  <a:schemeClr val="tx1"/>
                </a:solidFill>
                <a:effectLst/>
                <a:latin typeface="+mn-lt"/>
                <a:ea typeface="+mn-ea"/>
                <a:cs typeface="+mn-cs"/>
              </a:rPr>
              <a:t>mL.</a:t>
            </a:r>
            <a:endParaRPr lang="en-US" sz="1200" kern="1200" dirty="0">
              <a:solidFill>
                <a:schemeClr val="tx1"/>
              </a:solidFill>
              <a:effectLst/>
              <a:latin typeface="+mn-lt"/>
              <a:ea typeface="+mn-ea"/>
              <a:cs typeface="+mn-cs"/>
            </a:endParaRPr>
          </a:p>
          <a:p>
            <a:pPr fontAlgn="t"/>
            <a:r>
              <a:rPr lang="en-US" sz="1200" u="sng" kern="1200" dirty="0">
                <a:solidFill>
                  <a:schemeClr val="tx1"/>
                </a:solidFill>
                <a:effectLst/>
                <a:latin typeface="+mn-lt"/>
                <a:ea typeface="+mn-ea"/>
                <a:cs typeface="+mn-cs"/>
                <a:hlinkClick r:id="rId71"/>
              </a:rPr>
              <a:t>Figure 2.</a:t>
            </a:r>
            <a:endParaRPr lang="en-US" sz="1200" kern="1200" dirty="0">
              <a:solidFill>
                <a:schemeClr val="tx1"/>
              </a:solidFill>
              <a:effectLst/>
              <a:latin typeface="+mn-lt"/>
              <a:ea typeface="+mn-ea"/>
              <a:cs typeface="+mn-cs"/>
            </a:endParaRPr>
          </a:p>
          <a:p>
            <a:pPr fontAlgn="t"/>
            <a:r>
              <a:rPr lang="en-US" sz="1200" b="1" kern="1200" dirty="0">
                <a:solidFill>
                  <a:schemeClr val="tx1"/>
                </a:solidFill>
                <a:effectLst/>
                <a:latin typeface="+mn-lt"/>
                <a:ea typeface="+mn-ea"/>
                <a:cs typeface="+mn-cs"/>
              </a:rPr>
              <a:t>28-Day Survival Rate by Treatment and Transport </a:t>
            </a:r>
            <a:r>
              <a:rPr lang="en-US" sz="1200" b="1" kern="1200" dirty="0" err="1">
                <a:solidFill>
                  <a:schemeClr val="tx1"/>
                </a:solidFill>
                <a:effectLst/>
                <a:latin typeface="+mn-lt"/>
                <a:ea typeface="+mn-ea"/>
                <a:cs typeface="+mn-cs"/>
              </a:rPr>
              <a:t>Time</a:t>
            </a:r>
            <a:r>
              <a:rPr lang="en-US" sz="1200" kern="1200" dirty="0" err="1">
                <a:solidFill>
                  <a:schemeClr val="tx1"/>
                </a:solidFill>
                <a:effectLst/>
                <a:latin typeface="+mn-lt"/>
                <a:ea typeface="+mn-ea"/>
                <a:cs typeface="+mn-cs"/>
              </a:rPr>
              <a:t>Transport</a:t>
            </a:r>
            <a:r>
              <a:rPr lang="en-US" sz="1200" kern="1200" dirty="0">
                <a:solidFill>
                  <a:schemeClr val="tx1"/>
                </a:solidFill>
                <a:effectLst/>
                <a:latin typeface="+mn-lt"/>
                <a:ea typeface="+mn-ea"/>
                <a:cs typeface="+mn-cs"/>
              </a:rPr>
              <a:t> time was measured from arrival on scene to arrival at emergency department. HR indicates hazard ratio.</a:t>
            </a:r>
          </a:p>
          <a:p>
            <a:r>
              <a:rPr lang="en-US" sz="1200" b="0" kern="1200" dirty="0">
                <a:solidFill>
                  <a:schemeClr val="tx1"/>
                </a:solidFill>
                <a:effectLst/>
                <a:latin typeface="+mn-lt"/>
                <a:ea typeface="+mn-ea"/>
                <a:cs typeface="+mn-cs"/>
              </a:rPr>
              <a:t>Table 3.</a:t>
            </a:r>
          </a:p>
          <a:p>
            <a:r>
              <a:rPr lang="en-US" sz="1200" b="1" kern="1200" dirty="0">
                <a:solidFill>
                  <a:schemeClr val="tx1"/>
                </a:solidFill>
                <a:effectLst/>
                <a:latin typeface="+mn-lt"/>
                <a:ea typeface="+mn-ea"/>
                <a:cs typeface="+mn-cs"/>
              </a:rPr>
              <a:t>Rate and Likelihood of 28-Day and 24-Hour Mortality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ModelMortality28 d24 </a:t>
            </a:r>
            <a:r>
              <a:rPr lang="en-US" sz="1200" kern="1200" dirty="0" err="1">
                <a:solidFill>
                  <a:schemeClr val="tx1"/>
                </a:solidFill>
                <a:effectLst/>
                <a:latin typeface="+mn-lt"/>
                <a:ea typeface="+mn-ea"/>
                <a:cs typeface="+mn-cs"/>
              </a:rPr>
              <a:t>hHR</a:t>
            </a:r>
            <a:r>
              <a:rPr lang="en-US" sz="1200" kern="1200" dirty="0">
                <a:solidFill>
                  <a:schemeClr val="tx1"/>
                </a:solidFill>
                <a:effectLst/>
                <a:latin typeface="+mn-lt"/>
                <a:ea typeface="+mn-ea"/>
                <a:cs typeface="+mn-cs"/>
              </a:rPr>
              <a:t> (95% CI)</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ValueOR</a:t>
            </a:r>
            <a:r>
              <a:rPr lang="en-US" sz="1200" kern="1200" dirty="0">
                <a:solidFill>
                  <a:schemeClr val="tx1"/>
                </a:solidFill>
                <a:effectLst/>
                <a:latin typeface="+mn-lt"/>
                <a:ea typeface="+mn-ea"/>
                <a:cs typeface="+mn-cs"/>
              </a:rPr>
              <a:t> (95% CI)</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ValueHR</a:t>
            </a:r>
            <a:r>
              <a:rPr lang="en-US" sz="1200" kern="1200" dirty="0">
                <a:solidFill>
                  <a:schemeClr val="tx1"/>
                </a:solidFill>
                <a:effectLst/>
                <a:latin typeface="+mn-lt"/>
                <a:ea typeface="+mn-ea"/>
                <a:cs typeface="+mn-cs"/>
              </a:rPr>
              <a:t> (95% CI)</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ValueOR</a:t>
            </a:r>
            <a:r>
              <a:rPr lang="en-US" sz="1200" kern="1200" dirty="0">
                <a:solidFill>
                  <a:schemeClr val="tx1"/>
                </a:solidFill>
                <a:effectLst/>
                <a:latin typeface="+mn-lt"/>
                <a:ea typeface="+mn-ea"/>
                <a:cs typeface="+mn-cs"/>
              </a:rPr>
              <a:t> (95% CI)</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Value</a:t>
            </a:r>
            <a:r>
              <a:rPr lang="en-US" sz="1200" b="1" kern="1200" dirty="0" err="1">
                <a:solidFill>
                  <a:schemeClr val="tx1"/>
                </a:solidFill>
                <a:effectLst/>
                <a:latin typeface="+mn-lt"/>
                <a:ea typeface="+mn-ea"/>
                <a:cs typeface="+mn-cs"/>
              </a:rPr>
              <a:t>Unadjusted</a:t>
            </a:r>
            <a:r>
              <a:rPr lang="en-US" sz="1200" b="0" kern="1200" dirty="0" err="1">
                <a:solidFill>
                  <a:schemeClr val="tx1"/>
                </a:solidFill>
                <a:effectLst/>
                <a:latin typeface="+mn-lt"/>
                <a:ea typeface="+mn-ea"/>
                <a:cs typeface="+mn-cs"/>
              </a:rPr>
              <a:t>TreatmentPlasma</a:t>
            </a:r>
            <a:r>
              <a:rPr lang="en-US" sz="1200" b="0" kern="1200" dirty="0">
                <a:solidFill>
                  <a:schemeClr val="tx1"/>
                </a:solidFill>
                <a:effectLst/>
                <a:latin typeface="+mn-lt"/>
                <a:ea typeface="+mn-ea"/>
                <a:cs typeface="+mn-cs"/>
              </a:rPr>
              <a:t> vs SC group</a:t>
            </a:r>
            <a:r>
              <a:rPr lang="en-US" sz="1200" b="0" kern="1200" baseline="30000" dirty="0">
                <a:solidFill>
                  <a:schemeClr val="tx1"/>
                </a:solidFill>
                <a:effectLst/>
                <a:latin typeface="+mn-lt"/>
                <a:ea typeface="+mn-ea"/>
                <a:cs typeface="+mn-cs"/>
              </a:rPr>
              <a:t>a</a:t>
            </a:r>
            <a:r>
              <a:rPr lang="en-US" sz="1200" b="0" kern="1200" dirty="0">
                <a:solidFill>
                  <a:schemeClr val="tx1"/>
                </a:solidFill>
                <a:effectLst/>
                <a:latin typeface="+mn-lt"/>
                <a:ea typeface="+mn-ea"/>
                <a:cs typeface="+mn-cs"/>
              </a:rPr>
              <a:t>0.69 (0.50-0.95).020.65 (0.45-0.94).020.66 (0.44-0.97).040.64 (0.42-0.99).04Transport time from AOS to ED&gt;20 vs ≤20 minOverall</a:t>
            </a:r>
            <a:r>
              <a:rPr lang="en-US" sz="1200" b="0" kern="1200" baseline="30000" dirty="0">
                <a:solidFill>
                  <a:schemeClr val="tx1"/>
                </a:solidFill>
                <a:effectLst/>
                <a:latin typeface="+mn-lt"/>
                <a:ea typeface="+mn-ea"/>
                <a:cs typeface="+mn-cs"/>
              </a:rPr>
              <a:t>b</a:t>
            </a:r>
            <a:r>
              <a:rPr lang="en-US" sz="1200" b="0" kern="1200" dirty="0">
                <a:solidFill>
                  <a:schemeClr val="tx1"/>
                </a:solidFill>
                <a:effectLst/>
                <a:latin typeface="+mn-lt"/>
                <a:ea typeface="+mn-ea"/>
                <a:cs typeface="+mn-cs"/>
              </a:rPr>
              <a:t>1.24 (0.77-1.98).381.30 (0.76-2.21).331.11 (0.64-1.91).721.12 (0.62-2.03).71SC group</a:t>
            </a:r>
            <a:r>
              <a:rPr lang="en-US" sz="1200" b="0" kern="1200" baseline="30000" dirty="0">
                <a:solidFill>
                  <a:schemeClr val="tx1"/>
                </a:solidFill>
                <a:effectLst/>
                <a:latin typeface="+mn-lt"/>
                <a:ea typeface="+mn-ea"/>
                <a:cs typeface="+mn-cs"/>
              </a:rPr>
              <a:t>c</a:t>
            </a:r>
            <a:r>
              <a:rPr lang="en-US" sz="1200" b="0" kern="1200" dirty="0">
                <a:solidFill>
                  <a:schemeClr val="tx1"/>
                </a:solidFill>
                <a:effectLst/>
                <a:latin typeface="+mn-lt"/>
                <a:ea typeface="+mn-ea"/>
                <a:cs typeface="+mn-cs"/>
              </a:rPr>
              <a:t>2.00 (1.01-3.98).052.24 (1.05-4.78).042.08 (0.90-4.81).092.23 (0.91-5.47).08Plasma group</a:t>
            </a:r>
            <a:r>
              <a:rPr lang="en-US" sz="1200" b="0" kern="1200" baseline="30000" dirty="0">
                <a:solidFill>
                  <a:schemeClr val="tx1"/>
                </a:solidFill>
                <a:effectLst/>
                <a:latin typeface="+mn-lt"/>
                <a:ea typeface="+mn-ea"/>
                <a:cs typeface="+mn-cs"/>
              </a:rPr>
              <a:t>d</a:t>
            </a:r>
            <a:r>
              <a:rPr lang="en-US" sz="1200" b="0" kern="1200" dirty="0">
                <a:solidFill>
                  <a:schemeClr val="tx1"/>
                </a:solidFill>
                <a:effectLst/>
                <a:latin typeface="+mn-lt"/>
                <a:ea typeface="+mn-ea"/>
                <a:cs typeface="+mn-cs"/>
              </a:rPr>
              <a:t>0.70 (0.37-1.35).290.69 (0.32-1.46).330.54 (0.26-1.14).110.51 (0.22-1.16).11≤20 </a:t>
            </a:r>
            <a:r>
              <a:rPr lang="en-US" sz="1200" b="0" kern="1200" dirty="0" err="1">
                <a:solidFill>
                  <a:schemeClr val="tx1"/>
                </a:solidFill>
                <a:effectLst/>
                <a:latin typeface="+mn-lt"/>
                <a:ea typeface="+mn-ea"/>
                <a:cs typeface="+mn-cs"/>
              </a:rPr>
              <a:t>minPlasma</a:t>
            </a:r>
            <a:r>
              <a:rPr lang="en-US" sz="1200" b="0" kern="1200" dirty="0">
                <a:solidFill>
                  <a:schemeClr val="tx1"/>
                </a:solidFill>
                <a:effectLst/>
                <a:latin typeface="+mn-lt"/>
                <a:ea typeface="+mn-ea"/>
                <a:cs typeface="+mn-cs"/>
              </a:rPr>
              <a:t> vs SC group1.68 (0.70-4.06).251.77 (0.66-4.79).262.04 (0.73-5.73).182.18 (0.71-6.71).17&gt;20 </a:t>
            </a:r>
            <a:r>
              <a:rPr lang="en-US" sz="1200" b="0" kern="1200" dirty="0" err="1">
                <a:solidFill>
                  <a:schemeClr val="tx1"/>
                </a:solidFill>
                <a:effectLst/>
                <a:latin typeface="+mn-lt"/>
                <a:ea typeface="+mn-ea"/>
                <a:cs typeface="+mn-cs"/>
              </a:rPr>
              <a:t>minPlasma</a:t>
            </a:r>
            <a:r>
              <a:rPr lang="en-US" sz="1200" b="0" kern="1200" dirty="0">
                <a:solidFill>
                  <a:schemeClr val="tx1"/>
                </a:solidFill>
                <a:effectLst/>
                <a:latin typeface="+mn-lt"/>
                <a:ea typeface="+mn-ea"/>
                <a:cs typeface="+mn-cs"/>
              </a:rPr>
              <a:t> vs SC group0.60 (0.42-0.85).0040.55 (0.37-0.81).0030.54 (0.35-0.83).0050.50 (0.31-0.80).004</a:t>
            </a:r>
            <a:r>
              <a:rPr lang="en-US" sz="1200" b="1" kern="1200" dirty="0">
                <a:solidFill>
                  <a:schemeClr val="tx1"/>
                </a:solidFill>
                <a:effectLst/>
                <a:latin typeface="+mn-lt"/>
                <a:ea typeface="+mn-ea"/>
                <a:cs typeface="+mn-cs"/>
              </a:rPr>
              <a:t>Adjusted</a:t>
            </a:r>
            <a:r>
              <a:rPr lang="en-US" sz="1200" b="0" kern="1200" dirty="0">
                <a:solidFill>
                  <a:schemeClr val="tx1"/>
                </a:solidFill>
                <a:effectLst/>
                <a:latin typeface="+mn-lt"/>
                <a:ea typeface="+mn-ea"/>
                <a:cs typeface="+mn-cs"/>
              </a:rPr>
              <a:t>Model 1: </a:t>
            </a:r>
            <a:r>
              <a:rPr lang="en-US" sz="1200" b="0" kern="1200" dirty="0" err="1">
                <a:solidFill>
                  <a:schemeClr val="tx1"/>
                </a:solidFill>
                <a:effectLst/>
                <a:latin typeface="+mn-lt"/>
                <a:ea typeface="+mn-ea"/>
                <a:cs typeface="+mn-cs"/>
              </a:rPr>
              <a:t>overall</a:t>
            </a:r>
            <a:r>
              <a:rPr lang="en-US" sz="1200" b="0" kern="1200" baseline="30000" dirty="0" err="1">
                <a:solidFill>
                  <a:schemeClr val="tx1"/>
                </a:solidFill>
                <a:effectLst/>
                <a:latin typeface="+mn-lt"/>
                <a:ea typeface="+mn-ea"/>
                <a:cs typeface="+mn-cs"/>
              </a:rPr>
              <a:t>e</a:t>
            </a:r>
            <a:r>
              <a:rPr lang="en-US" sz="1200" b="0" kern="1200" dirty="0" err="1">
                <a:solidFill>
                  <a:schemeClr val="tx1"/>
                </a:solidFill>
                <a:effectLst/>
                <a:latin typeface="+mn-lt"/>
                <a:ea typeface="+mn-ea"/>
                <a:cs typeface="+mn-cs"/>
              </a:rPr>
              <a:t>Plasma</a:t>
            </a:r>
            <a:r>
              <a:rPr lang="en-US" sz="1200" b="0" kern="1200" dirty="0">
                <a:solidFill>
                  <a:schemeClr val="tx1"/>
                </a:solidFill>
                <a:effectLst/>
                <a:latin typeface="+mn-lt"/>
                <a:ea typeface="+mn-ea"/>
                <a:cs typeface="+mn-cs"/>
              </a:rPr>
              <a:t> vs SC group0.65 (0.47-0.90).010.60 (0.40-0.88).010.62 (0.42-0.93).020.58 (0.37-0.90).02Model 2: </a:t>
            </a:r>
            <a:r>
              <a:rPr lang="en-US" sz="1200" b="0" kern="1200" dirty="0" err="1">
                <a:solidFill>
                  <a:schemeClr val="tx1"/>
                </a:solidFill>
                <a:effectLst/>
                <a:latin typeface="+mn-lt"/>
                <a:ea typeface="+mn-ea"/>
                <a:cs typeface="+mn-cs"/>
              </a:rPr>
              <a:t>overall</a:t>
            </a:r>
            <a:r>
              <a:rPr lang="en-US" sz="1200" b="0" kern="1200" baseline="30000" dirty="0" err="1">
                <a:solidFill>
                  <a:schemeClr val="tx1"/>
                </a:solidFill>
                <a:effectLst/>
                <a:latin typeface="+mn-lt"/>
                <a:ea typeface="+mn-ea"/>
                <a:cs typeface="+mn-cs"/>
              </a:rPr>
              <a:t>f</a:t>
            </a:r>
            <a:r>
              <a:rPr lang="en-US" sz="1200" b="0" kern="1200" dirty="0">
                <a:solidFill>
                  <a:schemeClr val="tx1"/>
                </a:solidFill>
                <a:effectLst/>
                <a:latin typeface="+mn-lt"/>
                <a:ea typeface="+mn-ea"/>
                <a:cs typeface="+mn-cs"/>
              </a:rPr>
              <a:t>&gt;20 vs ≤20 min1.37 (0.85-2.21).201.54 (0.86-2.73).151.25 (0.71-2.22).451.33 (0.70-2.51).38Model 3: SC </a:t>
            </a:r>
            <a:r>
              <a:rPr lang="en-US" sz="1200" b="0" kern="1200" dirty="0" err="1">
                <a:solidFill>
                  <a:schemeClr val="tx1"/>
                </a:solidFill>
                <a:effectLst/>
                <a:latin typeface="+mn-lt"/>
                <a:ea typeface="+mn-ea"/>
                <a:cs typeface="+mn-cs"/>
              </a:rPr>
              <a:t>treatment</a:t>
            </a:r>
            <a:r>
              <a:rPr lang="en-US" sz="1200" b="0" kern="1200" baseline="30000" dirty="0" err="1">
                <a:solidFill>
                  <a:schemeClr val="tx1"/>
                </a:solidFill>
                <a:effectLst/>
                <a:latin typeface="+mn-lt"/>
                <a:ea typeface="+mn-ea"/>
                <a:cs typeface="+mn-cs"/>
              </a:rPr>
              <a:t>g</a:t>
            </a:r>
            <a:r>
              <a:rPr lang="en-US" sz="1200" b="0" kern="1200" dirty="0">
                <a:solidFill>
                  <a:schemeClr val="tx1"/>
                </a:solidFill>
                <a:effectLst/>
                <a:latin typeface="+mn-lt"/>
                <a:ea typeface="+mn-ea"/>
                <a:cs typeface="+mn-cs"/>
              </a:rPr>
              <a:t>&gt;20 vs ≤20 min2.12 (1.05-4.30).042.67 (1.16-6.16).022.14 (0.91-5.04).082.51 (0.97-6.48).06Model 4: plasma </a:t>
            </a:r>
            <a:r>
              <a:rPr lang="en-US" sz="1200" b="0" kern="1200" dirty="0" err="1">
                <a:solidFill>
                  <a:schemeClr val="tx1"/>
                </a:solidFill>
                <a:effectLst/>
                <a:latin typeface="+mn-lt"/>
                <a:ea typeface="+mn-ea"/>
                <a:cs typeface="+mn-cs"/>
              </a:rPr>
              <a:t>treatment</a:t>
            </a:r>
            <a:r>
              <a:rPr lang="en-US" sz="1200" b="0" kern="1200" baseline="30000" dirty="0" err="1">
                <a:solidFill>
                  <a:schemeClr val="tx1"/>
                </a:solidFill>
                <a:effectLst/>
                <a:latin typeface="+mn-lt"/>
                <a:ea typeface="+mn-ea"/>
                <a:cs typeface="+mn-cs"/>
              </a:rPr>
              <a:t>g</a:t>
            </a:r>
            <a:r>
              <a:rPr lang="en-US" sz="1200" b="0" kern="1200" dirty="0">
                <a:solidFill>
                  <a:schemeClr val="tx1"/>
                </a:solidFill>
                <a:effectLst/>
                <a:latin typeface="+mn-lt"/>
                <a:ea typeface="+mn-ea"/>
                <a:cs typeface="+mn-cs"/>
              </a:rPr>
              <a:t>&gt;20 vs ≤20 min0.78 (0.40-1.51).460.78 (0.35-1.75).550.68 (0.31-1.50).340.64 (0.27-1.56).33Model 5: transport time ≤20 </a:t>
            </a:r>
            <a:r>
              <a:rPr lang="en-US" sz="1200" b="0" kern="1200" dirty="0" err="1">
                <a:solidFill>
                  <a:schemeClr val="tx1"/>
                </a:solidFill>
                <a:effectLst/>
                <a:latin typeface="+mn-lt"/>
                <a:ea typeface="+mn-ea"/>
                <a:cs typeface="+mn-cs"/>
              </a:rPr>
              <a:t>min</a:t>
            </a:r>
            <a:r>
              <a:rPr lang="en-US" sz="1200" b="0" kern="1200" baseline="30000" dirty="0" err="1">
                <a:solidFill>
                  <a:schemeClr val="tx1"/>
                </a:solidFill>
                <a:effectLst/>
                <a:latin typeface="+mn-lt"/>
                <a:ea typeface="+mn-ea"/>
                <a:cs typeface="+mn-cs"/>
              </a:rPr>
              <a:t>h</a:t>
            </a:r>
            <a:r>
              <a:rPr lang="en-US" sz="1200" b="0" kern="1200" dirty="0" err="1">
                <a:solidFill>
                  <a:schemeClr val="tx1"/>
                </a:solidFill>
                <a:effectLst/>
                <a:latin typeface="+mn-lt"/>
                <a:ea typeface="+mn-ea"/>
                <a:cs typeface="+mn-cs"/>
              </a:rPr>
              <a:t>Plasma</a:t>
            </a:r>
            <a:r>
              <a:rPr lang="en-US" sz="1200" b="0" kern="1200" dirty="0">
                <a:solidFill>
                  <a:schemeClr val="tx1"/>
                </a:solidFill>
                <a:effectLst/>
                <a:latin typeface="+mn-lt"/>
                <a:ea typeface="+mn-ea"/>
                <a:cs typeface="+mn-cs"/>
              </a:rPr>
              <a:t> vs SC group1.71 (0.70-4.16).241.94 (0.64-5.93).241.89 (0.65-5.40).252.44 (0.67-8.87).18Model 6: transport time &gt;20 </a:t>
            </a:r>
            <a:r>
              <a:rPr lang="en-US" sz="1200" b="0" kern="1200" dirty="0" err="1">
                <a:solidFill>
                  <a:schemeClr val="tx1"/>
                </a:solidFill>
                <a:effectLst/>
                <a:latin typeface="+mn-lt"/>
                <a:ea typeface="+mn-ea"/>
                <a:cs typeface="+mn-cs"/>
              </a:rPr>
              <a:t>min</a:t>
            </a:r>
            <a:r>
              <a:rPr lang="en-US" sz="1200" b="0" kern="1200" baseline="30000" dirty="0" err="1">
                <a:solidFill>
                  <a:schemeClr val="tx1"/>
                </a:solidFill>
                <a:effectLst/>
                <a:latin typeface="+mn-lt"/>
                <a:ea typeface="+mn-ea"/>
                <a:cs typeface="+mn-cs"/>
              </a:rPr>
              <a:t>h</a:t>
            </a:r>
            <a:r>
              <a:rPr lang="en-US" sz="1200" b="0" kern="1200" dirty="0" err="1">
                <a:solidFill>
                  <a:schemeClr val="tx1"/>
                </a:solidFill>
                <a:effectLst/>
                <a:latin typeface="+mn-lt"/>
                <a:ea typeface="+mn-ea"/>
                <a:cs typeface="+mn-cs"/>
              </a:rPr>
              <a:t>Plasma</a:t>
            </a:r>
            <a:r>
              <a:rPr lang="en-US" sz="1200" b="0" kern="1200" dirty="0">
                <a:solidFill>
                  <a:schemeClr val="tx1"/>
                </a:solidFill>
                <a:effectLst/>
                <a:latin typeface="+mn-lt"/>
                <a:ea typeface="+mn-ea"/>
                <a:cs typeface="+mn-cs"/>
              </a:rPr>
              <a:t> vs SC group0.56 (0.40-0.80).0010.49 (0.33-0.75).0010.53 (0.34-0.82).0040.48 (0.29-0.77).003</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74"/>
              </a:rPr>
              <a:t>Open in a separate window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Abbreviations: AOS, arrival on scene; ED, emergency department; HR, hazard ratio; OR, odds ratio; SC, standard care.</a:t>
            </a:r>
          </a:p>
          <a:p>
            <a:r>
              <a:rPr lang="en-US" sz="1200" kern="1200" baseline="30000" dirty="0" err="1">
                <a:solidFill>
                  <a:schemeClr val="tx1"/>
                </a:solidFill>
                <a:effectLst/>
                <a:latin typeface="+mn-lt"/>
                <a:ea typeface="+mn-ea"/>
                <a:cs typeface="+mn-cs"/>
              </a:rPr>
              <a:t>a</a:t>
            </a:r>
            <a:r>
              <a:rPr lang="en-US" sz="1200" kern="1200" dirty="0" err="1">
                <a:solidFill>
                  <a:schemeClr val="tx1"/>
                </a:solidFill>
                <a:effectLst/>
                <a:latin typeface="+mn-lt"/>
                <a:ea typeface="+mn-ea"/>
                <a:cs typeface="+mn-cs"/>
              </a:rPr>
              <a:t>Plasma</a:t>
            </a:r>
            <a:r>
              <a:rPr lang="en-US" sz="1200" kern="1200" dirty="0">
                <a:solidFill>
                  <a:schemeClr val="tx1"/>
                </a:solidFill>
                <a:effectLst/>
                <a:latin typeface="+mn-lt"/>
                <a:ea typeface="+mn-ea"/>
                <a:cs typeface="+mn-cs"/>
              </a:rPr>
              <a:t> group (n = 297) vs SC group (n = 329).</a:t>
            </a:r>
          </a:p>
          <a:p>
            <a:r>
              <a:rPr lang="en-US" sz="1200" kern="1200" baseline="30000" dirty="0" err="1">
                <a:solidFill>
                  <a:schemeClr val="tx1"/>
                </a:solidFill>
                <a:effectLst/>
                <a:latin typeface="+mn-lt"/>
                <a:ea typeface="+mn-ea"/>
                <a:cs typeface="+mn-cs"/>
              </a:rPr>
              <a:t>b</a:t>
            </a:r>
            <a:r>
              <a:rPr lang="en-US" sz="1200" kern="1200" dirty="0" err="1">
                <a:solidFill>
                  <a:schemeClr val="tx1"/>
                </a:solidFill>
                <a:effectLst/>
                <a:latin typeface="+mn-lt"/>
                <a:ea typeface="+mn-ea"/>
                <a:cs typeface="+mn-cs"/>
              </a:rPr>
              <a:t>More</a:t>
            </a:r>
            <a:r>
              <a:rPr lang="en-US" sz="1200" kern="1200" dirty="0">
                <a:solidFill>
                  <a:schemeClr val="tx1"/>
                </a:solidFill>
                <a:effectLst/>
                <a:latin typeface="+mn-lt"/>
                <a:ea typeface="+mn-ea"/>
                <a:cs typeface="+mn-cs"/>
              </a:rPr>
              <a:t> than 20 minutes (n = 530) vs 20 minutes or less (n = 96).</a:t>
            </a:r>
          </a:p>
          <a:p>
            <a:r>
              <a:rPr lang="en-US" sz="1200" kern="1200" baseline="30000" dirty="0" err="1">
                <a:solidFill>
                  <a:schemeClr val="tx1"/>
                </a:solidFill>
                <a:effectLst/>
                <a:latin typeface="+mn-lt"/>
                <a:ea typeface="+mn-ea"/>
                <a:cs typeface="+mn-cs"/>
              </a:rPr>
              <a:t>c</a:t>
            </a:r>
            <a:r>
              <a:rPr lang="en-US" sz="1200" kern="1200" dirty="0" err="1">
                <a:solidFill>
                  <a:schemeClr val="tx1"/>
                </a:solidFill>
                <a:effectLst/>
                <a:latin typeface="+mn-lt"/>
                <a:ea typeface="+mn-ea"/>
                <a:cs typeface="+mn-cs"/>
              </a:rPr>
              <a:t>More</a:t>
            </a:r>
            <a:r>
              <a:rPr lang="en-US" sz="1200" kern="1200" dirty="0">
                <a:solidFill>
                  <a:schemeClr val="tx1"/>
                </a:solidFill>
                <a:effectLst/>
                <a:latin typeface="+mn-lt"/>
                <a:ea typeface="+mn-ea"/>
                <a:cs typeface="+mn-cs"/>
              </a:rPr>
              <a:t> than 20 minutes (n = 275) vs 20 minutes or less (n = 54).</a:t>
            </a:r>
          </a:p>
          <a:p>
            <a:r>
              <a:rPr lang="en-US" sz="1200" kern="1200" baseline="30000" dirty="0" err="1">
                <a:solidFill>
                  <a:schemeClr val="tx1"/>
                </a:solidFill>
                <a:effectLst/>
                <a:latin typeface="+mn-lt"/>
                <a:ea typeface="+mn-ea"/>
                <a:cs typeface="+mn-cs"/>
              </a:rPr>
              <a:t>d</a:t>
            </a:r>
            <a:r>
              <a:rPr lang="en-US" sz="1200" kern="1200" dirty="0" err="1">
                <a:solidFill>
                  <a:schemeClr val="tx1"/>
                </a:solidFill>
                <a:effectLst/>
                <a:latin typeface="+mn-lt"/>
                <a:ea typeface="+mn-ea"/>
                <a:cs typeface="+mn-cs"/>
              </a:rPr>
              <a:t>More</a:t>
            </a:r>
            <a:r>
              <a:rPr lang="en-US" sz="1200" kern="1200" dirty="0">
                <a:solidFill>
                  <a:schemeClr val="tx1"/>
                </a:solidFill>
                <a:effectLst/>
                <a:latin typeface="+mn-lt"/>
                <a:ea typeface="+mn-ea"/>
                <a:cs typeface="+mn-cs"/>
              </a:rPr>
              <a:t> than 20 minutes (n = 255) vs 20 minutes or less (n = 42).</a:t>
            </a:r>
          </a:p>
          <a:p>
            <a:r>
              <a:rPr lang="en-US" sz="1200" kern="1200" baseline="30000" dirty="0" err="1">
                <a:solidFill>
                  <a:schemeClr val="tx1"/>
                </a:solidFill>
                <a:effectLst/>
                <a:latin typeface="+mn-lt"/>
                <a:ea typeface="+mn-ea"/>
                <a:cs typeface="+mn-cs"/>
              </a:rPr>
              <a:t>e</a:t>
            </a:r>
            <a:r>
              <a:rPr lang="en-US" sz="1200" kern="1200" dirty="0" err="1">
                <a:solidFill>
                  <a:schemeClr val="tx1"/>
                </a:solidFill>
                <a:effectLst/>
                <a:latin typeface="+mn-lt"/>
                <a:ea typeface="+mn-ea"/>
                <a:cs typeface="+mn-cs"/>
              </a:rPr>
              <a:t>Model</a:t>
            </a:r>
            <a:r>
              <a:rPr lang="en-US" sz="1200" kern="1200" dirty="0">
                <a:solidFill>
                  <a:schemeClr val="tx1"/>
                </a:solidFill>
                <a:effectLst/>
                <a:latin typeface="+mn-lt"/>
                <a:ea typeface="+mn-ea"/>
                <a:cs typeface="+mn-cs"/>
              </a:rPr>
              <a:t> 1 was adjusted for cohort, age, and injury severity score (ISS).</a:t>
            </a:r>
          </a:p>
          <a:p>
            <a:r>
              <a:rPr lang="en-US" sz="1200" kern="1200" baseline="30000" dirty="0" err="1">
                <a:solidFill>
                  <a:schemeClr val="tx1"/>
                </a:solidFill>
                <a:effectLst/>
                <a:latin typeface="+mn-lt"/>
                <a:ea typeface="+mn-ea"/>
                <a:cs typeface="+mn-cs"/>
              </a:rPr>
              <a:t>f</a:t>
            </a:r>
            <a:r>
              <a:rPr lang="en-US" sz="1200" kern="1200" dirty="0" err="1">
                <a:solidFill>
                  <a:schemeClr val="tx1"/>
                </a:solidFill>
                <a:effectLst/>
                <a:latin typeface="+mn-lt"/>
                <a:ea typeface="+mn-ea"/>
                <a:cs typeface="+mn-cs"/>
              </a:rPr>
              <a:t>Model</a:t>
            </a:r>
            <a:r>
              <a:rPr lang="en-US" sz="1200" kern="1200" dirty="0">
                <a:solidFill>
                  <a:schemeClr val="tx1"/>
                </a:solidFill>
                <a:effectLst/>
                <a:latin typeface="+mn-lt"/>
                <a:ea typeface="+mn-ea"/>
                <a:cs typeface="+mn-cs"/>
              </a:rPr>
              <a:t> 2 was adjusted for treatment, age, and ISS.</a:t>
            </a:r>
          </a:p>
          <a:p>
            <a:r>
              <a:rPr lang="en-US" sz="1200" kern="1200" baseline="30000" dirty="0" err="1">
                <a:solidFill>
                  <a:schemeClr val="tx1"/>
                </a:solidFill>
                <a:effectLst/>
                <a:latin typeface="+mn-lt"/>
                <a:ea typeface="+mn-ea"/>
                <a:cs typeface="+mn-cs"/>
              </a:rPr>
              <a:t>g</a:t>
            </a:r>
            <a:r>
              <a:rPr lang="en-US" sz="1200" kern="1200" dirty="0" err="1">
                <a:solidFill>
                  <a:schemeClr val="tx1"/>
                </a:solidFill>
                <a:effectLst/>
                <a:latin typeface="+mn-lt"/>
                <a:ea typeface="+mn-ea"/>
                <a:cs typeface="+mn-cs"/>
              </a:rPr>
              <a:t>Models</a:t>
            </a:r>
            <a:r>
              <a:rPr lang="en-US" sz="1200" kern="1200" dirty="0">
                <a:solidFill>
                  <a:schemeClr val="tx1"/>
                </a:solidFill>
                <a:effectLst/>
                <a:latin typeface="+mn-lt"/>
                <a:ea typeface="+mn-ea"/>
                <a:cs typeface="+mn-cs"/>
              </a:rPr>
              <a:t> 3 and 4 comprised analyses of treatment groups (SC or plasma) adjusted for age and ISS.</a:t>
            </a:r>
          </a:p>
          <a:p>
            <a:r>
              <a:rPr lang="en-US" sz="1200" kern="1200" baseline="30000" dirty="0" err="1">
                <a:solidFill>
                  <a:schemeClr val="tx1"/>
                </a:solidFill>
                <a:effectLst/>
                <a:latin typeface="+mn-lt"/>
                <a:ea typeface="+mn-ea"/>
                <a:cs typeface="+mn-cs"/>
              </a:rPr>
              <a:t>h</a:t>
            </a:r>
            <a:r>
              <a:rPr lang="en-US" sz="1200" kern="1200" dirty="0" err="1">
                <a:solidFill>
                  <a:schemeClr val="tx1"/>
                </a:solidFill>
                <a:effectLst/>
                <a:latin typeface="+mn-lt"/>
                <a:ea typeface="+mn-ea"/>
                <a:cs typeface="+mn-cs"/>
              </a:rPr>
              <a:t>Models</a:t>
            </a:r>
            <a:r>
              <a:rPr lang="en-US" sz="1200" kern="1200" dirty="0">
                <a:solidFill>
                  <a:schemeClr val="tx1"/>
                </a:solidFill>
                <a:effectLst/>
                <a:latin typeface="+mn-lt"/>
                <a:ea typeface="+mn-ea"/>
                <a:cs typeface="+mn-cs"/>
              </a:rPr>
              <a:t> 5 and 6 comprised stratification analyses of transport times (≤20 or &gt;20 minutes) adjusted for age and ISS.</a:t>
            </a:r>
          </a:p>
          <a:p>
            <a:r>
              <a:rPr lang="en-US" sz="1200" kern="1200" dirty="0">
                <a:solidFill>
                  <a:schemeClr val="tx1"/>
                </a:solidFill>
                <a:effectLst/>
                <a:latin typeface="+mn-lt"/>
                <a:ea typeface="+mn-ea"/>
                <a:cs typeface="+mn-cs"/>
              </a:rPr>
              <a:t>A Cox regression model showed that, in addition to treatment group, survival was influenced by ISS, age, and prehospital transport time. Sensitivity analysis revealed that a change in response was evident for prehospital times longer than 20 minutes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.003 vs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.007 for 17 minutes,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.006 for 22 minutes,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.01 for 25 minutes, and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.02 for 30 minutes). Transport time (≤20 minutes vs &gt;20 minutes) was not associated with survival when examined across treatment groups (HR, 1.37; 95% CI, 0.85-2.21;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.20)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 However, stratified analysis revealed that in patients who received standard care, rate and likelihood of mortality were significantly increased by 2-fold with transport times greater than 20 minutes (HR, 2.12; 95% CI, 1.05-4.30;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.04)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 Among patients who received prehospital plasma, this association with transport time was eliminated (HR, 0.78; 95% CI, 0.40-1.51;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.46)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 Among patients with short transport times (≤20 minutes), survival in the plasma group and the standard care group did not differ (HR, 1.71; 95% CI, 0.70-4.16;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.24)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 Among patients with longer transport times (&gt;20 minutes), survival was improved in the plasma group (HR, 0.56; 95% CI, 0.40-0.80;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.001)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Prehospital Plasma and Secondary Outcomes</a:t>
            </a:r>
          </a:p>
          <a:p>
            <a:r>
              <a:rPr lang="en-US" sz="1200" kern="1200" dirty="0">
                <a:solidFill>
                  <a:schemeClr val="tx1"/>
                </a:solidFill>
                <a:effectLst/>
                <a:latin typeface="+mn-lt"/>
                <a:ea typeface="+mn-ea"/>
                <a:cs typeface="+mn-cs"/>
              </a:rPr>
              <a:t>Patients who received prehospital plasma were 47% less likely to present to the ED with coagulopathy (international normalized ratio &gt;1.3) compared with those who received standard care (OR, 0.53; 95% CI, 0.35-0.80;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.002) (</a:t>
            </a:r>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4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 and this association was isolated to the group with transport times longer than 20 minutes. Among patients with transport times of 20 minutes or less, in-hospital transfusion requirements did not differ for RBC, fresh frozen plasma, and platelets in the first 6 hours after ED admission, while patients who received plasma during longer transports required less in-hospital transfusion, with median (IQR) in-hospital transfusion requirements of 5 (2-10) vs 2 (2-4) U of plasma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&lt; .001), 5 (3-10) vs 4 (2-8) U of RBC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.05), and 2 (1-3) vs 1 (1-2) U of platelets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.04) at 6 hours (</a:t>
            </a:r>
            <a:r>
              <a:rPr lang="en-US" sz="1200" u="sng" kern="1200" dirty="0">
                <a:solidFill>
                  <a:schemeClr val="tx1"/>
                </a:solidFill>
                <a:effectLst/>
                <a:latin typeface="+mn-lt"/>
                <a:ea typeface="+mn-ea"/>
                <a:cs typeface="+mn-cs"/>
                <a:hlinkClick r:id="rId70"/>
              </a:rPr>
              <a:t>Table 2</a:t>
            </a:r>
            <a:r>
              <a:rPr lang="en-US" sz="1200" kern="1200" dirty="0">
                <a:solidFill>
                  <a:schemeClr val="tx1"/>
                </a:solidFill>
                <a:effectLst/>
                <a:latin typeface="+mn-lt"/>
                <a:ea typeface="+mn-ea"/>
                <a:cs typeface="+mn-cs"/>
              </a:rPr>
              <a:t>). Similar results were found in the first 24 hours after ED admission (</a:t>
            </a:r>
            <a:r>
              <a:rPr lang="en-US" sz="1200" u="sng" kern="1200" dirty="0">
                <a:solidFill>
                  <a:schemeClr val="tx1"/>
                </a:solidFill>
                <a:effectLst/>
                <a:latin typeface="+mn-lt"/>
                <a:ea typeface="+mn-ea"/>
                <a:cs typeface="+mn-cs"/>
                <a:hlinkClick r:id="rId70"/>
              </a:rPr>
              <a:t>Table 2</a:t>
            </a:r>
            <a:r>
              <a:rPr lang="en-US" sz="1200" kern="1200" dirty="0">
                <a:solidFill>
                  <a:schemeClr val="tx1"/>
                </a:solidFill>
                <a:effectLst/>
                <a:latin typeface="+mn-lt"/>
                <a:ea typeface="+mn-ea"/>
                <a:cs typeface="+mn-cs"/>
              </a:rPr>
              <a:t>). Total plasma requirements (including prehospital plasma) did not differ between groups (data not shown). Intensive care unit–free days among patients alive at 28 days did not differ between groups, while ventilator-free days were slightly lower in the plasma group (</a:t>
            </a:r>
            <a:r>
              <a:rPr lang="en-US" sz="1200" u="sng" kern="1200" dirty="0">
                <a:solidFill>
                  <a:schemeClr val="tx1"/>
                </a:solidFill>
                <a:effectLst/>
                <a:latin typeface="+mn-lt"/>
                <a:ea typeface="+mn-ea"/>
                <a:cs typeface="+mn-cs"/>
                <a:hlinkClick r:id="rId70"/>
              </a:rPr>
              <a:t>Table 2</a:t>
            </a:r>
            <a:r>
              <a:rPr lang="en-US" sz="1200" kern="1200" dirty="0">
                <a:solidFill>
                  <a:schemeClr val="tx1"/>
                </a:solidFill>
                <a:effectLst/>
                <a:latin typeface="+mn-lt"/>
                <a:ea typeface="+mn-ea"/>
                <a:cs typeface="+mn-cs"/>
              </a:rPr>
              <a:t>). Secondary outcomes based on transport time are shown in </a:t>
            </a:r>
            <a:r>
              <a:rPr lang="en-US" sz="1200" kern="1200" dirty="0" err="1">
                <a:solidFill>
                  <a:schemeClr val="tx1"/>
                </a:solidFill>
                <a:effectLst/>
                <a:latin typeface="+mn-lt"/>
                <a:ea typeface="+mn-ea"/>
                <a:cs typeface="+mn-cs"/>
              </a:rPr>
              <a:t>eTable</a:t>
            </a:r>
            <a:r>
              <a:rPr lang="en-US" sz="1200" kern="1200" dirty="0">
                <a:solidFill>
                  <a:schemeClr val="tx1"/>
                </a:solidFill>
                <a:effectLst/>
                <a:latin typeface="+mn-lt"/>
                <a:ea typeface="+mn-ea"/>
                <a:cs typeface="+mn-cs"/>
              </a:rPr>
              <a:t> 4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a:t>
            </a: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Discussion</a:t>
            </a:r>
          </a:p>
          <a:p>
            <a:r>
              <a:rPr lang="en-US" sz="1200" kern="1200" dirty="0">
                <a:solidFill>
                  <a:schemeClr val="tx1"/>
                </a:solidFill>
                <a:effectLst/>
                <a:latin typeface="+mn-lt"/>
                <a:ea typeface="+mn-ea"/>
                <a:cs typeface="+mn-cs"/>
              </a:rPr>
              <a:t>Prehospital administration of plasma was associated with significantly reduced 24-hour and 28-day mortality compared with standard care in this harmonized data set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 This finding is consistent with that reported for 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clinical trial but not for the COMBAT clinical trial.</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8"/>
              </a:rPr>
              <a:t>20</a:t>
            </a:r>
            <a:r>
              <a:rPr lang="en-US" sz="1200" kern="1200" dirty="0">
                <a:solidFill>
                  <a:schemeClr val="tx1"/>
                </a:solidFill>
                <a:effectLst/>
                <a:latin typeface="+mn-lt"/>
                <a:ea typeface="+mn-ea"/>
                <a:cs typeface="+mn-cs"/>
              </a:rPr>
              <a:t> The ability to observe this overall association in the harmonized data set may have been owing to the larger overall number of patients included. This association appears to be robust since, even after adjustment for clinical trial cohort, age, and injury severity, the HR was 0.65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 This finding is consistent with previous observations that the survival benefit of early in-hospital plasma transfusion is most substantial among patients likely to die as a result of bleeding within the first 6 hours of injury.</a:t>
            </a:r>
            <a:r>
              <a:rPr lang="en-US" sz="1200" u="sng" kern="1200" baseline="30000" dirty="0">
                <a:solidFill>
                  <a:schemeClr val="tx1"/>
                </a:solidFill>
                <a:effectLst/>
                <a:latin typeface="+mn-lt"/>
                <a:ea typeface="+mn-ea"/>
                <a:cs typeface="+mn-cs"/>
                <a:hlinkClick r:id="rId43"/>
              </a:rPr>
              <a:t>5</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4"/>
              </a:rPr>
              <a:t>6</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45"/>
              </a:rPr>
              <a:t>7</a:t>
            </a:r>
            <a:r>
              <a:rPr lang="en-US" sz="1200" kern="1200" dirty="0">
                <a:solidFill>
                  <a:schemeClr val="tx1"/>
                </a:solidFill>
                <a:effectLst/>
                <a:latin typeface="+mn-lt"/>
                <a:ea typeface="+mn-ea"/>
                <a:cs typeface="+mn-cs"/>
              </a:rPr>
              <a:t> We also found that transport times longer than 20 minutes were associated with increased mortality in the standard care group and that this increase in mortality was mitigated when prehospital plasma was administered. The present findings suggest that prehospital plasma administration provides a benefit beyond that of a balanced in-hospital transfusion regimen, as was practiced at all involved centers in the COMBAT and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clinical trials.</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8"/>
              </a:rPr>
              <a:t>20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recently published meta-analysis, it was suggested that the case for prehospital plasma could not yet be made in light of the differing results of the COMBAT and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studies.</a:t>
            </a:r>
            <a:r>
              <a:rPr lang="en-US" sz="1200" u="sng" kern="1200" baseline="30000" dirty="0">
                <a:solidFill>
                  <a:schemeClr val="tx1"/>
                </a:solidFill>
                <a:effectLst/>
                <a:latin typeface="+mn-lt"/>
                <a:ea typeface="+mn-ea"/>
                <a:cs typeface="+mn-cs"/>
                <a:hlinkClick r:id="rId62"/>
              </a:rPr>
              <a:t>24</a:t>
            </a:r>
            <a:r>
              <a:rPr lang="en-US" sz="1200" kern="1200" dirty="0">
                <a:solidFill>
                  <a:schemeClr val="tx1"/>
                </a:solidFill>
                <a:effectLst/>
                <a:latin typeface="+mn-lt"/>
                <a:ea typeface="+mn-ea"/>
                <a:cs typeface="+mn-cs"/>
              </a:rPr>
              <a:t> We were able to adjust for confounding factors and to specifically address the potential effects of prehospital transport time. In the present analysis, the median prehospital transport time was 38 minutes and represented a broad range (</a:t>
            </a:r>
            <a:r>
              <a:rPr lang="en-US" sz="1200" u="sng" kern="1200" dirty="0">
                <a:solidFill>
                  <a:schemeClr val="tx1"/>
                </a:solidFill>
                <a:effectLst/>
                <a:latin typeface="+mn-lt"/>
                <a:ea typeface="+mn-ea"/>
                <a:cs typeface="+mn-cs"/>
                <a:hlinkClick r:id="rId68"/>
              </a:rPr>
              <a:t>Table 1</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2, and </a:t>
            </a:r>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3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 A survival advantage associated with prehospital plasma was observed in 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trial but not in the COMBAT trial.</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8"/>
              </a:rPr>
              <a:t>20</a:t>
            </a:r>
            <a:r>
              <a:rPr lang="en-US" sz="1200" kern="1200" dirty="0">
                <a:solidFill>
                  <a:schemeClr val="tx1"/>
                </a:solidFill>
                <a:effectLst/>
                <a:latin typeface="+mn-lt"/>
                <a:ea typeface="+mn-ea"/>
                <a:cs typeface="+mn-cs"/>
              </a:rPr>
              <a:t> The reason for these apparently contradictory results are not clear. One difference between the 2 primary studies was that the median prehospital transport times were substantially different (18 minutes in the COMBAT study vs 41 minutes in 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study). Considering the detrimental effects of transfusion delays on survival,</a:t>
            </a:r>
            <a:r>
              <a:rPr lang="en-US" sz="1200" u="sng" kern="1200" baseline="30000" dirty="0">
                <a:solidFill>
                  <a:schemeClr val="tx1"/>
                </a:solidFill>
                <a:effectLst/>
                <a:latin typeface="+mn-lt"/>
                <a:ea typeface="+mn-ea"/>
                <a:cs typeface="+mn-cs"/>
                <a:hlinkClick r:id="rId47"/>
              </a:rPr>
              <a:t>9</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75"/>
              </a:rPr>
              <a:t>28</a:t>
            </a:r>
            <a:r>
              <a:rPr lang="en-US" sz="1200" kern="1200" dirty="0">
                <a:solidFill>
                  <a:schemeClr val="tx1"/>
                </a:solidFill>
                <a:effectLst/>
                <a:latin typeface="+mn-lt"/>
                <a:ea typeface="+mn-ea"/>
                <a:cs typeface="+mn-cs"/>
              </a:rPr>
              <a:t> we hypothesized that the very short prehospital transport time in the COMBAT trial may have eliminated the potential for prehospital plasma to improve survival because in-hospital transfusion was not delayed to a degree sufficient to influence mortality. We found that prehospital transport time influenced the response to prehospital plasma. Prehospital transport times longer than 20 minutes were associated with increased mortality in patients who received standard care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 In contrast, the increased mortality associated with longer transport times was eliminated in patients who received prehospital plasma (</a:t>
            </a:r>
            <a:r>
              <a:rPr lang="en-US" sz="1200" u="sng" kern="1200" dirty="0">
                <a:solidFill>
                  <a:schemeClr val="tx1"/>
                </a:solidFill>
                <a:effectLst/>
                <a:latin typeface="+mn-lt"/>
                <a:ea typeface="+mn-ea"/>
                <a:cs typeface="+mn-cs"/>
                <a:hlinkClick r:id="rId71"/>
              </a:rPr>
              <a:t>Figure 2</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a study of 502 casualties evacuated by US military MEDEVAC in Afghanistan from 2012 to 2015, the initiation of transfusion within 15 minutes of MEDEVAC rescue (median time of MEDEVAC rescue, 29 minutes after injury) was associated with improved survival (mortality HR, 0.17), while delays beyond that eliminated the association.</a:t>
            </a:r>
            <a:r>
              <a:rPr lang="en-US" sz="1200" u="sng" kern="1200" baseline="30000" dirty="0">
                <a:solidFill>
                  <a:schemeClr val="tx1"/>
                </a:solidFill>
                <a:effectLst/>
                <a:latin typeface="+mn-lt"/>
                <a:ea typeface="+mn-ea"/>
                <a:cs typeface="+mn-cs"/>
                <a:hlinkClick r:id="rId47"/>
              </a:rPr>
              <a:t>9</a:t>
            </a:r>
            <a:r>
              <a:rPr lang="en-US" sz="1200" kern="1200" dirty="0">
                <a:solidFill>
                  <a:schemeClr val="tx1"/>
                </a:solidFill>
                <a:effectLst/>
                <a:latin typeface="+mn-lt"/>
                <a:ea typeface="+mn-ea"/>
                <a:cs typeface="+mn-cs"/>
              </a:rPr>
              <a:t> Another report found that early in-hospital delays in the initiation of transfusion were associated with progressively increasing mortality rates.</a:t>
            </a:r>
            <a:r>
              <a:rPr lang="en-US" sz="1200" u="sng" kern="1200" baseline="30000" dirty="0">
                <a:solidFill>
                  <a:schemeClr val="tx1"/>
                </a:solidFill>
                <a:effectLst/>
                <a:latin typeface="+mn-lt"/>
                <a:ea typeface="+mn-ea"/>
                <a:cs typeface="+mn-cs"/>
                <a:hlinkClick r:id="rId75"/>
              </a:rPr>
              <a:t>28</a:t>
            </a:r>
            <a:r>
              <a:rPr lang="en-US" sz="1200" kern="1200" dirty="0">
                <a:solidFill>
                  <a:schemeClr val="tx1"/>
                </a:solidFill>
                <a:effectLst/>
                <a:latin typeface="+mn-lt"/>
                <a:ea typeface="+mn-ea"/>
                <a:cs typeface="+mn-cs"/>
              </a:rPr>
              <a:t> While prehospital transport time is a more available measure, the more </a:t>
            </a:r>
            <a:r>
              <a:rPr lang="en-US" sz="1200" kern="1200" dirty="0" err="1">
                <a:solidFill>
                  <a:schemeClr val="tx1"/>
                </a:solidFill>
                <a:effectLst/>
                <a:latin typeface="+mn-lt"/>
                <a:ea typeface="+mn-ea"/>
                <a:cs typeface="+mn-cs"/>
              </a:rPr>
              <a:t>pathophysiologically</a:t>
            </a:r>
            <a:r>
              <a:rPr lang="en-US" sz="1200" kern="1200" dirty="0">
                <a:solidFill>
                  <a:schemeClr val="tx1"/>
                </a:solidFill>
                <a:effectLst/>
                <a:latin typeface="+mn-lt"/>
                <a:ea typeface="+mn-ea"/>
                <a:cs typeface="+mn-cs"/>
              </a:rPr>
              <a:t> relevant measure is the time from injury to transfusion. In the present study, the time of injury was available only in a subset of patients. The median time from injury to AOS was 20 minutes. Extrapolating this to the observed dichotomy between transport times longer or shorter than 20 minutes, it may be estimated that the benefit associated with prehospital plasma was most evident in patients who could not be delivered for in-hospital transfusion within approximately 40 (20 plus 20) minutes of injury. This is similar to the total time to transfusion of 36 minutes reported by Shackelford et al,</a:t>
            </a:r>
            <a:r>
              <a:rPr lang="en-US" sz="1200" u="sng" kern="1200" baseline="30000" dirty="0">
                <a:solidFill>
                  <a:schemeClr val="tx1"/>
                </a:solidFill>
                <a:effectLst/>
                <a:latin typeface="+mn-lt"/>
                <a:ea typeface="+mn-ea"/>
                <a:cs typeface="+mn-cs"/>
                <a:hlinkClick r:id="rId47"/>
              </a:rPr>
              <a:t>9</a:t>
            </a:r>
            <a:r>
              <a:rPr lang="en-US" sz="1200" kern="1200" dirty="0">
                <a:solidFill>
                  <a:schemeClr val="tx1"/>
                </a:solidFill>
                <a:effectLst/>
                <a:latin typeface="+mn-lt"/>
                <a:ea typeface="+mn-ea"/>
                <a:cs typeface="+mn-cs"/>
              </a:rPr>
              <a:t> when time from injury to MEDEVAC rescue is included. All centers involved in COMBAT and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had blood products readily available in the ED, likely minimizing possible in-hospital delays. However, time from ED arrival to initiation of transfusion must be considered in estimating transfusion delays and may differ based on local availability.</a:t>
            </a:r>
          </a:p>
          <a:p>
            <a:r>
              <a:rPr lang="en-US" sz="1200" kern="1200" dirty="0">
                <a:solidFill>
                  <a:schemeClr val="tx1"/>
                </a:solidFill>
                <a:effectLst/>
                <a:latin typeface="+mn-lt"/>
                <a:ea typeface="+mn-ea"/>
                <a:cs typeface="+mn-cs"/>
              </a:rPr>
              <a:t>The finding that transport times longer than 20 minutes were associated with increased mortality in the standard care group emphasizes the importance of minimizing time to definitive care, as recently demonstrated in a national database analysis.</a:t>
            </a:r>
            <a:r>
              <a:rPr lang="en-US" sz="1200" u="sng" kern="1200" baseline="30000" dirty="0">
                <a:solidFill>
                  <a:schemeClr val="tx1"/>
                </a:solidFill>
                <a:effectLst/>
                <a:latin typeface="+mn-lt"/>
                <a:ea typeface="+mn-ea"/>
                <a:cs typeface="+mn-cs"/>
                <a:hlinkClick r:id="rId76"/>
              </a:rPr>
              <a:t>29</a:t>
            </a:r>
            <a:r>
              <a:rPr lang="en-US" sz="1200" kern="1200" dirty="0">
                <a:solidFill>
                  <a:schemeClr val="tx1"/>
                </a:solidFill>
                <a:effectLst/>
                <a:latin typeface="+mn-lt"/>
                <a:ea typeface="+mn-ea"/>
                <a:cs typeface="+mn-cs"/>
              </a:rPr>
              <a:t> The importance of rapid hemostasis must also be recognized, and potential delays in getting to an operating room for surgical hemostasis could be a more significant factor than the time to transfusion.</a:t>
            </a:r>
          </a:p>
          <a:p>
            <a:r>
              <a:rPr lang="en-US" sz="1200" kern="1200" dirty="0">
                <a:solidFill>
                  <a:schemeClr val="tx1"/>
                </a:solidFill>
                <a:effectLst/>
                <a:latin typeface="+mn-lt"/>
                <a:ea typeface="+mn-ea"/>
                <a:cs typeface="+mn-cs"/>
              </a:rPr>
              <a:t>Other factors may explain the observed differences in survival. Most patients with prolonged prehospital transport times were transported by helicopter. It has been reported that helicopter transport is associated with a survival advantage that may be a result of the higher level of training among helicopter medical crews.</a:t>
            </a:r>
            <a:r>
              <a:rPr lang="en-US" sz="1200" u="sng" kern="1200" baseline="30000" dirty="0">
                <a:solidFill>
                  <a:schemeClr val="tx1"/>
                </a:solidFill>
                <a:effectLst/>
                <a:latin typeface="+mn-lt"/>
                <a:ea typeface="+mn-ea"/>
                <a:cs typeface="+mn-cs"/>
                <a:hlinkClick r:id="rId77"/>
              </a:rPr>
              <a:t>30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78"/>
              </a:rPr>
              <a:t>31</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79"/>
              </a:rPr>
              <a:t>32</a:t>
            </a:r>
            <a:r>
              <a:rPr lang="en-US" sz="1200" kern="1200" dirty="0">
                <a:solidFill>
                  <a:schemeClr val="tx1"/>
                </a:solidFill>
                <a:effectLst/>
                <a:latin typeface="+mn-lt"/>
                <a:ea typeface="+mn-ea"/>
                <a:cs typeface="+mn-cs"/>
              </a:rPr>
              <a:t> In the present study, participating ground ambulance crews included paramedics. In addition, overall survival was better with ground transport, although this occurred with shorter transport times. Therefore, a difference in personnel training is not likely to account for the time-related differences observed. The association with transport time may also be explained by injury severity. The ISS in the COMBAT trial, which included most patients with short transport times, was lower than that in the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trial. However, the differential association of prehospital transport time in patients who did or did not receive prehospital plasma remained significant even after adjusting for ISS in the regression model (</a:t>
            </a:r>
            <a:r>
              <a:rPr lang="en-US" sz="1200" u="sng" kern="1200" dirty="0">
                <a:solidFill>
                  <a:schemeClr val="tx1"/>
                </a:solidFill>
                <a:effectLst/>
                <a:latin typeface="+mn-lt"/>
                <a:ea typeface="+mn-ea"/>
                <a:cs typeface="+mn-cs"/>
                <a:hlinkClick r:id="rId72"/>
              </a:rPr>
              <a:t>Table 3</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Among patients with longer transport times, those who received prehospital plasma had lower early transfusion requirements (</a:t>
            </a:r>
            <a:r>
              <a:rPr lang="en-US" sz="1200" u="sng" kern="1200" dirty="0">
                <a:solidFill>
                  <a:schemeClr val="tx1"/>
                </a:solidFill>
                <a:effectLst/>
                <a:latin typeface="+mn-lt"/>
                <a:ea typeface="+mn-ea"/>
                <a:cs typeface="+mn-cs"/>
                <a:hlinkClick r:id="rId70"/>
              </a:rPr>
              <a:t>Table 2</a:t>
            </a:r>
            <a:r>
              <a:rPr lang="en-US" sz="1200" kern="1200" dirty="0">
                <a:solidFill>
                  <a:schemeClr val="tx1"/>
                </a:solidFill>
                <a:effectLst/>
                <a:latin typeface="+mn-lt"/>
                <a:ea typeface="+mn-ea"/>
                <a:cs typeface="+mn-cs"/>
              </a:rPr>
              <a:t>). Reduced transfusion requirements suggest improved hemodynamic stability among patients who received prehospital plasma. These patients also had improved international normalized ratios (</a:t>
            </a:r>
            <a:r>
              <a:rPr lang="en-US" sz="1200" u="sng" kern="1200" dirty="0">
                <a:solidFill>
                  <a:schemeClr val="tx1"/>
                </a:solidFill>
                <a:effectLst/>
                <a:latin typeface="+mn-lt"/>
                <a:ea typeface="+mn-ea"/>
                <a:cs typeface="+mn-cs"/>
                <a:hlinkClick r:id="rId70"/>
              </a:rPr>
              <a:t>Table 2</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eTable</a:t>
            </a:r>
            <a:r>
              <a:rPr lang="en-US" sz="1200" kern="1200" dirty="0">
                <a:solidFill>
                  <a:schemeClr val="tx1"/>
                </a:solidFill>
                <a:effectLst/>
                <a:latin typeface="+mn-lt"/>
                <a:ea typeface="+mn-ea"/>
                <a:cs typeface="+mn-cs"/>
              </a:rPr>
              <a:t> 4 and </a:t>
            </a:r>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4 in </a:t>
            </a:r>
            <a:r>
              <a:rPr lang="en-US" sz="1200" u="sng" kern="1200" dirty="0">
                <a:solidFill>
                  <a:schemeClr val="tx1"/>
                </a:solidFill>
                <a:effectLst/>
                <a:latin typeface="+mn-lt"/>
                <a:ea typeface="+mn-ea"/>
                <a:cs typeface="+mn-cs"/>
                <a:hlinkClick r:id="rId66"/>
              </a:rPr>
              <a:t>Supplement 2</a:t>
            </a:r>
            <a:r>
              <a:rPr lang="en-US" sz="1200" kern="1200" dirty="0">
                <a:solidFill>
                  <a:schemeClr val="tx1"/>
                </a:solidFill>
                <a:effectLst/>
                <a:latin typeface="+mn-lt"/>
                <a:ea typeface="+mn-ea"/>
                <a:cs typeface="+mn-cs"/>
              </a:rPr>
              <a:t>). Plasma transfusion mitigates the coagulopathy that can complicate traumatic hemorrhage and has also been reported to improve inflammatory response after injury, reduce permeability of endothelial cells, reduce gut permeability, and mitigate metabolic derangements after trauma and hemorrhagic shock.</a:t>
            </a:r>
            <a:r>
              <a:rPr lang="en-US" sz="1200" u="sng" kern="1200" baseline="30000" dirty="0">
                <a:solidFill>
                  <a:schemeClr val="tx1"/>
                </a:solidFill>
                <a:effectLst/>
                <a:latin typeface="+mn-lt"/>
                <a:ea typeface="+mn-ea"/>
                <a:cs typeface="+mn-cs"/>
                <a:hlinkClick r:id="rId55"/>
              </a:rPr>
              <a:t>17</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0"/>
              </a:rPr>
              <a:t>33</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1"/>
              </a:rPr>
              <a:t>34</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2"/>
              </a:rPr>
              <a:t>35</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3"/>
              </a:rPr>
              <a:t>36</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4"/>
              </a:rPr>
              <a:t>37</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5"/>
              </a:rPr>
              <a:t>38</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6"/>
              </a:rPr>
              <a:t>39</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87"/>
              </a:rPr>
              <a:t>40</a:t>
            </a:r>
            <a:r>
              <a:rPr lang="en-US" sz="1200" kern="1200" dirty="0">
                <a:solidFill>
                  <a:schemeClr val="tx1"/>
                </a:solidFill>
                <a:effectLst/>
                <a:latin typeface="+mn-lt"/>
                <a:ea typeface="+mn-ea"/>
                <a:cs typeface="+mn-cs"/>
              </a:rPr>
              <a:t> Therefore, reduced transfusion requirements may reflect improved hemostasis, improved endothelial integrity, or a more favorable inflammatory status.</a:t>
            </a:r>
          </a:p>
          <a:p>
            <a:r>
              <a:rPr lang="en-US" sz="1200" kern="1200" dirty="0">
                <a:solidFill>
                  <a:schemeClr val="tx1"/>
                </a:solidFill>
                <a:effectLst/>
                <a:latin typeface="+mn-lt"/>
                <a:ea typeface="+mn-ea"/>
                <a:cs typeface="+mn-cs"/>
              </a:rPr>
              <a:t>It is important that no significant differences in safety outcomes and adverse events between the plasma and standard care groups were previously reported for the individual studies.</a:t>
            </a:r>
            <a:r>
              <a:rPr lang="en-US" sz="1200" u="sng" kern="1200" baseline="30000" dirty="0">
                <a:solidFill>
                  <a:schemeClr val="tx1"/>
                </a:solidFill>
                <a:effectLst/>
                <a:latin typeface="+mn-lt"/>
                <a:ea typeface="+mn-ea"/>
                <a:cs typeface="+mn-cs"/>
                <a:hlinkClick r:id="rId48"/>
              </a:rPr>
              <a:t>10</a:t>
            </a:r>
            <a:r>
              <a:rPr lang="en-US" sz="1200" kern="1200" baseline="30000" dirty="0">
                <a:solidFill>
                  <a:schemeClr val="tx1"/>
                </a:solidFill>
                <a:effectLst/>
                <a:latin typeface="+mn-lt"/>
                <a:ea typeface="+mn-ea"/>
                <a:cs typeface="+mn-cs"/>
              </a:rPr>
              <a:t>,</a:t>
            </a:r>
            <a:r>
              <a:rPr lang="en-US" sz="1200" u="sng" kern="1200" baseline="30000" dirty="0">
                <a:solidFill>
                  <a:schemeClr val="tx1"/>
                </a:solidFill>
                <a:effectLst/>
                <a:latin typeface="+mn-lt"/>
                <a:ea typeface="+mn-ea"/>
                <a:cs typeface="+mn-cs"/>
                <a:hlinkClick r:id="rId58"/>
              </a:rPr>
              <a:t>20</a:t>
            </a:r>
            <a:r>
              <a:rPr lang="en-US" sz="1200" kern="1200" dirty="0">
                <a:solidFill>
                  <a:schemeClr val="tx1"/>
                </a:solidFill>
                <a:effectLst/>
                <a:latin typeface="+mn-lt"/>
                <a:ea typeface="+mn-ea"/>
                <a:cs typeface="+mn-cs"/>
              </a:rPr>
              <a:t> The lack of differences in intensive care unit–free days and the small difference in ventilator-free days in the present analysis are consistent with these observations. This suggests that the benefit-risk ratio is favorable for the prehospital administration of plasma in cases in which there is a doubt about how rapidly patients can be delivered for in-hospital transfusion. More logistically supportable products, such as dried plasma, are needed to enable the broader use of plasma in the prehospital setting.</a:t>
            </a:r>
            <a:r>
              <a:rPr lang="en-US" sz="1200" u="sng" kern="1200" baseline="30000" dirty="0">
                <a:solidFill>
                  <a:schemeClr val="tx1"/>
                </a:solidFill>
                <a:effectLst/>
                <a:latin typeface="+mn-lt"/>
                <a:ea typeface="+mn-ea"/>
                <a:cs typeface="+mn-cs"/>
                <a:hlinkClick r:id="rId88"/>
              </a:rPr>
              <a:t>41</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Limitations</a:t>
            </a:r>
          </a:p>
          <a:p>
            <a:r>
              <a:rPr lang="en-US" sz="1200" kern="1200" dirty="0">
                <a:solidFill>
                  <a:schemeClr val="tx1"/>
                </a:solidFill>
                <a:effectLst/>
                <a:latin typeface="+mn-lt"/>
                <a:ea typeface="+mn-ea"/>
                <a:cs typeface="+mn-cs"/>
              </a:rPr>
              <a:t>One limitation of the present analysis is the fact that the mode of transport differed in the 2 cohorts. Because other important aspects of the studies were harmonized and because there was some degree of overlap in transport times across the 2 studies, we believe that it is possible to draw generalizable conclusions regarding the influence of prehospital plasma and transport time on patient outcomes. Another limitation is that the pragmatic nature of the 2 studies precluded complete standardization of crystalloid type, specific plasma type, and the use of RBC. However, standardization did ensure that the common factor among all patients who received plasma was that they received 2 U before other standard care fluids. In addition, randomization ensured that the plasma treatment group was represented across all local variations in standard care. A third limitation is that the exact time from patient injury to administration of plasma could not be determined. Time of injury was documented for only a small subset of patients and, therefore, this analysis was not possible. Time to surgical hemostasis was also not recorded and could not be analyzed. Nonetheless, we believe that prehospital transport time is an important component of total prehospital time and the most relevant in terms of providing interventions such as plasma.</a:t>
            </a: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Conclusions</a:t>
            </a:r>
          </a:p>
          <a:p>
            <a:r>
              <a:rPr lang="en-US" sz="1200" kern="1200" dirty="0">
                <a:solidFill>
                  <a:schemeClr val="tx1"/>
                </a:solidFill>
                <a:effectLst/>
                <a:latin typeface="+mn-lt"/>
                <a:ea typeface="+mn-ea"/>
                <a:cs typeface="+mn-cs"/>
              </a:rPr>
              <a:t>The present findings have important implications for the treatment of patients with traumatic hemorrhage when surgical care and in-hospital transfusion may be delayed, such as in military settings, in rural and remote trauma, and in civilian disaster scenarios. The benefit-risk ratio favors prehospital plasma, but logistical and cost constraints may limit feasibility. Thawed plasma is a viable option for helicopter ambulance systems but is more challenging for ground ambulances with short transport times.</a:t>
            </a: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Notes</a:t>
            </a:r>
          </a:p>
          <a:p>
            <a:r>
              <a:rPr lang="en-US" sz="1200" b="0" kern="1200" dirty="0">
                <a:solidFill>
                  <a:schemeClr val="tx1"/>
                </a:solidFill>
                <a:effectLst/>
                <a:latin typeface="+mn-lt"/>
                <a:ea typeface="+mn-ea"/>
                <a:cs typeface="+mn-cs"/>
              </a:rPr>
              <a:t>Supplement 1.</a:t>
            </a:r>
          </a:p>
          <a:p>
            <a:r>
              <a:rPr lang="en-US" sz="1200" kern="1200" dirty="0">
                <a:solidFill>
                  <a:schemeClr val="tx1"/>
                </a:solidFill>
                <a:effectLst/>
                <a:latin typeface="+mn-lt"/>
                <a:ea typeface="+mn-ea"/>
                <a:cs typeface="+mn-cs"/>
              </a:rPr>
              <a:t>Trial Protocols</a:t>
            </a:r>
          </a:p>
          <a:p>
            <a:r>
              <a:rPr lang="en-US" sz="1200" u="sng" kern="1200" dirty="0">
                <a:solidFill>
                  <a:schemeClr val="tx1"/>
                </a:solidFill>
                <a:effectLst/>
                <a:latin typeface="+mn-lt"/>
                <a:ea typeface="+mn-ea"/>
                <a:cs typeface="+mn-cs"/>
                <a:hlinkClick r:id="rId89"/>
              </a:rPr>
              <a:t>Click here for additional data file.</a:t>
            </a:r>
            <a:r>
              <a:rPr lang="en-US" sz="1200" kern="1200" baseline="30000" dirty="0">
                <a:solidFill>
                  <a:schemeClr val="tx1"/>
                </a:solidFill>
                <a:effectLst/>
                <a:latin typeface="+mn-lt"/>
                <a:ea typeface="+mn-ea"/>
                <a:cs typeface="+mn-cs"/>
              </a:rPr>
              <a:t>(14M, pdf)</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Supplement 2.</a:t>
            </a:r>
          </a:p>
          <a:p>
            <a:r>
              <a:rPr lang="en-US" sz="1200" kern="1200" dirty="0" err="1">
                <a:solidFill>
                  <a:schemeClr val="tx1"/>
                </a:solidFill>
                <a:effectLst/>
                <a:latin typeface="+mn-lt"/>
                <a:ea typeface="+mn-ea"/>
                <a:cs typeface="+mn-cs"/>
              </a:rPr>
              <a:t>eTable</a:t>
            </a:r>
            <a:r>
              <a:rPr lang="en-US" sz="1200" kern="1200" dirty="0">
                <a:solidFill>
                  <a:schemeClr val="tx1"/>
                </a:solidFill>
                <a:effectLst/>
                <a:latin typeface="+mn-lt"/>
                <a:ea typeface="+mn-ea"/>
                <a:cs typeface="+mn-cs"/>
              </a:rPr>
              <a:t> 1. Harmonized Inclusion Criteria</a:t>
            </a:r>
          </a:p>
          <a:p>
            <a:r>
              <a:rPr lang="en-US" sz="1200" kern="1200" dirty="0" err="1">
                <a:solidFill>
                  <a:schemeClr val="tx1"/>
                </a:solidFill>
                <a:effectLst/>
                <a:latin typeface="+mn-lt"/>
                <a:ea typeface="+mn-ea"/>
                <a:cs typeface="+mn-cs"/>
              </a:rPr>
              <a:t>eTable</a:t>
            </a:r>
            <a:r>
              <a:rPr lang="en-US" sz="1200" kern="1200" dirty="0">
                <a:solidFill>
                  <a:schemeClr val="tx1"/>
                </a:solidFill>
                <a:effectLst/>
                <a:latin typeface="+mn-lt"/>
                <a:ea typeface="+mn-ea"/>
                <a:cs typeface="+mn-cs"/>
              </a:rPr>
              <a:t> 2. Harmonized Exclusion Criteria</a:t>
            </a:r>
          </a:p>
          <a:p>
            <a:r>
              <a:rPr lang="en-US" sz="1200" kern="1200" dirty="0" err="1">
                <a:solidFill>
                  <a:schemeClr val="tx1"/>
                </a:solidFill>
                <a:effectLst/>
                <a:latin typeface="+mn-lt"/>
                <a:ea typeface="+mn-ea"/>
                <a:cs typeface="+mn-cs"/>
              </a:rPr>
              <a:t>eTable</a:t>
            </a:r>
            <a:r>
              <a:rPr lang="en-US" sz="1200" kern="1200" dirty="0">
                <a:solidFill>
                  <a:schemeClr val="tx1"/>
                </a:solidFill>
                <a:effectLst/>
                <a:latin typeface="+mn-lt"/>
                <a:ea typeface="+mn-ea"/>
                <a:cs typeface="+mn-cs"/>
              </a:rPr>
              <a:t> 3. Interventions</a:t>
            </a:r>
          </a:p>
          <a:p>
            <a:r>
              <a:rPr lang="en-US" sz="1200" kern="1200" dirty="0" err="1">
                <a:solidFill>
                  <a:schemeClr val="tx1"/>
                </a:solidFill>
                <a:effectLst/>
                <a:latin typeface="+mn-lt"/>
                <a:ea typeface="+mn-ea"/>
                <a:cs typeface="+mn-cs"/>
              </a:rPr>
              <a:t>eTable</a:t>
            </a:r>
            <a:r>
              <a:rPr lang="en-US" sz="1200" kern="1200" dirty="0">
                <a:solidFill>
                  <a:schemeClr val="tx1"/>
                </a:solidFill>
                <a:effectLst/>
                <a:latin typeface="+mn-lt"/>
                <a:ea typeface="+mn-ea"/>
                <a:cs typeface="+mn-cs"/>
              </a:rPr>
              <a:t> 4. Mortality and Secondary Outcomes by Transport Time</a:t>
            </a:r>
          </a:p>
          <a:p>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1. Comparison of Transport Time by Cohort</a:t>
            </a:r>
          </a:p>
          <a:p>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2. Distribution of Patient Transport Time (Minutes) by Cohort</a:t>
            </a:r>
          </a:p>
          <a:p>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3. Distribution of Patient Transport Time by Cohort</a:t>
            </a:r>
          </a:p>
          <a:p>
            <a:r>
              <a:rPr lang="en-US" sz="1200" kern="1200" dirty="0" err="1">
                <a:solidFill>
                  <a:schemeClr val="tx1"/>
                </a:solidFill>
                <a:effectLst/>
                <a:latin typeface="+mn-lt"/>
                <a:ea typeface="+mn-ea"/>
                <a:cs typeface="+mn-cs"/>
              </a:rPr>
              <a:t>eFigure</a:t>
            </a:r>
            <a:r>
              <a:rPr lang="en-US" sz="1200" kern="1200" dirty="0">
                <a:solidFill>
                  <a:schemeClr val="tx1"/>
                </a:solidFill>
                <a:effectLst/>
                <a:latin typeface="+mn-lt"/>
                <a:ea typeface="+mn-ea"/>
                <a:cs typeface="+mn-cs"/>
              </a:rPr>
              <a:t> 4. International Normalized Ratio (INR) by Treatment (Plasma vs Standard Care [SC]) and Transport Time</a:t>
            </a:r>
          </a:p>
          <a:p>
            <a:r>
              <a:rPr lang="en-US" sz="1200" u="sng" kern="1200" dirty="0">
                <a:solidFill>
                  <a:schemeClr val="tx1"/>
                </a:solidFill>
                <a:effectLst/>
                <a:latin typeface="+mn-lt"/>
                <a:ea typeface="+mn-ea"/>
                <a:cs typeface="+mn-cs"/>
                <a:hlinkClick r:id="rId90"/>
              </a:rPr>
              <a:t>Click here for additional data file.</a:t>
            </a:r>
            <a:r>
              <a:rPr lang="en-US" sz="1200" kern="1200" baseline="30000" dirty="0">
                <a:solidFill>
                  <a:schemeClr val="tx1"/>
                </a:solidFill>
                <a:effectLst/>
                <a:latin typeface="+mn-lt"/>
                <a:ea typeface="+mn-ea"/>
                <a:cs typeface="+mn-cs"/>
              </a:rPr>
              <a:t>(244K, pdf)</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Supplement 3.</a:t>
            </a:r>
          </a:p>
          <a:p>
            <a:r>
              <a:rPr lang="en-US" sz="1200" kern="1200" dirty="0">
                <a:solidFill>
                  <a:schemeClr val="tx1"/>
                </a:solidFill>
                <a:effectLst/>
                <a:latin typeface="+mn-lt"/>
                <a:ea typeface="+mn-ea"/>
                <a:cs typeface="+mn-cs"/>
              </a:rPr>
              <a:t>Data Sharing Statement</a:t>
            </a:r>
          </a:p>
          <a:p>
            <a:r>
              <a:rPr lang="en-US" sz="1200" u="sng" kern="1200" dirty="0">
                <a:solidFill>
                  <a:schemeClr val="tx1"/>
                </a:solidFill>
                <a:effectLst/>
                <a:latin typeface="+mn-lt"/>
                <a:ea typeface="+mn-ea"/>
                <a:cs typeface="+mn-cs"/>
                <a:hlinkClick r:id="rId91"/>
              </a:rPr>
              <a:t>Click here for additional data file.</a:t>
            </a:r>
            <a:r>
              <a:rPr lang="en-US" sz="1200" kern="1200" baseline="30000" dirty="0">
                <a:solidFill>
                  <a:schemeClr val="tx1"/>
                </a:solidFill>
                <a:effectLst/>
                <a:latin typeface="+mn-lt"/>
                <a:ea typeface="+mn-ea"/>
                <a:cs typeface="+mn-cs"/>
              </a:rPr>
              <a:t>(22K, pdf)</a:t>
            </a:r>
            <a:endParaRPr lang="en-US" sz="1200" kern="1200" dirty="0">
              <a:solidFill>
                <a:schemeClr val="tx1"/>
              </a:solidFill>
              <a:effectLst/>
              <a:latin typeface="+mn-lt"/>
              <a:ea typeface="+mn-ea"/>
              <a:cs typeface="+mn-cs"/>
            </a:endParaRPr>
          </a:p>
          <a:p>
            <a:r>
              <a:rPr lang="en-US" sz="1200" b="0" u="none" strike="noStrike" kern="1200" dirty="0">
                <a:solidFill>
                  <a:schemeClr val="tx1"/>
                </a:solidFill>
                <a:effectLst/>
                <a:latin typeface="+mn-lt"/>
                <a:ea typeface="+mn-ea"/>
                <a:cs typeface="+mn-cs"/>
                <a:hlinkClick r:id="rId9" tooltip="Go to other sections in this page"/>
              </a:rPr>
              <a:t>Go to:</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1. Gurney JM, </a:t>
            </a:r>
            <a:r>
              <a:rPr lang="en-US" sz="1200" kern="1200" dirty="0" err="1">
                <a:solidFill>
                  <a:schemeClr val="tx1"/>
                </a:solidFill>
                <a:effectLst/>
                <a:latin typeface="+mn-lt"/>
                <a:ea typeface="+mn-ea"/>
                <a:cs typeface="+mn-cs"/>
              </a:rPr>
              <a:t>Spinella</a:t>
            </a:r>
            <a:r>
              <a:rPr lang="en-US" sz="1200" kern="1200" dirty="0">
                <a:solidFill>
                  <a:schemeClr val="tx1"/>
                </a:solidFill>
                <a:effectLst/>
                <a:latin typeface="+mn-lt"/>
                <a:ea typeface="+mn-ea"/>
                <a:cs typeface="+mn-cs"/>
              </a:rPr>
              <a:t> PC. Blood transfusion management in the severely bleeding military patient.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Opin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Anaesthesiol</a:t>
            </a:r>
            <a:r>
              <a:rPr lang="en-US" sz="1200" kern="1200" dirty="0">
                <a:solidFill>
                  <a:schemeClr val="tx1"/>
                </a:solidFill>
                <a:effectLst/>
                <a:latin typeface="+mn-lt"/>
                <a:ea typeface="+mn-ea"/>
                <a:cs typeface="+mn-cs"/>
              </a:rPr>
              <a:t>. 2018;31(2):-.</a:t>
            </a:r>
            <a:r>
              <a:rPr lang="en-US" sz="1200" u="sng" kern="1200" dirty="0">
                <a:solidFill>
                  <a:schemeClr val="tx1"/>
                </a:solidFill>
                <a:effectLst/>
                <a:latin typeface="+mn-lt"/>
                <a:ea typeface="+mn-ea"/>
                <a:cs typeface="+mn-cs"/>
                <a:hlinkClick r:id="rId92"/>
              </a:rPr>
              <a:t>https://www.ncbi.nlm.nih.gov/entrez/query.fcgi?cmd=Retrieve&amp;db=PubMed&amp;list_uids=29470190&amp;dopt=Abstract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10.1097/ACO.0000000000000574 [</a:t>
            </a:r>
            <a:r>
              <a:rPr lang="en-US" sz="1200" u="sng" kern="1200" dirty="0">
                <a:solidFill>
                  <a:schemeClr val="tx1"/>
                </a:solidFill>
                <a:effectLst/>
                <a:latin typeface="+mn-lt"/>
                <a:ea typeface="+mn-ea"/>
                <a:cs typeface="+mn-cs"/>
                <a:hlinkClick r:id="rId93"/>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4"/>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5"/>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Cannon JW, Khan MA, Raja AS, et al.. Damage control resuscitation in patients with severe traumatic hemorrhage: a practice management guideline from the Eastern Association for the Surgery of Trauma. </a:t>
            </a:r>
            <a:r>
              <a:rPr lang="en-US" sz="1200" i="1" kern="1200" dirty="0">
                <a:solidFill>
                  <a:schemeClr val="tx1"/>
                </a:solidFill>
                <a:effectLst/>
                <a:latin typeface="+mn-lt"/>
                <a:ea typeface="+mn-ea"/>
                <a:cs typeface="+mn-cs"/>
              </a:rPr>
              <a:t>J Trauma Acute Care Surg</a:t>
            </a:r>
            <a:r>
              <a:rPr lang="en-US" sz="1200" kern="1200" dirty="0">
                <a:solidFill>
                  <a:schemeClr val="tx1"/>
                </a:solidFill>
                <a:effectLst/>
                <a:latin typeface="+mn-lt"/>
                <a:ea typeface="+mn-ea"/>
                <a:cs typeface="+mn-cs"/>
              </a:rPr>
              <a:t>. 2017;82(3):605-617.</a:t>
            </a:r>
            <a:r>
              <a:rPr lang="en-US" sz="1200" u="sng" kern="1200" dirty="0">
                <a:solidFill>
                  <a:schemeClr val="tx1"/>
                </a:solidFill>
                <a:effectLst/>
                <a:latin typeface="+mn-lt"/>
                <a:ea typeface="+mn-ea"/>
                <a:cs typeface="+mn-cs"/>
                <a:hlinkClick r:id="rId96"/>
              </a:rPr>
              <a:t>https://www.ncbi.nlm.nih.gov/entrez/query.fcgi?cmd=Retrieve&amp;db=PubMed&amp;list_uids=28225743&amp;dopt=Abstract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10.1097/TA.0000000000001333 [</a:t>
            </a:r>
            <a:r>
              <a:rPr lang="en-US" sz="1200" u="sng" kern="1200" dirty="0">
                <a:solidFill>
                  <a:schemeClr val="tx1"/>
                </a:solidFill>
                <a:effectLst/>
                <a:latin typeface="+mn-lt"/>
                <a:ea typeface="+mn-ea"/>
                <a:cs typeface="+mn-cs"/>
                <a:hlinkClick r:id="rId97"/>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8"/>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9"/>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 Joint trauma system clinical practice guidelines (CPGs). Department of Defense Center of Excellence for Trauma website. </a:t>
            </a:r>
            <a:r>
              <a:rPr lang="en-US" sz="1200" u="sng" kern="1200" dirty="0">
                <a:solidFill>
                  <a:schemeClr val="tx1"/>
                </a:solidFill>
                <a:effectLst/>
                <a:latin typeface="+mn-lt"/>
                <a:ea typeface="+mn-ea"/>
                <a:cs typeface="+mn-cs"/>
                <a:hlinkClick r:id="rId100"/>
              </a:rPr>
              <a:t>https://jts.amedd.army.mil/index.cfm/PI_CPGs/cpgs</a:t>
            </a:r>
            <a:r>
              <a:rPr lang="en-US" sz="1200" kern="1200" dirty="0">
                <a:solidFill>
                  <a:schemeClr val="tx1"/>
                </a:solidFill>
                <a:effectLst/>
                <a:latin typeface="+mn-lt"/>
                <a:ea typeface="+mn-ea"/>
                <a:cs typeface="+mn-cs"/>
              </a:rPr>
              <a:t>. Updated August 6, 2019. Accessed June 12, 2019.</a:t>
            </a:r>
          </a:p>
          <a:p>
            <a:r>
              <a:rPr lang="en-US" sz="1200" kern="1200" dirty="0">
                <a:solidFill>
                  <a:schemeClr val="tx1"/>
                </a:solidFill>
                <a:effectLst/>
                <a:latin typeface="+mn-lt"/>
                <a:ea typeface="+mn-ea"/>
                <a:cs typeface="+mn-cs"/>
              </a:rPr>
              <a:t>4. Butler FK, Holcomb JB, Schreiber MA, et al.. Fluid resuscitation for hemorrhagic shock in tactical combat casualty care: TCCC guidelines change 14-01–2 June 2014. </a:t>
            </a:r>
            <a:r>
              <a:rPr lang="en-US" sz="1200" i="1" kern="1200" dirty="0">
                <a:solidFill>
                  <a:schemeClr val="tx1"/>
                </a:solidFill>
                <a:effectLst/>
                <a:latin typeface="+mn-lt"/>
                <a:ea typeface="+mn-ea"/>
                <a:cs typeface="+mn-cs"/>
              </a:rPr>
              <a:t>J Spec </a:t>
            </a:r>
            <a:r>
              <a:rPr lang="en-US" sz="1200" i="1" kern="1200" dirty="0" err="1">
                <a:solidFill>
                  <a:schemeClr val="tx1"/>
                </a:solidFill>
                <a:effectLst/>
                <a:latin typeface="+mn-lt"/>
                <a:ea typeface="+mn-ea"/>
                <a:cs typeface="+mn-cs"/>
              </a:rPr>
              <a:t>Oper</a:t>
            </a:r>
            <a:r>
              <a:rPr lang="en-US" sz="1200" i="1" kern="1200" dirty="0">
                <a:solidFill>
                  <a:schemeClr val="tx1"/>
                </a:solidFill>
                <a:effectLst/>
                <a:latin typeface="+mn-lt"/>
                <a:ea typeface="+mn-ea"/>
                <a:cs typeface="+mn-cs"/>
              </a:rPr>
              <a:t> Med</a:t>
            </a:r>
            <a:r>
              <a:rPr lang="en-US" sz="1200" kern="1200" dirty="0">
                <a:solidFill>
                  <a:schemeClr val="tx1"/>
                </a:solidFill>
                <a:effectLst/>
                <a:latin typeface="+mn-lt"/>
                <a:ea typeface="+mn-ea"/>
                <a:cs typeface="+mn-cs"/>
              </a:rPr>
              <a:t>. 2014;14(3):13-38. [</a:t>
            </a:r>
            <a:r>
              <a:rPr lang="en-US" sz="1200" u="sng" kern="1200" dirty="0">
                <a:solidFill>
                  <a:schemeClr val="tx1"/>
                </a:solidFill>
                <a:effectLst/>
                <a:latin typeface="+mn-lt"/>
                <a:ea typeface="+mn-ea"/>
                <a:cs typeface="+mn-cs"/>
                <a:hlinkClick r:id="rId101"/>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02"/>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Maegele</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Lefering</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Paffrath</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Tjardes</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Simanski</a:t>
            </a:r>
            <a:r>
              <a:rPr lang="en-US" sz="1200" kern="1200" dirty="0">
                <a:solidFill>
                  <a:schemeClr val="tx1"/>
                </a:solidFill>
                <a:effectLst/>
                <a:latin typeface="+mn-lt"/>
                <a:ea typeface="+mn-ea"/>
                <a:cs typeface="+mn-cs"/>
              </a:rPr>
              <a:t> C, Bouillon B; Working Group on Polytrauma of the German Society of Trauma Surgery (DGU) . Red-blood-cell to plasma ratios transfused during massive transfusion are associated with mortality in severe multiple injury: a retrospective analysis from the Trauma Registry of the Deutsche Gesellschaft </a:t>
            </a:r>
            <a:r>
              <a:rPr lang="en-US" sz="1200" kern="1200" dirty="0" err="1">
                <a:solidFill>
                  <a:schemeClr val="tx1"/>
                </a:solidFill>
                <a:effectLst/>
                <a:latin typeface="+mn-lt"/>
                <a:ea typeface="+mn-ea"/>
                <a:cs typeface="+mn-cs"/>
              </a:rPr>
              <a:t>für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Unfallchirurgie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Vox Sang</a:t>
            </a:r>
            <a:r>
              <a:rPr lang="en-US" sz="1200" kern="1200" dirty="0">
                <a:solidFill>
                  <a:schemeClr val="tx1"/>
                </a:solidFill>
                <a:effectLst/>
                <a:latin typeface="+mn-lt"/>
                <a:ea typeface="+mn-ea"/>
                <a:cs typeface="+mn-cs"/>
              </a:rPr>
              <a:t>. 2008;95(2):112-119.</a:t>
            </a:r>
            <a:r>
              <a:rPr lang="en-US" sz="1200" u="sng" kern="1200" dirty="0">
                <a:solidFill>
                  <a:schemeClr val="tx1"/>
                </a:solidFill>
                <a:effectLst/>
                <a:latin typeface="+mn-lt"/>
                <a:ea typeface="+mn-ea"/>
                <a:cs typeface="+mn-cs"/>
                <a:hlinkClick r:id="rId103"/>
              </a:rPr>
              <a:t>https://www.ncbi.nlm.nih.gov/entrez/query.fcgi?cmd=Retrieve&amp;db=PubMed&amp;list_uids=18557827&amp;dopt=Abstract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10.1111/j.1423-0410.2008.01074.x [</a:t>
            </a:r>
            <a:r>
              <a:rPr lang="en-US" sz="1200" u="sng" kern="1200" dirty="0">
                <a:solidFill>
                  <a:schemeClr val="tx1"/>
                </a:solidFill>
                <a:effectLst/>
                <a:latin typeface="+mn-lt"/>
                <a:ea typeface="+mn-ea"/>
                <a:cs typeface="+mn-cs"/>
                <a:hlinkClick r:id="rId104"/>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05"/>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06"/>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6. Zink KA, </a:t>
            </a:r>
            <a:r>
              <a:rPr lang="en-US" sz="1200" kern="1200" dirty="0" err="1">
                <a:solidFill>
                  <a:schemeClr val="tx1"/>
                </a:solidFill>
                <a:effectLst/>
                <a:latin typeface="+mn-lt"/>
                <a:ea typeface="+mn-ea"/>
                <a:cs typeface="+mn-cs"/>
              </a:rPr>
              <a:t>Sambasivan</a:t>
            </a:r>
            <a:r>
              <a:rPr lang="en-US" sz="1200" kern="1200" dirty="0">
                <a:solidFill>
                  <a:schemeClr val="tx1"/>
                </a:solidFill>
                <a:effectLst/>
                <a:latin typeface="+mn-lt"/>
                <a:ea typeface="+mn-ea"/>
                <a:cs typeface="+mn-cs"/>
              </a:rPr>
              <a:t> CN, Holcomb JB, Chisholm G, Schreiber MA. A high ratio of plasma and platelets to packed red blood cells in the first 6 hours of massive transfusion improves outcomes in a large multicenter study. </a:t>
            </a:r>
            <a:r>
              <a:rPr lang="en-US" sz="1200" i="1" kern="1200" dirty="0">
                <a:solidFill>
                  <a:schemeClr val="tx1"/>
                </a:solidFill>
                <a:effectLst/>
                <a:latin typeface="+mn-lt"/>
                <a:ea typeface="+mn-ea"/>
                <a:cs typeface="+mn-cs"/>
              </a:rPr>
              <a:t>Am J Surg</a:t>
            </a:r>
            <a:r>
              <a:rPr lang="en-US" sz="1200" kern="1200" dirty="0">
                <a:solidFill>
                  <a:schemeClr val="tx1"/>
                </a:solidFill>
                <a:effectLst/>
                <a:latin typeface="+mn-lt"/>
                <a:ea typeface="+mn-ea"/>
                <a:cs typeface="+mn-cs"/>
              </a:rPr>
              <a:t>. 2009;197(5):565-570.</a:t>
            </a:r>
            <a:r>
              <a:rPr lang="en-US" sz="1200" u="sng" kern="1200" dirty="0">
                <a:solidFill>
                  <a:schemeClr val="tx1"/>
                </a:solidFill>
                <a:effectLst/>
                <a:latin typeface="+mn-lt"/>
                <a:ea typeface="+mn-ea"/>
                <a:cs typeface="+mn-cs"/>
                <a:hlinkClick r:id="rId107"/>
              </a:rPr>
              <a:t>https://www.ncbi.nlm.nih.gov/entrez/query.fcgi?cmd=Retrieve&amp;db=PubMed&amp;list_uids=19393349&amp;dopt=Abstract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10.1016/j.amjsurg.2008.12.014 [</a:t>
            </a:r>
            <a:r>
              <a:rPr lang="en-US" sz="1200" u="sng" kern="1200" dirty="0">
                <a:solidFill>
                  <a:schemeClr val="tx1"/>
                </a:solidFill>
                <a:effectLst/>
                <a:latin typeface="+mn-lt"/>
                <a:ea typeface="+mn-ea"/>
                <a:cs typeface="+mn-cs"/>
                <a:hlinkClick r:id="rId108"/>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09"/>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0"/>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7. Holcomb JB, del Junco DJ, Fox EE, et al.; PROMMTT Study Group . The prospective, observational, multicenter, major trauma transfusion (PROMMTT) study: comparative effectiveness of a time-varying treatment with competing risks. </a:t>
            </a:r>
            <a:r>
              <a:rPr lang="en-US" sz="1200" i="1" kern="1200" dirty="0">
                <a:solidFill>
                  <a:schemeClr val="tx1"/>
                </a:solidFill>
                <a:effectLst/>
                <a:latin typeface="+mn-lt"/>
                <a:ea typeface="+mn-ea"/>
                <a:cs typeface="+mn-cs"/>
              </a:rPr>
              <a:t>JAMA Surg</a:t>
            </a:r>
            <a:r>
              <a:rPr lang="en-US" sz="1200" kern="1200" dirty="0">
                <a:solidFill>
                  <a:schemeClr val="tx1"/>
                </a:solidFill>
                <a:effectLst/>
                <a:latin typeface="+mn-lt"/>
                <a:ea typeface="+mn-ea"/>
                <a:cs typeface="+mn-cs"/>
              </a:rPr>
              <a:t>. 2013;148(2):127-136.</a:t>
            </a:r>
            <a:r>
              <a:rPr lang="en-US" sz="1200" u="sng" kern="1200" dirty="0">
                <a:solidFill>
                  <a:schemeClr val="tx1"/>
                </a:solidFill>
                <a:effectLst/>
                <a:latin typeface="+mn-lt"/>
                <a:ea typeface="+mn-ea"/>
                <a:cs typeface="+mn-cs"/>
                <a:hlinkClick r:id="rId111"/>
              </a:rPr>
              <a:t>https://www.ncbi.nlm.nih.gov/entrez/query.fcgi?cmd=Retrieve&amp;db=PubMed&amp;list_uids=23560283&amp;dopt=Abstract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10.1001/2013.jamasurg.387 [</a:t>
            </a:r>
            <a:r>
              <a:rPr lang="en-US" sz="1200" u="sng" kern="1200" dirty="0">
                <a:solidFill>
                  <a:schemeClr val="tx1"/>
                </a:solidFill>
                <a:effectLst/>
                <a:latin typeface="+mn-lt"/>
                <a:ea typeface="+mn-ea"/>
                <a:cs typeface="+mn-cs"/>
                <a:hlinkClick r:id="rId112"/>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3"/>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4"/>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5"/>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8. Brown JB, Cohen MJ, </a:t>
            </a:r>
            <a:r>
              <a:rPr lang="en-US" sz="1200" kern="1200" dirty="0" err="1">
                <a:solidFill>
                  <a:schemeClr val="tx1"/>
                </a:solidFill>
                <a:effectLst/>
                <a:latin typeface="+mn-lt"/>
                <a:ea typeface="+mn-ea"/>
                <a:cs typeface="+mn-cs"/>
              </a:rPr>
              <a:t>Minei</a:t>
            </a:r>
            <a:r>
              <a:rPr lang="en-US" sz="1200" kern="1200" dirty="0">
                <a:solidFill>
                  <a:schemeClr val="tx1"/>
                </a:solidFill>
                <a:effectLst/>
                <a:latin typeface="+mn-lt"/>
                <a:ea typeface="+mn-ea"/>
                <a:cs typeface="+mn-cs"/>
              </a:rPr>
              <a:t> JP, et al.; Inflammation and the Host Response to Injury Investigators . </a:t>
            </a:r>
            <a:r>
              <a:rPr lang="en-US" sz="1200" kern="1200" dirty="0" err="1">
                <a:solidFill>
                  <a:schemeClr val="tx1"/>
                </a:solidFill>
                <a:effectLst/>
                <a:latin typeface="+mn-lt"/>
                <a:ea typeface="+mn-ea"/>
                <a:cs typeface="+mn-cs"/>
              </a:rPr>
              <a:t>Pretrauma</a:t>
            </a:r>
            <a:r>
              <a:rPr lang="en-US" sz="1200" kern="1200" dirty="0">
                <a:solidFill>
                  <a:schemeClr val="tx1"/>
                </a:solidFill>
                <a:effectLst/>
                <a:latin typeface="+mn-lt"/>
                <a:ea typeface="+mn-ea"/>
                <a:cs typeface="+mn-cs"/>
              </a:rPr>
              <a:t> center red blood cell transfusion is associated with reduced mortality and coagulopathy in severely injured patients with blunt trauma. </a:t>
            </a:r>
            <a:r>
              <a:rPr lang="en-US" sz="1200" i="1" kern="1200" dirty="0">
                <a:solidFill>
                  <a:schemeClr val="tx1"/>
                </a:solidFill>
                <a:effectLst/>
                <a:latin typeface="+mn-lt"/>
                <a:ea typeface="+mn-ea"/>
                <a:cs typeface="+mn-cs"/>
              </a:rPr>
              <a:t>Ann Surg</a:t>
            </a:r>
            <a:r>
              <a:rPr lang="en-US" sz="1200" kern="1200" dirty="0">
                <a:solidFill>
                  <a:schemeClr val="tx1"/>
                </a:solidFill>
                <a:effectLst/>
                <a:latin typeface="+mn-lt"/>
                <a:ea typeface="+mn-ea"/>
                <a:cs typeface="+mn-cs"/>
              </a:rPr>
              <a:t>. 2015;261(5):997-1005.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10.1097/SLA.0000000000000674 [</a:t>
            </a:r>
            <a:r>
              <a:rPr lang="en-US" sz="1200" u="sng" kern="1200" dirty="0">
                <a:solidFill>
                  <a:schemeClr val="tx1"/>
                </a:solidFill>
                <a:effectLst/>
                <a:latin typeface="+mn-lt"/>
                <a:ea typeface="+mn-ea"/>
                <a:cs typeface="+mn-cs"/>
                <a:hlinkClick r:id="rId116"/>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7"/>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8"/>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9"/>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9. Shackelford SA, del Junco DJ, Powell-Dunford N, et al.. Association of prehospital blood product transfusion during medical evacuation of combat casualties in Afghanistan with acute and 30-day survival. </a:t>
            </a:r>
            <a:r>
              <a:rPr lang="en-US" sz="1200" i="1" kern="1200" dirty="0">
                <a:solidFill>
                  <a:schemeClr val="tx1"/>
                </a:solidFill>
                <a:effectLst/>
                <a:latin typeface="+mn-lt"/>
                <a:ea typeface="+mn-ea"/>
                <a:cs typeface="+mn-cs"/>
              </a:rPr>
              <a:t>JAMA</a:t>
            </a:r>
            <a:r>
              <a:rPr lang="en-US" sz="1200" kern="1200" dirty="0">
                <a:solidFill>
                  <a:schemeClr val="tx1"/>
                </a:solidFill>
                <a:effectLst/>
                <a:latin typeface="+mn-lt"/>
                <a:ea typeface="+mn-ea"/>
                <a:cs typeface="+mn-cs"/>
              </a:rPr>
              <a:t>. 2017;318(16):1581-1591.</a:t>
            </a:r>
            <a:r>
              <a:rPr lang="en-US" sz="1200" u="sng" kern="1200" dirty="0">
                <a:solidFill>
                  <a:schemeClr val="tx1"/>
                </a:solidFill>
                <a:effectLst/>
                <a:latin typeface="+mn-lt"/>
                <a:ea typeface="+mn-ea"/>
                <a:cs typeface="+mn-cs"/>
                <a:hlinkClick r:id="rId120"/>
              </a:rPr>
              <a:t>https://www.ncbi.nlm.nih.gov/entrez/query.fcgi?cmd=Retrieve&amp;db=PubMed&amp;list_uids=29067429&amp;dopt=Abstract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10.1001/jama.2017.15097 [</a:t>
            </a:r>
            <a:r>
              <a:rPr lang="en-US" sz="1200" u="sng" kern="1200" dirty="0">
                <a:solidFill>
                  <a:schemeClr val="tx1"/>
                </a:solidFill>
                <a:effectLst/>
                <a:latin typeface="+mn-lt"/>
                <a:ea typeface="+mn-ea"/>
                <a:cs typeface="+mn-cs"/>
                <a:hlinkClick r:id="rId121"/>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2"/>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3"/>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4"/>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10. Sperry JL, </a:t>
            </a:r>
            <a:r>
              <a:rPr lang="en-US" sz="1200" kern="1200" dirty="0" err="1">
                <a:solidFill>
                  <a:schemeClr val="tx1"/>
                </a:solidFill>
                <a:effectLst/>
                <a:latin typeface="+mn-lt"/>
                <a:ea typeface="+mn-ea"/>
                <a:cs typeface="+mn-cs"/>
              </a:rPr>
              <a:t>Guyette</a:t>
            </a:r>
            <a:r>
              <a:rPr lang="en-US" sz="1200" kern="1200" dirty="0">
                <a:solidFill>
                  <a:schemeClr val="tx1"/>
                </a:solidFill>
                <a:effectLst/>
                <a:latin typeface="+mn-lt"/>
                <a:ea typeface="+mn-ea"/>
                <a:cs typeface="+mn-cs"/>
              </a:rPr>
              <a:t> FX, Brown JB, et al.;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Study Group . Prehospital plasma during air medical transport in trauma patients at risk for hemorrhagic shock. </a:t>
            </a:r>
            <a:r>
              <a:rPr lang="en-US" sz="1200" i="1" kern="1200" dirty="0">
                <a:solidFill>
                  <a:schemeClr val="tx1"/>
                </a:solidFill>
                <a:effectLst/>
                <a:latin typeface="+mn-lt"/>
                <a:ea typeface="+mn-ea"/>
                <a:cs typeface="+mn-cs"/>
              </a:rPr>
              <a:t>N </a:t>
            </a:r>
            <a:r>
              <a:rPr lang="en-US" sz="1200" i="1" kern="1200" dirty="0" err="1">
                <a:solidFill>
                  <a:schemeClr val="tx1"/>
                </a:solidFill>
                <a:effectLst/>
                <a:latin typeface="+mn-lt"/>
                <a:ea typeface="+mn-ea"/>
                <a:cs typeface="+mn-cs"/>
              </a:rPr>
              <a:t>Engl</a:t>
            </a:r>
            <a:r>
              <a:rPr lang="en-US" sz="1200" i="1" kern="1200" dirty="0">
                <a:solidFill>
                  <a:schemeClr val="tx1"/>
                </a:solidFill>
                <a:effectLst/>
                <a:latin typeface="+mn-lt"/>
                <a:ea typeface="+mn-ea"/>
                <a:cs typeface="+mn-cs"/>
              </a:rPr>
              <a:t> J Med</a:t>
            </a:r>
            <a:r>
              <a:rPr lang="en-US" sz="1200" kern="1200" dirty="0">
                <a:solidFill>
                  <a:schemeClr val="tx1"/>
                </a:solidFill>
                <a:effectLst/>
                <a:latin typeface="+mn-lt"/>
                <a:ea typeface="+mn-ea"/>
                <a:cs typeface="+mn-cs"/>
              </a:rPr>
              <a:t>. 2018;379(4):315-326.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10.1056/NEJMoa1802345 [</a:t>
            </a:r>
            <a:r>
              <a:rPr lang="en-US" sz="1200" u="sng" kern="1200" dirty="0">
                <a:solidFill>
                  <a:schemeClr val="tx1"/>
                </a:solidFill>
                <a:effectLst/>
                <a:latin typeface="+mn-lt"/>
                <a:ea typeface="+mn-ea"/>
                <a:cs typeface="+mn-cs"/>
                <a:hlinkClick r:id="rId125"/>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6"/>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7"/>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11. O’Reilly DJ, Morrison JJ, Jansen JO, Apodaca AN, Rasmussen TE, Midwinter MJ. Prehospital blood transfusion in the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route management of severe combat trauma: a matched cohort study. </a:t>
            </a:r>
            <a:r>
              <a:rPr lang="en-US" sz="1200" i="1" kern="1200" dirty="0">
                <a:solidFill>
                  <a:schemeClr val="tx1"/>
                </a:solidFill>
                <a:effectLst/>
                <a:latin typeface="+mn-lt"/>
                <a:ea typeface="+mn-ea"/>
                <a:cs typeface="+mn-cs"/>
              </a:rPr>
              <a:t>J Trauma Acute Care Surg</a:t>
            </a:r>
            <a:r>
              <a:rPr lang="en-US" sz="1200" kern="1200" dirty="0">
                <a:solidFill>
                  <a:schemeClr val="tx1"/>
                </a:solidFill>
                <a:effectLst/>
                <a:latin typeface="+mn-lt"/>
                <a:ea typeface="+mn-ea"/>
                <a:cs typeface="+mn-cs"/>
              </a:rPr>
              <a:t>. 2014;77(3)(suppl 2):S114-S120.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10.1097/TA.0000000000000328 [</a:t>
            </a:r>
            <a:r>
              <a:rPr lang="en-US" sz="1200" u="sng" kern="1200" dirty="0">
                <a:solidFill>
                  <a:schemeClr val="tx1"/>
                </a:solidFill>
                <a:effectLst/>
                <a:latin typeface="+mn-lt"/>
                <a:ea typeface="+mn-ea"/>
                <a:cs typeface="+mn-cs"/>
                <a:hlinkClick r:id="rId128"/>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9"/>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30"/>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12. Peters JH, Smulders PSH, Moors XRJ, et al.. Are on-scene blood transfusions by a helicopter emergency medical service useful and safe? a </a:t>
            </a:r>
            <a:r>
              <a:rPr lang="en-US" sz="1200" kern="1200" dirty="0" err="1">
                <a:solidFill>
                  <a:schemeClr val="tx1"/>
                </a:solidFill>
                <a:effectLst/>
                <a:latin typeface="+mn-lt"/>
                <a:ea typeface="+mn-ea"/>
                <a:cs typeface="+mn-cs"/>
              </a:rPr>
              <a:t>multicentre</a:t>
            </a:r>
            <a:r>
              <a:rPr lang="en-US" sz="1200" kern="1200" dirty="0">
                <a:solidFill>
                  <a:schemeClr val="tx1"/>
                </a:solidFill>
                <a:effectLst/>
                <a:latin typeface="+mn-lt"/>
                <a:ea typeface="+mn-ea"/>
                <a:cs typeface="+mn-cs"/>
              </a:rPr>
              <a:t> case-control study. </a:t>
            </a:r>
            <a:r>
              <a:rPr lang="en-US" sz="1200" i="1" kern="1200" dirty="0">
                <a:solidFill>
                  <a:schemeClr val="tx1"/>
                </a:solidFill>
                <a:effectLst/>
                <a:latin typeface="+mn-lt"/>
                <a:ea typeface="+mn-ea"/>
                <a:cs typeface="+mn-cs"/>
              </a:rPr>
              <a:t>Eur J </a:t>
            </a:r>
            <a:r>
              <a:rPr lang="en-US" sz="1200" i="1" kern="1200" dirty="0" err="1">
                <a:solidFill>
                  <a:schemeClr val="tx1"/>
                </a:solidFill>
                <a:effectLst/>
                <a:latin typeface="+mn-lt"/>
                <a:ea typeface="+mn-ea"/>
                <a:cs typeface="+mn-cs"/>
              </a:rPr>
              <a:t>Emerg</a:t>
            </a:r>
            <a:r>
              <a:rPr lang="en-US" sz="1200" i="1" kern="1200" dirty="0">
                <a:solidFill>
                  <a:schemeClr val="tx1"/>
                </a:solidFill>
                <a:effectLst/>
                <a:latin typeface="+mn-lt"/>
                <a:ea typeface="+mn-ea"/>
                <a:cs typeface="+mn-cs"/>
              </a:rPr>
              <a:t> Med</a:t>
            </a:r>
            <a:r>
              <a:rPr lang="en-US" sz="1200" kern="1200" dirty="0">
                <a:solidFill>
                  <a:schemeClr val="tx1"/>
                </a:solidFill>
                <a:effectLst/>
                <a:latin typeface="+mn-lt"/>
                <a:ea typeface="+mn-ea"/>
                <a:cs typeface="+mn-cs"/>
              </a:rPr>
              <a:t>. 2019;26(2):128-132.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10.1097/MEJ.0000000000000516 [</a:t>
            </a:r>
            <a:r>
              <a:rPr lang="en-US" sz="1200" u="sng" kern="1200" dirty="0">
                <a:solidFill>
                  <a:schemeClr val="tx1"/>
                </a:solidFill>
                <a:effectLst/>
                <a:latin typeface="+mn-lt"/>
                <a:ea typeface="+mn-ea"/>
                <a:cs typeface="+mn-cs"/>
                <a:hlinkClick r:id="rId131"/>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32"/>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33"/>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13. Zielinski MD, Smoot DL, Stubbs JR, Jenkins DH, Park MS, </a:t>
            </a:r>
            <a:r>
              <a:rPr lang="en-US" sz="1200" kern="1200" dirty="0" err="1">
                <a:solidFill>
                  <a:schemeClr val="tx1"/>
                </a:solidFill>
                <a:effectLst/>
                <a:latin typeface="+mn-lt"/>
                <a:ea typeface="+mn-ea"/>
                <a:cs typeface="+mn-cs"/>
              </a:rPr>
              <a:t>Zietlow</a:t>
            </a:r>
            <a:r>
              <a:rPr lang="en-US" sz="1200" kern="1200" dirty="0">
                <a:solidFill>
                  <a:schemeClr val="tx1"/>
                </a:solidFill>
                <a:effectLst/>
                <a:latin typeface="+mn-lt"/>
                <a:ea typeface="+mn-ea"/>
                <a:cs typeface="+mn-cs"/>
              </a:rPr>
              <a:t> SP. The development and feasibility of a remote damage control resuscitation prehospital plasma transfusion protocol for warfarin reversal for patients with traumatic brain injury. </a:t>
            </a:r>
            <a:r>
              <a:rPr lang="en-US" sz="1200" i="1" kern="1200" dirty="0">
                <a:solidFill>
                  <a:schemeClr val="tx1"/>
                </a:solidFill>
                <a:effectLst/>
                <a:latin typeface="+mn-lt"/>
                <a:ea typeface="+mn-ea"/>
                <a:cs typeface="+mn-cs"/>
              </a:rPr>
              <a:t>Transfusion</a:t>
            </a:r>
            <a:r>
              <a:rPr lang="en-US" sz="1200" kern="1200" dirty="0">
                <a:solidFill>
                  <a:schemeClr val="tx1"/>
                </a:solidFill>
                <a:effectLst/>
                <a:latin typeface="+mn-lt"/>
                <a:ea typeface="+mn-ea"/>
                <a:cs typeface="+mn-cs"/>
              </a:rPr>
              <a:t>. 2013;53(suppl 1):59S-64S.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10.1111/trf.12037 [</a:t>
            </a:r>
            <a:r>
              <a:rPr lang="en-US" sz="1200" u="sng" kern="1200" dirty="0">
                <a:solidFill>
                  <a:schemeClr val="tx1"/>
                </a:solidFill>
                <a:effectLst/>
                <a:latin typeface="+mn-lt"/>
                <a:ea typeface="+mn-ea"/>
                <a:cs typeface="+mn-cs"/>
                <a:hlinkClick r:id="rId134"/>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35"/>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36"/>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37"/>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14. Zielinski MD, Stubbs JR, </a:t>
            </a:r>
            <a:r>
              <a:rPr lang="en-US" sz="1200" kern="1200" dirty="0" err="1">
                <a:solidFill>
                  <a:schemeClr val="tx1"/>
                </a:solidFill>
                <a:effectLst/>
                <a:latin typeface="+mn-lt"/>
                <a:ea typeface="+mn-ea"/>
                <a:cs typeface="+mn-cs"/>
              </a:rPr>
              <a:t>Berns</a:t>
            </a:r>
            <a:r>
              <a:rPr lang="en-US" sz="1200" kern="1200" dirty="0">
                <a:solidFill>
                  <a:schemeClr val="tx1"/>
                </a:solidFill>
                <a:effectLst/>
                <a:latin typeface="+mn-lt"/>
                <a:ea typeface="+mn-ea"/>
                <a:cs typeface="+mn-cs"/>
              </a:rPr>
              <a:t> KS, et al.. Prehospital blood transfusion programs: Capabilities and lessons learned. </a:t>
            </a:r>
            <a:r>
              <a:rPr lang="en-US" sz="1200" i="1" kern="1200" dirty="0">
                <a:solidFill>
                  <a:schemeClr val="tx1"/>
                </a:solidFill>
                <a:effectLst/>
                <a:latin typeface="+mn-lt"/>
                <a:ea typeface="+mn-ea"/>
                <a:cs typeface="+mn-cs"/>
              </a:rPr>
              <a:t>J Trauma Acute Care Surg</a:t>
            </a:r>
            <a:r>
              <a:rPr lang="en-US" sz="1200" kern="1200" dirty="0">
                <a:solidFill>
                  <a:schemeClr val="tx1"/>
                </a:solidFill>
                <a:effectLst/>
                <a:latin typeface="+mn-lt"/>
                <a:ea typeface="+mn-ea"/>
                <a:cs typeface="+mn-cs"/>
              </a:rPr>
              <a:t>. 2017;82(6S)(suppl 1):S70-S78.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10.1097/TA.0000000000001427 [</a:t>
            </a:r>
            <a:r>
              <a:rPr lang="en-US" sz="1200" u="sng" kern="1200" dirty="0">
                <a:solidFill>
                  <a:schemeClr val="tx1"/>
                </a:solidFill>
                <a:effectLst/>
                <a:latin typeface="+mn-lt"/>
                <a:ea typeface="+mn-ea"/>
                <a:cs typeface="+mn-cs"/>
                <a:hlinkClick r:id="rId138"/>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39"/>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0"/>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15. Chen J, </a:t>
            </a:r>
            <a:r>
              <a:rPr lang="en-US" sz="1200" kern="1200" dirty="0" err="1">
                <a:solidFill>
                  <a:schemeClr val="tx1"/>
                </a:solidFill>
                <a:effectLst/>
                <a:latin typeface="+mn-lt"/>
                <a:ea typeface="+mn-ea"/>
                <a:cs typeface="+mn-cs"/>
              </a:rPr>
              <a:t>Benov</a:t>
            </a:r>
            <a:r>
              <a:rPr lang="en-US" sz="1200" kern="1200" dirty="0">
                <a:solidFill>
                  <a:schemeClr val="tx1"/>
                </a:solidFill>
                <a:effectLst/>
                <a:latin typeface="+mn-lt"/>
                <a:ea typeface="+mn-ea"/>
                <a:cs typeface="+mn-cs"/>
              </a:rPr>
              <a:t> A, Nadler R, et al.. Prehospital blood transfusion during aeromedical evacuation of trauma patients in Israel: the IDF CSAR experience. </a:t>
            </a:r>
            <a:r>
              <a:rPr lang="en-US" sz="1200" i="1" kern="1200" dirty="0">
                <a:solidFill>
                  <a:schemeClr val="tx1"/>
                </a:solidFill>
                <a:effectLst/>
                <a:latin typeface="+mn-lt"/>
                <a:ea typeface="+mn-ea"/>
                <a:cs typeface="+mn-cs"/>
              </a:rPr>
              <a:t>Mil Med</a:t>
            </a:r>
            <a:r>
              <a:rPr lang="en-US" sz="1200" kern="1200" dirty="0">
                <a:solidFill>
                  <a:schemeClr val="tx1"/>
                </a:solidFill>
                <a:effectLst/>
                <a:latin typeface="+mn-lt"/>
                <a:ea typeface="+mn-ea"/>
                <a:cs typeface="+mn-cs"/>
              </a:rPr>
              <a:t>. 2017;182(S1):47-52.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10.7205/MILMED-D-16-00081 [</a:t>
            </a:r>
            <a:r>
              <a:rPr lang="en-US" sz="1200" u="sng" kern="1200" dirty="0">
                <a:solidFill>
                  <a:schemeClr val="tx1"/>
                </a:solidFill>
                <a:effectLst/>
                <a:latin typeface="+mn-lt"/>
                <a:ea typeface="+mn-ea"/>
                <a:cs typeface="+mn-cs"/>
                <a:hlinkClick r:id="rId141"/>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2"/>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3"/>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16. </a:t>
            </a:r>
            <a:r>
              <a:rPr lang="en-US" sz="1200" kern="1200" dirty="0" err="1">
                <a:solidFill>
                  <a:schemeClr val="tx1"/>
                </a:solidFill>
                <a:effectLst/>
                <a:latin typeface="+mn-lt"/>
                <a:ea typeface="+mn-ea"/>
                <a:cs typeface="+mn-cs"/>
              </a:rPr>
              <a:t>Malsby</a:t>
            </a:r>
            <a:r>
              <a:rPr lang="en-US" sz="1200" kern="1200" dirty="0">
                <a:solidFill>
                  <a:schemeClr val="tx1"/>
                </a:solidFill>
                <a:effectLst/>
                <a:latin typeface="+mn-lt"/>
                <a:ea typeface="+mn-ea"/>
                <a:cs typeface="+mn-cs"/>
              </a:rPr>
              <a:t> RF III, Quesada J, Powell-Dunford N, et al.. Prehospital blood product transfusion by US army MEDEVAC during combat operations in Afghanistan: a process improvement initiative. </a:t>
            </a:r>
            <a:r>
              <a:rPr lang="en-US" sz="1200" i="1" kern="1200" dirty="0">
                <a:solidFill>
                  <a:schemeClr val="tx1"/>
                </a:solidFill>
                <a:effectLst/>
                <a:latin typeface="+mn-lt"/>
                <a:ea typeface="+mn-ea"/>
                <a:cs typeface="+mn-cs"/>
              </a:rPr>
              <a:t>Mil Med</a:t>
            </a:r>
            <a:r>
              <a:rPr lang="en-US" sz="1200" kern="1200" dirty="0">
                <a:solidFill>
                  <a:schemeClr val="tx1"/>
                </a:solidFill>
                <a:effectLst/>
                <a:latin typeface="+mn-lt"/>
                <a:ea typeface="+mn-ea"/>
                <a:cs typeface="+mn-cs"/>
              </a:rPr>
              <a:t>. 2013;178(7):785-791.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10.7205/MILMED-D-13-00047 [</a:t>
            </a:r>
            <a:r>
              <a:rPr lang="en-US" sz="1200" u="sng" kern="1200" dirty="0">
                <a:solidFill>
                  <a:schemeClr val="tx1"/>
                </a:solidFill>
                <a:effectLst/>
                <a:latin typeface="+mn-lt"/>
                <a:ea typeface="+mn-ea"/>
                <a:cs typeface="+mn-cs"/>
                <a:hlinkClick r:id="rId144"/>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5"/>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6"/>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17. Holcomb JB, </a:t>
            </a:r>
            <a:r>
              <a:rPr lang="en-US" sz="1200" kern="1200" dirty="0" err="1">
                <a:solidFill>
                  <a:schemeClr val="tx1"/>
                </a:solidFill>
                <a:effectLst/>
                <a:latin typeface="+mn-lt"/>
                <a:ea typeface="+mn-ea"/>
                <a:cs typeface="+mn-cs"/>
              </a:rPr>
              <a:t>Donathan</a:t>
            </a:r>
            <a:r>
              <a:rPr lang="en-US" sz="1200" kern="1200" dirty="0">
                <a:solidFill>
                  <a:schemeClr val="tx1"/>
                </a:solidFill>
                <a:effectLst/>
                <a:latin typeface="+mn-lt"/>
                <a:ea typeface="+mn-ea"/>
                <a:cs typeface="+mn-cs"/>
              </a:rPr>
              <a:t> DP, Cotton BA, et al.. Prehospital transfusion of plasma and red blood cells in trauma patients. </a:t>
            </a:r>
            <a:r>
              <a:rPr lang="en-US" sz="1200" i="1" kern="1200" dirty="0" err="1">
                <a:solidFill>
                  <a:schemeClr val="tx1"/>
                </a:solidFill>
                <a:effectLst/>
                <a:latin typeface="+mn-lt"/>
                <a:ea typeface="+mn-ea"/>
                <a:cs typeface="+mn-cs"/>
              </a:rPr>
              <a:t>Prehosp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Emerg</a:t>
            </a:r>
            <a:r>
              <a:rPr lang="en-US" sz="1200" i="1" kern="1200" dirty="0">
                <a:solidFill>
                  <a:schemeClr val="tx1"/>
                </a:solidFill>
                <a:effectLst/>
                <a:latin typeface="+mn-lt"/>
                <a:ea typeface="+mn-ea"/>
                <a:cs typeface="+mn-cs"/>
              </a:rPr>
              <a:t> Care</a:t>
            </a:r>
            <a:r>
              <a:rPr lang="en-US" sz="1200" kern="1200" dirty="0">
                <a:solidFill>
                  <a:schemeClr val="tx1"/>
                </a:solidFill>
                <a:effectLst/>
                <a:latin typeface="+mn-lt"/>
                <a:ea typeface="+mn-ea"/>
                <a:cs typeface="+mn-cs"/>
              </a:rPr>
              <a:t>. 2015;19(1):1-9.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10.3109/10903127.2014.923077 [</a:t>
            </a:r>
            <a:r>
              <a:rPr lang="en-US" sz="1200" u="sng" kern="1200" dirty="0">
                <a:solidFill>
                  <a:schemeClr val="tx1"/>
                </a:solidFill>
                <a:effectLst/>
                <a:latin typeface="+mn-lt"/>
                <a:ea typeface="+mn-ea"/>
                <a:cs typeface="+mn-cs"/>
                <a:hlinkClick r:id="rId147"/>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8"/>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49"/>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18. </a:t>
            </a:r>
            <a:r>
              <a:rPr lang="en-US" sz="1200" kern="1200" dirty="0" err="1">
                <a:solidFill>
                  <a:schemeClr val="tx1"/>
                </a:solidFill>
                <a:effectLst/>
                <a:latin typeface="+mn-lt"/>
                <a:ea typeface="+mn-ea"/>
                <a:cs typeface="+mn-cs"/>
              </a:rPr>
              <a:t>Spinella</a:t>
            </a:r>
            <a:r>
              <a:rPr lang="en-US" sz="1200" kern="1200" dirty="0">
                <a:solidFill>
                  <a:schemeClr val="tx1"/>
                </a:solidFill>
                <a:effectLst/>
                <a:latin typeface="+mn-lt"/>
                <a:ea typeface="+mn-ea"/>
                <a:cs typeface="+mn-cs"/>
              </a:rPr>
              <a:t> PC, </a:t>
            </a:r>
            <a:r>
              <a:rPr lang="en-US" sz="1200" kern="1200" dirty="0" err="1">
                <a:solidFill>
                  <a:schemeClr val="tx1"/>
                </a:solidFill>
                <a:effectLst/>
                <a:latin typeface="+mn-lt"/>
                <a:ea typeface="+mn-ea"/>
                <a:cs typeface="+mn-cs"/>
              </a:rPr>
              <a:t>Pidcoke</a:t>
            </a:r>
            <a:r>
              <a:rPr lang="en-US" sz="1200" kern="1200" dirty="0">
                <a:solidFill>
                  <a:schemeClr val="tx1"/>
                </a:solidFill>
                <a:effectLst/>
                <a:latin typeface="+mn-lt"/>
                <a:ea typeface="+mn-ea"/>
                <a:cs typeface="+mn-cs"/>
              </a:rPr>
              <a:t> HF, </a:t>
            </a:r>
            <a:r>
              <a:rPr lang="en-US" sz="1200" kern="1200" dirty="0" err="1">
                <a:solidFill>
                  <a:schemeClr val="tx1"/>
                </a:solidFill>
                <a:effectLst/>
                <a:latin typeface="+mn-lt"/>
                <a:ea typeface="+mn-ea"/>
                <a:cs typeface="+mn-cs"/>
              </a:rPr>
              <a:t>Strandenes</a:t>
            </a:r>
            <a:r>
              <a:rPr lang="en-US" sz="1200" kern="1200" dirty="0">
                <a:solidFill>
                  <a:schemeClr val="tx1"/>
                </a:solidFill>
                <a:effectLst/>
                <a:latin typeface="+mn-lt"/>
                <a:ea typeface="+mn-ea"/>
                <a:cs typeface="+mn-cs"/>
              </a:rPr>
              <a:t> G, et al.. Whole blood for hemostatic resuscitation of major bleeding. </a:t>
            </a:r>
            <a:r>
              <a:rPr lang="en-US" sz="1200" i="1" kern="1200" dirty="0">
                <a:solidFill>
                  <a:schemeClr val="tx1"/>
                </a:solidFill>
                <a:effectLst/>
                <a:latin typeface="+mn-lt"/>
                <a:ea typeface="+mn-ea"/>
                <a:cs typeface="+mn-cs"/>
              </a:rPr>
              <a:t>Transfusion</a:t>
            </a:r>
            <a:r>
              <a:rPr lang="en-US" sz="1200" kern="1200" dirty="0">
                <a:solidFill>
                  <a:schemeClr val="tx1"/>
                </a:solidFill>
                <a:effectLst/>
                <a:latin typeface="+mn-lt"/>
                <a:ea typeface="+mn-ea"/>
                <a:cs typeface="+mn-cs"/>
              </a:rPr>
              <a:t>. 2016;56(suppl 2):S190-S202.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10.1111/trf.13491 [</a:t>
            </a:r>
            <a:r>
              <a:rPr lang="en-US" sz="1200" u="sng" kern="1200" dirty="0">
                <a:solidFill>
                  <a:schemeClr val="tx1"/>
                </a:solidFill>
                <a:effectLst/>
                <a:latin typeface="+mn-lt"/>
                <a:ea typeface="+mn-ea"/>
                <a:cs typeface="+mn-cs"/>
                <a:hlinkClick r:id="rId150"/>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51"/>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52"/>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19. Mayne T. Ranger Whole Blood Program wins an Army's Greatest Innovation award. US Army website. </a:t>
            </a:r>
            <a:r>
              <a:rPr lang="en-US" sz="1200" u="sng" kern="1200" dirty="0">
                <a:solidFill>
                  <a:schemeClr val="tx1"/>
                </a:solidFill>
                <a:effectLst/>
                <a:latin typeface="+mn-lt"/>
                <a:ea typeface="+mn-ea"/>
                <a:cs typeface="+mn-cs"/>
                <a:hlinkClick r:id="rId153"/>
              </a:rPr>
              <a:t>https://www.army.mil/article/184219/ranger_whole_blood_program_wins_an_armys_greatest_innovation_award</a:t>
            </a:r>
            <a:r>
              <a:rPr lang="en-US" sz="1200" kern="1200" dirty="0">
                <a:solidFill>
                  <a:schemeClr val="tx1"/>
                </a:solidFill>
                <a:effectLst/>
                <a:latin typeface="+mn-lt"/>
                <a:ea typeface="+mn-ea"/>
                <a:cs typeface="+mn-cs"/>
              </a:rPr>
              <a:t>. Published March 14, 2017. Accessed September 30, 2018.</a:t>
            </a:r>
          </a:p>
          <a:p>
            <a:r>
              <a:rPr lang="en-US" sz="1200" kern="1200" dirty="0">
                <a:solidFill>
                  <a:schemeClr val="tx1"/>
                </a:solidFill>
                <a:effectLst/>
                <a:latin typeface="+mn-lt"/>
                <a:ea typeface="+mn-ea"/>
                <a:cs typeface="+mn-cs"/>
              </a:rPr>
              <a:t>20. Moore HB, Moore EE, Chapman MP, et al.. Plasma-first resuscitation to treat </a:t>
            </a:r>
            <a:r>
              <a:rPr lang="en-US" sz="1200" kern="1200" dirty="0" err="1">
                <a:solidFill>
                  <a:schemeClr val="tx1"/>
                </a:solidFill>
                <a:effectLst/>
                <a:latin typeface="+mn-lt"/>
                <a:ea typeface="+mn-ea"/>
                <a:cs typeface="+mn-cs"/>
              </a:rPr>
              <a:t>haemorrhagic</a:t>
            </a:r>
            <a:r>
              <a:rPr lang="en-US" sz="1200" kern="1200" dirty="0">
                <a:solidFill>
                  <a:schemeClr val="tx1"/>
                </a:solidFill>
                <a:effectLst/>
                <a:latin typeface="+mn-lt"/>
                <a:ea typeface="+mn-ea"/>
                <a:cs typeface="+mn-cs"/>
              </a:rPr>
              <a:t> shock during emergency ground transportation in an urban area: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trial. </a:t>
            </a:r>
            <a:r>
              <a:rPr lang="en-US" sz="1200" i="1" kern="1200" dirty="0">
                <a:solidFill>
                  <a:schemeClr val="tx1"/>
                </a:solidFill>
                <a:effectLst/>
                <a:latin typeface="+mn-lt"/>
                <a:ea typeface="+mn-ea"/>
                <a:cs typeface="+mn-cs"/>
              </a:rPr>
              <a:t>Lancet</a:t>
            </a:r>
            <a:r>
              <a:rPr lang="en-US" sz="1200" kern="1200" dirty="0">
                <a:solidFill>
                  <a:schemeClr val="tx1"/>
                </a:solidFill>
                <a:effectLst/>
                <a:latin typeface="+mn-lt"/>
                <a:ea typeface="+mn-ea"/>
                <a:cs typeface="+mn-cs"/>
              </a:rPr>
              <a:t>. 2018;392(10144):283-291.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10.1016/S0140-6736(18)31553-8 [</a:t>
            </a:r>
            <a:r>
              <a:rPr lang="en-US" sz="1200" u="sng" kern="1200" dirty="0">
                <a:solidFill>
                  <a:schemeClr val="tx1"/>
                </a:solidFill>
                <a:effectLst/>
                <a:latin typeface="+mn-lt"/>
                <a:ea typeface="+mn-ea"/>
                <a:cs typeface="+mn-cs"/>
                <a:hlinkClick r:id="rId154"/>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55"/>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56"/>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57"/>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21. </a:t>
            </a:r>
            <a:r>
              <a:rPr lang="en-US" sz="1200" kern="1200" dirty="0" err="1">
                <a:solidFill>
                  <a:schemeClr val="tx1"/>
                </a:solidFill>
                <a:effectLst/>
                <a:latin typeface="+mn-lt"/>
                <a:ea typeface="+mn-ea"/>
                <a:cs typeface="+mn-cs"/>
              </a:rPr>
              <a:t>Pusateri</a:t>
            </a:r>
            <a:r>
              <a:rPr lang="en-US" sz="1200" kern="1200" dirty="0">
                <a:solidFill>
                  <a:schemeClr val="tx1"/>
                </a:solidFill>
                <a:effectLst/>
                <a:latin typeface="+mn-lt"/>
                <a:ea typeface="+mn-ea"/>
                <a:cs typeface="+mn-cs"/>
              </a:rPr>
              <a:t> AE, Homer MJ, Rasmussen TE, </a:t>
            </a:r>
            <a:r>
              <a:rPr lang="en-US" sz="1200" kern="1200" dirty="0" err="1">
                <a:solidFill>
                  <a:schemeClr val="tx1"/>
                </a:solidFill>
                <a:effectLst/>
                <a:latin typeface="+mn-lt"/>
                <a:ea typeface="+mn-ea"/>
                <a:cs typeface="+mn-cs"/>
              </a:rPr>
              <a:t>Kupferer</a:t>
            </a:r>
            <a:r>
              <a:rPr lang="en-US" sz="1200" kern="1200" dirty="0">
                <a:solidFill>
                  <a:schemeClr val="tx1"/>
                </a:solidFill>
                <a:effectLst/>
                <a:latin typeface="+mn-lt"/>
                <a:ea typeface="+mn-ea"/>
                <a:cs typeface="+mn-cs"/>
              </a:rPr>
              <a:t> KR, Hoots WK. The interagency strategic plan for research and development of blood products and related technologies for trauma care and emergency preparedness 2015-2020. </a:t>
            </a:r>
            <a:r>
              <a:rPr lang="en-US" sz="1200" i="1" kern="1200" dirty="0">
                <a:solidFill>
                  <a:schemeClr val="tx1"/>
                </a:solidFill>
                <a:effectLst/>
                <a:latin typeface="+mn-lt"/>
                <a:ea typeface="+mn-ea"/>
                <a:cs typeface="+mn-cs"/>
              </a:rPr>
              <a:t>Am J Disaster Med</a:t>
            </a:r>
            <a:r>
              <a:rPr lang="en-US" sz="1200" kern="1200" dirty="0">
                <a:solidFill>
                  <a:schemeClr val="tx1"/>
                </a:solidFill>
                <a:effectLst/>
                <a:latin typeface="+mn-lt"/>
                <a:ea typeface="+mn-ea"/>
                <a:cs typeface="+mn-cs"/>
              </a:rPr>
              <a:t>. 2018;13(3):181-194.</a:t>
            </a:r>
            <a:r>
              <a:rPr lang="en-US" sz="1200" u="sng" kern="1200" dirty="0">
                <a:solidFill>
                  <a:schemeClr val="tx1"/>
                </a:solidFill>
                <a:effectLst/>
                <a:latin typeface="+mn-lt"/>
                <a:ea typeface="+mn-ea"/>
                <a:cs typeface="+mn-cs"/>
                <a:hlinkClick r:id="rId158"/>
              </a:rPr>
              <a:t>https://www.ncbi.nlm.nih.gov/entrez/query.fcgi?cmd=Retrieve&amp;db=PubMed&amp;list_uids=30629273&amp;dopt=Abstract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10.5055/ajdm.2018.0299 [</a:t>
            </a:r>
            <a:r>
              <a:rPr lang="en-US" sz="1200" u="sng" kern="1200" dirty="0">
                <a:solidFill>
                  <a:schemeClr val="tx1"/>
                </a:solidFill>
                <a:effectLst/>
                <a:latin typeface="+mn-lt"/>
                <a:ea typeface="+mn-ea"/>
                <a:cs typeface="+mn-cs"/>
                <a:hlinkClick r:id="rId159"/>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60"/>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61"/>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22. National Heart, Lung, and Blood Institute The TACTIC Project. TACTIC Project website. </a:t>
            </a:r>
            <a:r>
              <a:rPr lang="en-US" sz="1200" u="sng" kern="1200" dirty="0">
                <a:solidFill>
                  <a:schemeClr val="tx1"/>
                </a:solidFill>
                <a:effectLst/>
                <a:latin typeface="+mn-lt"/>
                <a:ea typeface="+mn-ea"/>
                <a:cs typeface="+mn-cs"/>
                <a:hlinkClick r:id="rId162"/>
              </a:rPr>
              <a:t>https://www.tacticproject.org/</a:t>
            </a:r>
            <a:r>
              <a:rPr lang="en-US" sz="1200" kern="1200" dirty="0">
                <a:solidFill>
                  <a:schemeClr val="tx1"/>
                </a:solidFill>
                <a:effectLst/>
                <a:latin typeface="+mn-lt"/>
                <a:ea typeface="+mn-ea"/>
                <a:cs typeface="+mn-cs"/>
              </a:rPr>
              <a:t> Published 2019. Accessed May 25, 2019.</a:t>
            </a:r>
          </a:p>
          <a:p>
            <a:r>
              <a:rPr lang="en-US" sz="1200" kern="1200" dirty="0">
                <a:solidFill>
                  <a:schemeClr val="tx1"/>
                </a:solidFill>
                <a:effectLst/>
                <a:latin typeface="+mn-lt"/>
                <a:ea typeface="+mn-ea"/>
                <a:cs typeface="+mn-cs"/>
              </a:rPr>
              <a:t>23. Cannon JW. Prehospital damage-control resuscitation. </a:t>
            </a:r>
            <a:r>
              <a:rPr lang="en-US" sz="1200" i="1" kern="1200" dirty="0">
                <a:solidFill>
                  <a:schemeClr val="tx1"/>
                </a:solidFill>
                <a:effectLst/>
                <a:latin typeface="+mn-lt"/>
                <a:ea typeface="+mn-ea"/>
                <a:cs typeface="+mn-cs"/>
              </a:rPr>
              <a:t>N </a:t>
            </a:r>
            <a:r>
              <a:rPr lang="en-US" sz="1200" i="1" kern="1200" dirty="0" err="1">
                <a:solidFill>
                  <a:schemeClr val="tx1"/>
                </a:solidFill>
                <a:effectLst/>
                <a:latin typeface="+mn-lt"/>
                <a:ea typeface="+mn-ea"/>
                <a:cs typeface="+mn-cs"/>
              </a:rPr>
              <a:t>Engl</a:t>
            </a:r>
            <a:r>
              <a:rPr lang="en-US" sz="1200" i="1" kern="1200" dirty="0">
                <a:solidFill>
                  <a:schemeClr val="tx1"/>
                </a:solidFill>
                <a:effectLst/>
                <a:latin typeface="+mn-lt"/>
                <a:ea typeface="+mn-ea"/>
                <a:cs typeface="+mn-cs"/>
              </a:rPr>
              <a:t> J Med</a:t>
            </a:r>
            <a:r>
              <a:rPr lang="en-US" sz="1200" kern="1200" dirty="0">
                <a:solidFill>
                  <a:schemeClr val="tx1"/>
                </a:solidFill>
                <a:effectLst/>
                <a:latin typeface="+mn-lt"/>
                <a:ea typeface="+mn-ea"/>
                <a:cs typeface="+mn-cs"/>
              </a:rPr>
              <a:t>. 2018;379(4):387-388.</a:t>
            </a:r>
            <a:r>
              <a:rPr lang="en-US" sz="1200" u="sng" kern="1200" dirty="0">
                <a:solidFill>
                  <a:schemeClr val="tx1"/>
                </a:solidFill>
                <a:effectLst/>
                <a:latin typeface="+mn-lt"/>
                <a:ea typeface="+mn-ea"/>
                <a:cs typeface="+mn-cs"/>
                <a:hlinkClick r:id="rId163"/>
              </a:rPr>
              <a:t>https://www.ncbi.nlm.nih.gov/entrez/query.fcgi?cmd=Retrieve&amp;db=PubMed&amp;list_uids=30044930&amp;dopt=Abstract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10.1056/NEJMe1805705 [</a:t>
            </a:r>
            <a:r>
              <a:rPr lang="en-US" sz="1200" u="sng" kern="1200" dirty="0">
                <a:solidFill>
                  <a:schemeClr val="tx1"/>
                </a:solidFill>
                <a:effectLst/>
                <a:latin typeface="+mn-lt"/>
                <a:ea typeface="+mn-ea"/>
                <a:cs typeface="+mn-cs"/>
                <a:hlinkClick r:id="rId164"/>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65"/>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66"/>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24. Makris M, </a:t>
            </a:r>
            <a:r>
              <a:rPr lang="en-US" sz="1200" kern="1200" dirty="0" err="1">
                <a:solidFill>
                  <a:schemeClr val="tx1"/>
                </a:solidFill>
                <a:effectLst/>
                <a:latin typeface="+mn-lt"/>
                <a:ea typeface="+mn-ea"/>
                <a:cs typeface="+mn-cs"/>
              </a:rPr>
              <a:t>Iorio</a:t>
            </a:r>
            <a:r>
              <a:rPr lang="en-US" sz="1200" kern="1200" dirty="0">
                <a:solidFill>
                  <a:schemeClr val="tx1"/>
                </a:solidFill>
                <a:effectLst/>
                <a:latin typeface="+mn-lt"/>
                <a:ea typeface="+mn-ea"/>
                <a:cs typeface="+mn-cs"/>
              </a:rPr>
              <a:t> A. Prehospital fresh frozen plasma: universal life saver or treatment in search of a target population? </a:t>
            </a:r>
            <a:r>
              <a:rPr lang="en-US" sz="1200" i="1" kern="1200" dirty="0">
                <a:solidFill>
                  <a:schemeClr val="tx1"/>
                </a:solidFill>
                <a:effectLst/>
                <a:latin typeface="+mn-lt"/>
                <a:ea typeface="+mn-ea"/>
                <a:cs typeface="+mn-cs"/>
              </a:rPr>
              <a:t>Res </a:t>
            </a:r>
            <a:r>
              <a:rPr lang="en-US" sz="1200" i="1" kern="1200" dirty="0" err="1">
                <a:solidFill>
                  <a:schemeClr val="tx1"/>
                </a:solidFill>
                <a:effectLst/>
                <a:latin typeface="+mn-lt"/>
                <a:ea typeface="+mn-ea"/>
                <a:cs typeface="+mn-cs"/>
              </a:rPr>
              <a:t>Pract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Thromb</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Haemost</a:t>
            </a:r>
            <a:r>
              <a:rPr lang="en-US" sz="1200" kern="1200" dirty="0">
                <a:solidFill>
                  <a:schemeClr val="tx1"/>
                </a:solidFill>
                <a:effectLst/>
                <a:latin typeface="+mn-lt"/>
                <a:ea typeface="+mn-ea"/>
                <a:cs typeface="+mn-cs"/>
              </a:rPr>
              <a:t>. 2018;3(1):12-14.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10.1002/rth2.12172 [</a:t>
            </a:r>
            <a:r>
              <a:rPr lang="en-US" sz="1200" u="sng" kern="1200" dirty="0">
                <a:solidFill>
                  <a:schemeClr val="tx1"/>
                </a:solidFill>
                <a:effectLst/>
                <a:latin typeface="+mn-lt"/>
                <a:ea typeface="+mn-ea"/>
                <a:cs typeface="+mn-cs"/>
                <a:hlinkClick r:id="rId167"/>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68"/>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69"/>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0"/>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25. Naumann DN, Doughty H, Cotton BA. No gains with plasma-first resuscitation in urban settings? </a:t>
            </a:r>
            <a:r>
              <a:rPr lang="en-US" sz="1200" i="1" kern="1200" dirty="0">
                <a:solidFill>
                  <a:schemeClr val="tx1"/>
                </a:solidFill>
                <a:effectLst/>
                <a:latin typeface="+mn-lt"/>
                <a:ea typeface="+mn-ea"/>
                <a:cs typeface="+mn-cs"/>
              </a:rPr>
              <a:t>Lancet</a:t>
            </a:r>
            <a:r>
              <a:rPr lang="en-US" sz="1200" kern="1200" dirty="0">
                <a:solidFill>
                  <a:schemeClr val="tx1"/>
                </a:solidFill>
                <a:effectLst/>
                <a:latin typeface="+mn-lt"/>
                <a:ea typeface="+mn-ea"/>
                <a:cs typeface="+mn-cs"/>
              </a:rPr>
              <a:t>. 2018;392(10144):255-256.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10.1016/S0140-6736(18)31565-4 [</a:t>
            </a:r>
            <a:r>
              <a:rPr lang="en-US" sz="1200" u="sng" kern="1200" dirty="0">
                <a:solidFill>
                  <a:schemeClr val="tx1"/>
                </a:solidFill>
                <a:effectLst/>
                <a:latin typeface="+mn-lt"/>
                <a:ea typeface="+mn-ea"/>
                <a:cs typeface="+mn-cs"/>
                <a:hlinkClick r:id="rId171"/>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2"/>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3"/>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26. Moore EE, Chin TL, Chapman MC, et al.. Plasma first in the field for postinjury hemorrhagic shock. </a:t>
            </a:r>
            <a:r>
              <a:rPr lang="en-US" sz="1200" i="1" kern="1200" dirty="0">
                <a:solidFill>
                  <a:schemeClr val="tx1"/>
                </a:solidFill>
                <a:effectLst/>
                <a:latin typeface="+mn-lt"/>
                <a:ea typeface="+mn-ea"/>
                <a:cs typeface="+mn-cs"/>
              </a:rPr>
              <a:t>Shock</a:t>
            </a:r>
            <a:r>
              <a:rPr lang="en-US" sz="1200" kern="1200" dirty="0">
                <a:solidFill>
                  <a:schemeClr val="tx1"/>
                </a:solidFill>
                <a:effectLst/>
                <a:latin typeface="+mn-lt"/>
                <a:ea typeface="+mn-ea"/>
                <a:cs typeface="+mn-cs"/>
              </a:rPr>
              <a:t>. 2014;41(suppl 1):35-38.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10.1097/SHK.0000000000000110 [</a:t>
            </a:r>
            <a:r>
              <a:rPr lang="en-US" sz="1200" u="sng" kern="1200" dirty="0">
                <a:solidFill>
                  <a:schemeClr val="tx1"/>
                </a:solidFill>
                <a:effectLst/>
                <a:latin typeface="+mn-lt"/>
                <a:ea typeface="+mn-ea"/>
                <a:cs typeface="+mn-cs"/>
                <a:hlinkClick r:id="rId174"/>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5"/>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6"/>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7"/>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27. Brown JB, </a:t>
            </a:r>
            <a:r>
              <a:rPr lang="en-US" sz="1200" kern="1200" dirty="0" err="1">
                <a:solidFill>
                  <a:schemeClr val="tx1"/>
                </a:solidFill>
                <a:effectLst/>
                <a:latin typeface="+mn-lt"/>
                <a:ea typeface="+mn-ea"/>
                <a:cs typeface="+mn-cs"/>
              </a:rPr>
              <a:t>Guyette</a:t>
            </a:r>
            <a:r>
              <a:rPr lang="en-US" sz="1200" kern="1200" dirty="0">
                <a:solidFill>
                  <a:schemeClr val="tx1"/>
                </a:solidFill>
                <a:effectLst/>
                <a:latin typeface="+mn-lt"/>
                <a:ea typeface="+mn-ea"/>
                <a:cs typeface="+mn-cs"/>
              </a:rPr>
              <a:t> FX, Neal MD, et al.. Taking the blood bank to the field: the design and rationale of the Prehospital Air Medical Plasma (</a:t>
            </a:r>
            <a:r>
              <a:rPr lang="en-US" sz="1200" kern="1200" dirty="0" err="1">
                <a:solidFill>
                  <a:schemeClr val="tx1"/>
                </a:solidFill>
                <a:effectLst/>
                <a:latin typeface="+mn-lt"/>
                <a:ea typeface="+mn-ea"/>
                <a:cs typeface="+mn-cs"/>
              </a:rPr>
              <a:t>PAMPer</a:t>
            </a:r>
            <a:r>
              <a:rPr lang="en-US" sz="1200" kern="1200" dirty="0">
                <a:solidFill>
                  <a:schemeClr val="tx1"/>
                </a:solidFill>
                <a:effectLst/>
                <a:latin typeface="+mn-lt"/>
                <a:ea typeface="+mn-ea"/>
                <a:cs typeface="+mn-cs"/>
              </a:rPr>
              <a:t>) trial. </a:t>
            </a:r>
            <a:r>
              <a:rPr lang="en-US" sz="1200" i="1" kern="1200" dirty="0" err="1">
                <a:solidFill>
                  <a:schemeClr val="tx1"/>
                </a:solidFill>
                <a:effectLst/>
                <a:latin typeface="+mn-lt"/>
                <a:ea typeface="+mn-ea"/>
                <a:cs typeface="+mn-cs"/>
              </a:rPr>
              <a:t>Prehosp</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Emerg</a:t>
            </a:r>
            <a:r>
              <a:rPr lang="en-US" sz="1200" i="1" kern="1200" dirty="0">
                <a:solidFill>
                  <a:schemeClr val="tx1"/>
                </a:solidFill>
                <a:effectLst/>
                <a:latin typeface="+mn-lt"/>
                <a:ea typeface="+mn-ea"/>
                <a:cs typeface="+mn-cs"/>
              </a:rPr>
              <a:t> Care</a:t>
            </a:r>
            <a:r>
              <a:rPr lang="en-US" sz="1200" kern="1200" dirty="0">
                <a:solidFill>
                  <a:schemeClr val="tx1"/>
                </a:solidFill>
                <a:effectLst/>
                <a:latin typeface="+mn-lt"/>
                <a:ea typeface="+mn-ea"/>
                <a:cs typeface="+mn-cs"/>
              </a:rPr>
              <a:t>. 2015;19(3):343-350.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10.3109/10903127.2014.995851 [</a:t>
            </a:r>
            <a:r>
              <a:rPr lang="en-US" sz="1200" u="sng" kern="1200" dirty="0">
                <a:solidFill>
                  <a:schemeClr val="tx1"/>
                </a:solidFill>
                <a:effectLst/>
                <a:latin typeface="+mn-lt"/>
                <a:ea typeface="+mn-ea"/>
                <a:cs typeface="+mn-cs"/>
                <a:hlinkClick r:id="rId178"/>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79"/>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0"/>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1"/>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28. Meyer DE, Vincent LE, Fox EE, et al.. Every minute counts: time to delivery of initial massive transfusion cooler and its impact on mortality. </a:t>
            </a:r>
            <a:r>
              <a:rPr lang="en-US" sz="1200" i="1" kern="1200" dirty="0">
                <a:solidFill>
                  <a:schemeClr val="tx1"/>
                </a:solidFill>
                <a:effectLst/>
                <a:latin typeface="+mn-lt"/>
                <a:ea typeface="+mn-ea"/>
                <a:cs typeface="+mn-cs"/>
              </a:rPr>
              <a:t>J Trauma Acute Care Surg</a:t>
            </a:r>
            <a:r>
              <a:rPr lang="en-US" sz="1200" kern="1200" dirty="0">
                <a:solidFill>
                  <a:schemeClr val="tx1"/>
                </a:solidFill>
                <a:effectLst/>
                <a:latin typeface="+mn-lt"/>
                <a:ea typeface="+mn-ea"/>
                <a:cs typeface="+mn-cs"/>
              </a:rPr>
              <a:t>. 2017;83(1):19-24.</a:t>
            </a:r>
            <a:r>
              <a:rPr lang="en-US" sz="1200" u="sng" kern="1200" dirty="0">
                <a:solidFill>
                  <a:schemeClr val="tx1"/>
                </a:solidFill>
                <a:effectLst/>
                <a:latin typeface="+mn-lt"/>
                <a:ea typeface="+mn-ea"/>
                <a:cs typeface="+mn-cs"/>
                <a:hlinkClick r:id="rId182"/>
              </a:rPr>
              <a:t>https://www.ncbi.nlm.nih.gov/entrez/query.fcgi?cmd=Retrieve&amp;db=PubMed&amp;list_uids=28452870&amp;dopt=Abstract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10.1097/TA.0000000000001531 [</a:t>
            </a:r>
            <a:r>
              <a:rPr lang="en-US" sz="1200" u="sng" kern="1200" dirty="0">
                <a:solidFill>
                  <a:schemeClr val="tx1"/>
                </a:solidFill>
                <a:effectLst/>
                <a:latin typeface="+mn-lt"/>
                <a:ea typeface="+mn-ea"/>
                <a:cs typeface="+mn-cs"/>
                <a:hlinkClick r:id="rId183"/>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4"/>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5"/>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6"/>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29. </a:t>
            </a:r>
            <a:r>
              <a:rPr lang="en-US" sz="1200" kern="1200" dirty="0" err="1">
                <a:solidFill>
                  <a:schemeClr val="tx1"/>
                </a:solidFill>
                <a:effectLst/>
                <a:latin typeface="+mn-lt"/>
                <a:ea typeface="+mn-ea"/>
                <a:cs typeface="+mn-cs"/>
              </a:rPr>
              <a:t>Wandling</a:t>
            </a:r>
            <a:r>
              <a:rPr lang="en-US" sz="1200" kern="1200" dirty="0">
                <a:solidFill>
                  <a:schemeClr val="tx1"/>
                </a:solidFill>
                <a:effectLst/>
                <a:latin typeface="+mn-lt"/>
                <a:ea typeface="+mn-ea"/>
                <a:cs typeface="+mn-cs"/>
              </a:rPr>
              <a:t> MW, </a:t>
            </a:r>
            <a:r>
              <a:rPr lang="en-US" sz="1200" kern="1200" dirty="0" err="1">
                <a:solidFill>
                  <a:schemeClr val="tx1"/>
                </a:solidFill>
                <a:effectLst/>
                <a:latin typeface="+mn-lt"/>
                <a:ea typeface="+mn-ea"/>
                <a:cs typeface="+mn-cs"/>
              </a:rPr>
              <a:t>Nathens</a:t>
            </a:r>
            <a:r>
              <a:rPr lang="en-US" sz="1200" kern="1200" dirty="0">
                <a:solidFill>
                  <a:schemeClr val="tx1"/>
                </a:solidFill>
                <a:effectLst/>
                <a:latin typeface="+mn-lt"/>
                <a:ea typeface="+mn-ea"/>
                <a:cs typeface="+mn-cs"/>
              </a:rPr>
              <a:t> AB, Shapiro MB, Haut ER. Association of prehospital mode of transport with mortality in penetrating trauma: a trauma system–level assessment of private vehicle transportation vs ground emergency medical services. </a:t>
            </a:r>
            <a:r>
              <a:rPr lang="en-US" sz="1200" i="1" kern="1200" dirty="0">
                <a:solidFill>
                  <a:schemeClr val="tx1"/>
                </a:solidFill>
                <a:effectLst/>
                <a:latin typeface="+mn-lt"/>
                <a:ea typeface="+mn-ea"/>
                <a:cs typeface="+mn-cs"/>
              </a:rPr>
              <a:t>JAMA Surg</a:t>
            </a:r>
            <a:r>
              <a:rPr lang="en-US" sz="1200" kern="1200" dirty="0">
                <a:solidFill>
                  <a:schemeClr val="tx1"/>
                </a:solidFill>
                <a:effectLst/>
                <a:latin typeface="+mn-lt"/>
                <a:ea typeface="+mn-ea"/>
                <a:cs typeface="+mn-cs"/>
              </a:rPr>
              <a:t>. 2018;153(2):107-113.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10.1001/jamasurg.2017.3601 [</a:t>
            </a:r>
            <a:r>
              <a:rPr lang="en-US" sz="1200" u="sng" kern="1200" dirty="0">
                <a:solidFill>
                  <a:schemeClr val="tx1"/>
                </a:solidFill>
                <a:effectLst/>
                <a:latin typeface="+mn-lt"/>
                <a:ea typeface="+mn-ea"/>
                <a:cs typeface="+mn-cs"/>
                <a:hlinkClick r:id="rId187"/>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8"/>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89"/>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0"/>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30. Brown JB, </a:t>
            </a:r>
            <a:r>
              <a:rPr lang="en-US" sz="1200" kern="1200" dirty="0" err="1">
                <a:solidFill>
                  <a:schemeClr val="tx1"/>
                </a:solidFill>
                <a:effectLst/>
                <a:latin typeface="+mn-lt"/>
                <a:ea typeface="+mn-ea"/>
                <a:cs typeface="+mn-cs"/>
              </a:rPr>
              <a:t>Gestring</a:t>
            </a:r>
            <a:r>
              <a:rPr lang="en-US" sz="1200" kern="1200" dirty="0">
                <a:solidFill>
                  <a:schemeClr val="tx1"/>
                </a:solidFill>
                <a:effectLst/>
                <a:latin typeface="+mn-lt"/>
                <a:ea typeface="+mn-ea"/>
                <a:cs typeface="+mn-cs"/>
              </a:rPr>
              <a:t> ML, </a:t>
            </a:r>
            <a:r>
              <a:rPr lang="en-US" sz="1200" kern="1200" dirty="0" err="1">
                <a:solidFill>
                  <a:schemeClr val="tx1"/>
                </a:solidFill>
                <a:effectLst/>
                <a:latin typeface="+mn-lt"/>
                <a:ea typeface="+mn-ea"/>
                <a:cs typeface="+mn-cs"/>
              </a:rPr>
              <a:t>Guyette</a:t>
            </a:r>
            <a:r>
              <a:rPr lang="en-US" sz="1200" kern="1200" dirty="0">
                <a:solidFill>
                  <a:schemeClr val="tx1"/>
                </a:solidFill>
                <a:effectLst/>
                <a:latin typeface="+mn-lt"/>
                <a:ea typeface="+mn-ea"/>
                <a:cs typeface="+mn-cs"/>
              </a:rPr>
              <a:t> FX, et al.. Helicopter transport improves survival following injury in the absence of a time-saving advantage. </a:t>
            </a:r>
            <a:r>
              <a:rPr lang="en-US" sz="1200" i="1" kern="1200" dirty="0">
                <a:solidFill>
                  <a:schemeClr val="tx1"/>
                </a:solidFill>
                <a:effectLst/>
                <a:latin typeface="+mn-lt"/>
                <a:ea typeface="+mn-ea"/>
                <a:cs typeface="+mn-cs"/>
              </a:rPr>
              <a:t>Surgery</a:t>
            </a:r>
            <a:r>
              <a:rPr lang="en-US" sz="1200" kern="1200" dirty="0">
                <a:solidFill>
                  <a:schemeClr val="tx1"/>
                </a:solidFill>
                <a:effectLst/>
                <a:latin typeface="+mn-lt"/>
                <a:ea typeface="+mn-ea"/>
                <a:cs typeface="+mn-cs"/>
              </a:rPr>
              <a:t>. 2016;159(3):947-959.</a:t>
            </a:r>
            <a:r>
              <a:rPr lang="en-US" sz="1200" u="sng" kern="1200" dirty="0">
                <a:solidFill>
                  <a:schemeClr val="tx1"/>
                </a:solidFill>
                <a:effectLst/>
                <a:latin typeface="+mn-lt"/>
                <a:ea typeface="+mn-ea"/>
                <a:cs typeface="+mn-cs"/>
                <a:hlinkClick r:id="rId191"/>
              </a:rPr>
              <a:t>https://www.ncbi.nlm.nih.gov/entrez/query.fcgi?cmd=Retrieve&amp;db=PubMed&amp;list_uids=26603848&amp;dopt=Abstract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10.1016/j.surg.2015.09.015 [</a:t>
            </a:r>
            <a:r>
              <a:rPr lang="en-US" sz="1200" u="sng" kern="1200" dirty="0">
                <a:solidFill>
                  <a:schemeClr val="tx1"/>
                </a:solidFill>
                <a:effectLst/>
                <a:latin typeface="+mn-lt"/>
                <a:ea typeface="+mn-ea"/>
                <a:cs typeface="+mn-cs"/>
                <a:hlinkClick r:id="rId192"/>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3"/>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4"/>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5"/>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31. </a:t>
            </a:r>
            <a:r>
              <a:rPr lang="en-US" sz="1200" kern="1200" dirty="0" err="1">
                <a:solidFill>
                  <a:schemeClr val="tx1"/>
                </a:solidFill>
                <a:effectLst/>
                <a:latin typeface="+mn-lt"/>
                <a:ea typeface="+mn-ea"/>
                <a:cs typeface="+mn-cs"/>
              </a:rPr>
              <a:t>Galvagno</a:t>
            </a:r>
            <a:r>
              <a:rPr lang="en-US" sz="1200" kern="1200" dirty="0">
                <a:solidFill>
                  <a:schemeClr val="tx1"/>
                </a:solidFill>
                <a:effectLst/>
                <a:latin typeface="+mn-lt"/>
                <a:ea typeface="+mn-ea"/>
                <a:cs typeface="+mn-cs"/>
              </a:rPr>
              <a:t> SM Jr, Haut ER, Zafar SN, et al.. Association between helicopter vs ground emergency medical services and survival for adults with major trauma. </a:t>
            </a:r>
            <a:r>
              <a:rPr lang="en-US" sz="1200" i="1" kern="1200" dirty="0">
                <a:solidFill>
                  <a:schemeClr val="tx1"/>
                </a:solidFill>
                <a:effectLst/>
                <a:latin typeface="+mn-lt"/>
                <a:ea typeface="+mn-ea"/>
                <a:cs typeface="+mn-cs"/>
              </a:rPr>
              <a:t>JAMA</a:t>
            </a:r>
            <a:r>
              <a:rPr lang="en-US" sz="1200" kern="1200" dirty="0">
                <a:solidFill>
                  <a:schemeClr val="tx1"/>
                </a:solidFill>
                <a:effectLst/>
                <a:latin typeface="+mn-lt"/>
                <a:ea typeface="+mn-ea"/>
                <a:cs typeface="+mn-cs"/>
              </a:rPr>
              <a:t>. 2012;307(15):1602-1610.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10.1001/jama.2012.467 [</a:t>
            </a:r>
            <a:r>
              <a:rPr lang="en-US" sz="1200" u="sng" kern="1200" dirty="0">
                <a:solidFill>
                  <a:schemeClr val="tx1"/>
                </a:solidFill>
                <a:effectLst/>
                <a:latin typeface="+mn-lt"/>
                <a:ea typeface="+mn-ea"/>
                <a:cs typeface="+mn-cs"/>
                <a:hlinkClick r:id="rId196"/>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7"/>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8"/>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99"/>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32. Morrison JJ, Oh J, DuBose JJ, et al..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-route care capability from point of injury impacts mortality after severe wartime injury. </a:t>
            </a:r>
            <a:r>
              <a:rPr lang="en-US" sz="1200" i="1" kern="1200" dirty="0">
                <a:solidFill>
                  <a:schemeClr val="tx1"/>
                </a:solidFill>
                <a:effectLst/>
                <a:latin typeface="+mn-lt"/>
                <a:ea typeface="+mn-ea"/>
                <a:cs typeface="+mn-cs"/>
              </a:rPr>
              <a:t>Ann Surg</a:t>
            </a:r>
            <a:r>
              <a:rPr lang="en-US" sz="1200" kern="1200" dirty="0">
                <a:solidFill>
                  <a:schemeClr val="tx1"/>
                </a:solidFill>
                <a:effectLst/>
                <a:latin typeface="+mn-lt"/>
                <a:ea typeface="+mn-ea"/>
                <a:cs typeface="+mn-cs"/>
              </a:rPr>
              <a:t>. 2013;257(2):330-334.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10.1097/SLA.0b013e31827eefcf [</a:t>
            </a:r>
            <a:r>
              <a:rPr lang="en-US" sz="1200" u="sng" kern="1200" dirty="0">
                <a:solidFill>
                  <a:schemeClr val="tx1"/>
                </a:solidFill>
                <a:effectLst/>
                <a:latin typeface="+mn-lt"/>
                <a:ea typeface="+mn-ea"/>
                <a:cs typeface="+mn-cs"/>
                <a:hlinkClick r:id="rId200"/>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01"/>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02"/>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33. Henriksen HH, Rahbar E, Baer LA, et al.. Pre-hospital transfusion of plasma in hemorrhaging trauma patients independently improves hemostatic competence and acidosis. </a:t>
            </a:r>
            <a:r>
              <a:rPr lang="en-US" sz="1200" i="1" kern="1200" dirty="0" err="1">
                <a:solidFill>
                  <a:schemeClr val="tx1"/>
                </a:solidFill>
                <a:effectLst/>
                <a:latin typeface="+mn-lt"/>
                <a:ea typeface="+mn-ea"/>
                <a:cs typeface="+mn-cs"/>
              </a:rPr>
              <a:t>Scand</a:t>
            </a:r>
            <a:r>
              <a:rPr lang="en-US" sz="1200" i="1" kern="1200" dirty="0">
                <a:solidFill>
                  <a:schemeClr val="tx1"/>
                </a:solidFill>
                <a:effectLst/>
                <a:latin typeface="+mn-lt"/>
                <a:ea typeface="+mn-ea"/>
                <a:cs typeface="+mn-cs"/>
              </a:rPr>
              <a:t> J Trauma </a:t>
            </a:r>
            <a:r>
              <a:rPr lang="en-US" sz="1200" i="1" kern="1200" dirty="0" err="1">
                <a:solidFill>
                  <a:schemeClr val="tx1"/>
                </a:solidFill>
                <a:effectLst/>
                <a:latin typeface="+mn-lt"/>
                <a:ea typeface="+mn-ea"/>
                <a:cs typeface="+mn-cs"/>
              </a:rPr>
              <a:t>Resusc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Emerg</a:t>
            </a:r>
            <a:r>
              <a:rPr lang="en-US" sz="1200" i="1" kern="1200" dirty="0">
                <a:solidFill>
                  <a:schemeClr val="tx1"/>
                </a:solidFill>
                <a:effectLst/>
                <a:latin typeface="+mn-lt"/>
                <a:ea typeface="+mn-ea"/>
                <a:cs typeface="+mn-cs"/>
              </a:rPr>
              <a:t> Med</a:t>
            </a:r>
            <a:r>
              <a:rPr lang="en-US" sz="1200" kern="1200" dirty="0">
                <a:solidFill>
                  <a:schemeClr val="tx1"/>
                </a:solidFill>
                <a:effectLst/>
                <a:latin typeface="+mn-lt"/>
                <a:ea typeface="+mn-ea"/>
                <a:cs typeface="+mn-cs"/>
              </a:rPr>
              <a:t>. 2016;24(1):145.</a:t>
            </a:r>
            <a:r>
              <a:rPr lang="en-US" sz="1200" u="sng" kern="1200" dirty="0">
                <a:solidFill>
                  <a:schemeClr val="tx1"/>
                </a:solidFill>
                <a:effectLst/>
                <a:latin typeface="+mn-lt"/>
                <a:ea typeface="+mn-ea"/>
                <a:cs typeface="+mn-cs"/>
                <a:hlinkClick r:id="rId203"/>
              </a:rPr>
              <a:t>https://www.ncbi.nlm.nih.gov/entrez/query.fcgi?cmd=Retrieve&amp;db=PubMed&amp;list_uids=27938373&amp;dopt=Abstract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10.1186/s13049-016-0327-z [</a:t>
            </a:r>
            <a:r>
              <a:rPr lang="en-US" sz="1200" u="sng" kern="1200" dirty="0">
                <a:solidFill>
                  <a:schemeClr val="tx1"/>
                </a:solidFill>
                <a:effectLst/>
                <a:latin typeface="+mn-lt"/>
                <a:ea typeface="+mn-ea"/>
                <a:cs typeface="+mn-cs"/>
                <a:hlinkClick r:id="rId204"/>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05"/>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06"/>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07"/>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34. </a:t>
            </a:r>
            <a:r>
              <a:rPr lang="en-US" sz="1200" kern="1200" dirty="0" err="1">
                <a:solidFill>
                  <a:schemeClr val="tx1"/>
                </a:solidFill>
                <a:effectLst/>
                <a:latin typeface="+mn-lt"/>
                <a:ea typeface="+mn-ea"/>
                <a:cs typeface="+mn-cs"/>
              </a:rPr>
              <a:t>Kozar</a:t>
            </a:r>
            <a:r>
              <a:rPr lang="en-US" sz="1200" kern="1200" dirty="0">
                <a:solidFill>
                  <a:schemeClr val="tx1"/>
                </a:solidFill>
                <a:effectLst/>
                <a:latin typeface="+mn-lt"/>
                <a:ea typeface="+mn-ea"/>
                <a:cs typeface="+mn-cs"/>
              </a:rPr>
              <a:t> RA, Peng Z, Zhang R, et al.. Plasma restoration of endothelial glycocalyx in a rodent model of hemorrhagic shock. </a:t>
            </a:r>
            <a:r>
              <a:rPr lang="en-US" sz="1200" i="1" kern="1200" dirty="0" err="1">
                <a:solidFill>
                  <a:schemeClr val="tx1"/>
                </a:solidFill>
                <a:effectLst/>
                <a:latin typeface="+mn-lt"/>
                <a:ea typeface="+mn-ea"/>
                <a:cs typeface="+mn-cs"/>
              </a:rPr>
              <a:t>Anesth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Analg</a:t>
            </a:r>
            <a:r>
              <a:rPr lang="en-US" sz="1200" kern="1200" dirty="0">
                <a:solidFill>
                  <a:schemeClr val="tx1"/>
                </a:solidFill>
                <a:effectLst/>
                <a:latin typeface="+mn-lt"/>
                <a:ea typeface="+mn-ea"/>
                <a:cs typeface="+mn-cs"/>
              </a:rPr>
              <a:t>. 2011;112(6):1289-1295.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10.1213/ANE.0b013e318210385c [</a:t>
            </a:r>
            <a:r>
              <a:rPr lang="en-US" sz="1200" u="sng" kern="1200" dirty="0">
                <a:solidFill>
                  <a:schemeClr val="tx1"/>
                </a:solidFill>
                <a:effectLst/>
                <a:latin typeface="+mn-lt"/>
                <a:ea typeface="+mn-ea"/>
                <a:cs typeface="+mn-cs"/>
                <a:hlinkClick r:id="rId208"/>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09"/>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0"/>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1"/>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35. </a:t>
            </a:r>
            <a:r>
              <a:rPr lang="en-US" sz="1200" kern="1200" dirty="0" err="1">
                <a:solidFill>
                  <a:schemeClr val="tx1"/>
                </a:solidFill>
                <a:effectLst/>
                <a:latin typeface="+mn-lt"/>
                <a:ea typeface="+mn-ea"/>
                <a:cs typeface="+mn-cs"/>
              </a:rPr>
              <a:t>Pati</a:t>
            </a:r>
            <a:r>
              <a:rPr lang="en-US" sz="1200" kern="1200" dirty="0">
                <a:solidFill>
                  <a:schemeClr val="tx1"/>
                </a:solidFill>
                <a:effectLst/>
                <a:latin typeface="+mn-lt"/>
                <a:ea typeface="+mn-ea"/>
                <a:cs typeface="+mn-cs"/>
              </a:rPr>
              <a:t> S, Potter DR, </a:t>
            </a:r>
            <a:r>
              <a:rPr lang="en-US" sz="1200" kern="1200" dirty="0" err="1">
                <a:solidFill>
                  <a:schemeClr val="tx1"/>
                </a:solidFill>
                <a:effectLst/>
                <a:latin typeface="+mn-lt"/>
                <a:ea typeface="+mn-ea"/>
                <a:cs typeface="+mn-cs"/>
              </a:rPr>
              <a:t>Baimukanova</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Farrel</a:t>
            </a:r>
            <a:r>
              <a:rPr lang="en-US" sz="1200" kern="1200" dirty="0">
                <a:solidFill>
                  <a:schemeClr val="tx1"/>
                </a:solidFill>
                <a:effectLst/>
                <a:latin typeface="+mn-lt"/>
                <a:ea typeface="+mn-ea"/>
                <a:cs typeface="+mn-cs"/>
              </a:rPr>
              <a:t> DH, Holcomb JB, Schreiber MA. Modulating the </a:t>
            </a:r>
            <a:r>
              <a:rPr lang="en-US" sz="1200" kern="1200" dirty="0" err="1">
                <a:solidFill>
                  <a:schemeClr val="tx1"/>
                </a:solidFill>
                <a:effectLst/>
                <a:latin typeface="+mn-lt"/>
                <a:ea typeface="+mn-ea"/>
                <a:cs typeface="+mn-cs"/>
              </a:rPr>
              <a:t>endotheliopathy</a:t>
            </a:r>
            <a:r>
              <a:rPr lang="en-US" sz="1200" kern="1200" dirty="0">
                <a:solidFill>
                  <a:schemeClr val="tx1"/>
                </a:solidFill>
                <a:effectLst/>
                <a:latin typeface="+mn-lt"/>
                <a:ea typeface="+mn-ea"/>
                <a:cs typeface="+mn-cs"/>
              </a:rPr>
              <a:t> of trauma: factor concentrate versus fresh frozen plasma. </a:t>
            </a:r>
            <a:r>
              <a:rPr lang="en-US" sz="1200" i="1" kern="1200" dirty="0">
                <a:solidFill>
                  <a:schemeClr val="tx1"/>
                </a:solidFill>
                <a:effectLst/>
                <a:latin typeface="+mn-lt"/>
                <a:ea typeface="+mn-ea"/>
                <a:cs typeface="+mn-cs"/>
              </a:rPr>
              <a:t>J Trauma Acute Care Surg</a:t>
            </a:r>
            <a:r>
              <a:rPr lang="en-US" sz="1200" kern="1200" dirty="0">
                <a:solidFill>
                  <a:schemeClr val="tx1"/>
                </a:solidFill>
                <a:effectLst/>
                <a:latin typeface="+mn-lt"/>
                <a:ea typeface="+mn-ea"/>
                <a:cs typeface="+mn-cs"/>
              </a:rPr>
              <a:t>. 2016;80(4):576-584.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10.1097/TA.0000000000000961 [</a:t>
            </a:r>
            <a:r>
              <a:rPr lang="en-US" sz="1200" u="sng" kern="1200" dirty="0">
                <a:solidFill>
                  <a:schemeClr val="tx1"/>
                </a:solidFill>
                <a:effectLst/>
                <a:latin typeface="+mn-lt"/>
                <a:ea typeface="+mn-ea"/>
                <a:cs typeface="+mn-cs"/>
                <a:hlinkClick r:id="rId212"/>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3"/>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4"/>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36. Peng Z, </a:t>
            </a:r>
            <a:r>
              <a:rPr lang="en-US" sz="1200" kern="1200" dirty="0" err="1">
                <a:solidFill>
                  <a:schemeClr val="tx1"/>
                </a:solidFill>
                <a:effectLst/>
                <a:latin typeface="+mn-lt"/>
                <a:ea typeface="+mn-ea"/>
                <a:cs typeface="+mn-cs"/>
              </a:rPr>
              <a:t>Pati</a:t>
            </a:r>
            <a:r>
              <a:rPr lang="en-US" sz="1200" kern="1200" dirty="0">
                <a:solidFill>
                  <a:schemeClr val="tx1"/>
                </a:solidFill>
                <a:effectLst/>
                <a:latin typeface="+mn-lt"/>
                <a:ea typeface="+mn-ea"/>
                <a:cs typeface="+mn-cs"/>
              </a:rPr>
              <a:t> S, Potter D, et al.. Fresh frozen plasma lessens pulmonary endothelial inflammation and hyperpermeability after hemorrhagic shock and is associated with loss of </a:t>
            </a:r>
            <a:r>
              <a:rPr lang="en-US" sz="1200" kern="1200" dirty="0" err="1">
                <a:solidFill>
                  <a:schemeClr val="tx1"/>
                </a:solidFill>
                <a:effectLst/>
                <a:latin typeface="+mn-lt"/>
                <a:ea typeface="+mn-ea"/>
                <a:cs typeface="+mn-cs"/>
              </a:rPr>
              <a:t>syndecan</a:t>
            </a:r>
            <a:r>
              <a:rPr lang="en-US" sz="1200" kern="1200" dirty="0">
                <a:solidFill>
                  <a:schemeClr val="tx1"/>
                </a:solidFill>
                <a:effectLst/>
                <a:latin typeface="+mn-lt"/>
                <a:ea typeface="+mn-ea"/>
                <a:cs typeface="+mn-cs"/>
              </a:rPr>
              <a:t> 1. </a:t>
            </a:r>
            <a:r>
              <a:rPr lang="en-US" sz="1200" i="1" kern="1200" dirty="0">
                <a:solidFill>
                  <a:schemeClr val="tx1"/>
                </a:solidFill>
                <a:effectLst/>
                <a:latin typeface="+mn-lt"/>
                <a:ea typeface="+mn-ea"/>
                <a:cs typeface="+mn-cs"/>
              </a:rPr>
              <a:t>Shock</a:t>
            </a:r>
            <a:r>
              <a:rPr lang="en-US" sz="1200" kern="1200" dirty="0">
                <a:solidFill>
                  <a:schemeClr val="tx1"/>
                </a:solidFill>
                <a:effectLst/>
                <a:latin typeface="+mn-lt"/>
                <a:ea typeface="+mn-ea"/>
                <a:cs typeface="+mn-cs"/>
              </a:rPr>
              <a:t>. 2013;40(3):195-202.</a:t>
            </a:r>
            <a:r>
              <a:rPr lang="en-US" sz="1200" u="sng" kern="1200" dirty="0">
                <a:solidFill>
                  <a:schemeClr val="tx1"/>
                </a:solidFill>
                <a:effectLst/>
                <a:latin typeface="+mn-lt"/>
                <a:ea typeface="+mn-ea"/>
                <a:cs typeface="+mn-cs"/>
                <a:hlinkClick r:id="rId215"/>
              </a:rPr>
              <a:t>https://www.ncbi.nlm.nih.gov/entrez/query.fcgi?cmd=Retrieve&amp;db=PubMed&amp;list_uids=23807246&amp;dopt=Abstract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10.1097/SHK.0b013e31829f91fc [</a:t>
            </a:r>
            <a:r>
              <a:rPr lang="en-US" sz="1200" u="sng" kern="1200" dirty="0">
                <a:solidFill>
                  <a:schemeClr val="tx1"/>
                </a:solidFill>
                <a:effectLst/>
                <a:latin typeface="+mn-lt"/>
                <a:ea typeface="+mn-ea"/>
                <a:cs typeface="+mn-cs"/>
                <a:hlinkClick r:id="rId216"/>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7"/>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8"/>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19"/>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37. Potter DR, </a:t>
            </a:r>
            <a:r>
              <a:rPr lang="en-US" sz="1200" kern="1200" dirty="0" err="1">
                <a:solidFill>
                  <a:schemeClr val="tx1"/>
                </a:solidFill>
                <a:effectLst/>
                <a:latin typeface="+mn-lt"/>
                <a:ea typeface="+mn-ea"/>
                <a:cs typeface="+mn-cs"/>
              </a:rPr>
              <a:t>Baimukanova</a:t>
            </a:r>
            <a:r>
              <a:rPr lang="en-US" sz="1200" kern="1200" dirty="0">
                <a:solidFill>
                  <a:schemeClr val="tx1"/>
                </a:solidFill>
                <a:effectLst/>
                <a:latin typeface="+mn-lt"/>
                <a:ea typeface="+mn-ea"/>
                <a:cs typeface="+mn-cs"/>
              </a:rPr>
              <a:t> G, Keating SM, et al.. Fresh frozen plasma and spray-dried plasma mitigate pulmonary vascular permeability and inflammation in hemorrhagic shock. </a:t>
            </a:r>
            <a:r>
              <a:rPr lang="en-US" sz="1200" i="1" kern="1200" dirty="0">
                <a:solidFill>
                  <a:schemeClr val="tx1"/>
                </a:solidFill>
                <a:effectLst/>
                <a:latin typeface="+mn-lt"/>
                <a:ea typeface="+mn-ea"/>
                <a:cs typeface="+mn-cs"/>
              </a:rPr>
              <a:t>J Trauma Acute Care Surg</a:t>
            </a:r>
            <a:r>
              <a:rPr lang="en-US" sz="1200" kern="1200" dirty="0">
                <a:solidFill>
                  <a:schemeClr val="tx1"/>
                </a:solidFill>
                <a:effectLst/>
                <a:latin typeface="+mn-lt"/>
                <a:ea typeface="+mn-ea"/>
                <a:cs typeface="+mn-cs"/>
              </a:rPr>
              <a:t>. 2015;78(6)(suppl 1):S7-S17.</a:t>
            </a:r>
            <a:r>
              <a:rPr lang="en-US" sz="1200" u="sng" kern="1200" dirty="0">
                <a:solidFill>
                  <a:schemeClr val="tx1"/>
                </a:solidFill>
                <a:effectLst/>
                <a:latin typeface="+mn-lt"/>
                <a:ea typeface="+mn-ea"/>
                <a:cs typeface="+mn-cs"/>
                <a:hlinkClick r:id="rId220"/>
              </a:rPr>
              <a:t>https://www.ncbi.nlm.nih.gov/entrez/query.fcgi?cmd=Retrieve&amp;db=PubMed&amp;list_uids=26002267&amp;dopt=Abstract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10.1097/TA.0000000000000630 [</a:t>
            </a:r>
            <a:r>
              <a:rPr lang="en-US" sz="1200" u="sng" kern="1200" dirty="0">
                <a:solidFill>
                  <a:schemeClr val="tx1"/>
                </a:solidFill>
                <a:effectLst/>
                <a:latin typeface="+mn-lt"/>
                <a:ea typeface="+mn-ea"/>
                <a:cs typeface="+mn-cs"/>
                <a:hlinkClick r:id="rId221"/>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22"/>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23"/>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38. Ban K, Peng Z, </a:t>
            </a:r>
            <a:r>
              <a:rPr lang="en-US" sz="1200" kern="1200" dirty="0" err="1">
                <a:solidFill>
                  <a:schemeClr val="tx1"/>
                </a:solidFill>
                <a:effectLst/>
                <a:latin typeface="+mn-lt"/>
                <a:ea typeface="+mn-ea"/>
                <a:cs typeface="+mn-cs"/>
              </a:rPr>
              <a:t>Pati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Witkov</a:t>
            </a:r>
            <a:r>
              <a:rPr lang="en-US" sz="1200" kern="1200" dirty="0">
                <a:solidFill>
                  <a:schemeClr val="tx1"/>
                </a:solidFill>
                <a:effectLst/>
                <a:latin typeface="+mn-lt"/>
                <a:ea typeface="+mn-ea"/>
                <a:cs typeface="+mn-cs"/>
              </a:rPr>
              <a:t> RB, Park PW, </a:t>
            </a:r>
            <a:r>
              <a:rPr lang="en-US" sz="1200" kern="1200" dirty="0" err="1">
                <a:solidFill>
                  <a:schemeClr val="tx1"/>
                </a:solidFill>
                <a:effectLst/>
                <a:latin typeface="+mn-lt"/>
                <a:ea typeface="+mn-ea"/>
                <a:cs typeface="+mn-cs"/>
              </a:rPr>
              <a:t>Kozar</a:t>
            </a:r>
            <a:r>
              <a:rPr lang="en-US" sz="1200" kern="1200" dirty="0">
                <a:solidFill>
                  <a:schemeClr val="tx1"/>
                </a:solidFill>
                <a:effectLst/>
                <a:latin typeface="+mn-lt"/>
                <a:ea typeface="+mn-ea"/>
                <a:cs typeface="+mn-cs"/>
              </a:rPr>
              <a:t> RA. Plasma-mediated gut protection after hemorrhagic shock is lessened in syndecan-1−/− mice. </a:t>
            </a:r>
            <a:r>
              <a:rPr lang="en-US" sz="1200" i="1" kern="1200" dirty="0">
                <a:solidFill>
                  <a:schemeClr val="tx1"/>
                </a:solidFill>
                <a:effectLst/>
                <a:latin typeface="+mn-lt"/>
                <a:ea typeface="+mn-ea"/>
                <a:cs typeface="+mn-cs"/>
              </a:rPr>
              <a:t>Shock</a:t>
            </a:r>
            <a:r>
              <a:rPr lang="en-US" sz="1200" kern="1200" dirty="0">
                <a:solidFill>
                  <a:schemeClr val="tx1"/>
                </a:solidFill>
                <a:effectLst/>
                <a:latin typeface="+mn-lt"/>
                <a:ea typeface="+mn-ea"/>
                <a:cs typeface="+mn-cs"/>
              </a:rPr>
              <a:t>. 2015;44(5):452-457.</a:t>
            </a:r>
            <a:r>
              <a:rPr lang="en-US" sz="1200" u="sng" kern="1200" dirty="0">
                <a:solidFill>
                  <a:schemeClr val="tx1"/>
                </a:solidFill>
                <a:effectLst/>
                <a:latin typeface="+mn-lt"/>
                <a:ea typeface="+mn-ea"/>
                <a:cs typeface="+mn-cs"/>
                <a:hlinkClick r:id="rId224"/>
              </a:rPr>
              <a:t>https://www.ncbi.nlm.nih.gov/entrez/query.fcgi?cmd=Retrieve&amp;db=PubMed&amp;list_uids=26263434&amp;dopt=Abstract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10.1097/SHK.0000000000000452 [</a:t>
            </a:r>
            <a:r>
              <a:rPr lang="en-US" sz="1200" u="sng" kern="1200" dirty="0">
                <a:solidFill>
                  <a:schemeClr val="tx1"/>
                </a:solidFill>
                <a:effectLst/>
                <a:latin typeface="+mn-lt"/>
                <a:ea typeface="+mn-ea"/>
                <a:cs typeface="+mn-cs"/>
                <a:hlinkClick r:id="rId225"/>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26"/>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27"/>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28"/>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39. D’Alessandro A, Moore HB, Moore EE, et al.. Plasma first resuscitation reduces lactate acidosis, enhances redox homeostasis, amino acid and purine catabolism in a rat model of profound hemorrhagic shock. </a:t>
            </a:r>
            <a:r>
              <a:rPr lang="en-US" sz="1200" i="1" kern="1200" dirty="0">
                <a:solidFill>
                  <a:schemeClr val="tx1"/>
                </a:solidFill>
                <a:effectLst/>
                <a:latin typeface="+mn-lt"/>
                <a:ea typeface="+mn-ea"/>
                <a:cs typeface="+mn-cs"/>
              </a:rPr>
              <a:t>Shock</a:t>
            </a:r>
            <a:r>
              <a:rPr lang="en-US" sz="1200" kern="1200" dirty="0">
                <a:solidFill>
                  <a:schemeClr val="tx1"/>
                </a:solidFill>
                <a:effectLst/>
                <a:latin typeface="+mn-lt"/>
                <a:ea typeface="+mn-ea"/>
                <a:cs typeface="+mn-cs"/>
              </a:rPr>
              <a:t>. 2016;46(2):173-182.</a:t>
            </a:r>
            <a:r>
              <a:rPr lang="en-US" sz="1200" u="sng" kern="1200" dirty="0">
                <a:solidFill>
                  <a:schemeClr val="tx1"/>
                </a:solidFill>
                <a:effectLst/>
                <a:latin typeface="+mn-lt"/>
                <a:ea typeface="+mn-ea"/>
                <a:cs typeface="+mn-cs"/>
                <a:hlinkClick r:id="rId229"/>
              </a:rPr>
              <a:t>https://www.ncbi.nlm.nih.gov/entrez/query.fcgi?cmd=Retrieve&amp;db=PubMed&amp;list_uids=26863033&amp;dopt=Abstract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10.1097/SHK.0000000000000588 [</a:t>
            </a:r>
            <a:r>
              <a:rPr lang="en-US" sz="1200" u="sng" kern="1200" dirty="0">
                <a:solidFill>
                  <a:schemeClr val="tx1"/>
                </a:solidFill>
                <a:effectLst/>
                <a:latin typeface="+mn-lt"/>
                <a:ea typeface="+mn-ea"/>
                <a:cs typeface="+mn-cs"/>
                <a:hlinkClick r:id="rId230"/>
              </a:rPr>
              <a:t>PMC free article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31"/>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32"/>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33"/>
              </a:rPr>
              <a:t>Google Scholar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40. Holcomb JB, </a:t>
            </a:r>
            <a:r>
              <a:rPr lang="en-US" sz="1200" kern="1200" dirty="0" err="1">
                <a:solidFill>
                  <a:schemeClr val="tx1"/>
                </a:solidFill>
                <a:effectLst/>
                <a:latin typeface="+mn-lt"/>
                <a:ea typeface="+mn-ea"/>
                <a:cs typeface="+mn-cs"/>
              </a:rPr>
              <a:t>Pati</a:t>
            </a:r>
            <a:r>
              <a:rPr lang="en-US" sz="1200" kern="1200" dirty="0">
                <a:solidFill>
                  <a:schemeClr val="tx1"/>
                </a:solidFill>
                <a:effectLst/>
                <a:latin typeface="+mn-lt"/>
                <a:ea typeface="+mn-ea"/>
                <a:cs typeface="+mn-cs"/>
              </a:rPr>
              <a:t> S. Optimal trauma resuscitation with plasma as the primary resuscitative fluid: the surgeon’s perspective. </a:t>
            </a:r>
            <a:r>
              <a:rPr lang="en-US" sz="1200" i="1" kern="1200" dirty="0">
                <a:solidFill>
                  <a:schemeClr val="tx1"/>
                </a:solidFill>
                <a:effectLst/>
                <a:latin typeface="+mn-lt"/>
                <a:ea typeface="+mn-ea"/>
                <a:cs typeface="+mn-cs"/>
              </a:rPr>
              <a:t>Hematology Am Soc </a:t>
            </a:r>
            <a:r>
              <a:rPr lang="en-US" sz="1200" i="1" kern="1200" dirty="0" err="1">
                <a:solidFill>
                  <a:schemeClr val="tx1"/>
                </a:solidFill>
                <a:effectLst/>
                <a:latin typeface="+mn-lt"/>
                <a:ea typeface="+mn-ea"/>
                <a:cs typeface="+mn-cs"/>
              </a:rPr>
              <a:t>Hematol</a:t>
            </a:r>
            <a:r>
              <a:rPr lang="en-US" sz="1200" i="1" kern="1200" dirty="0">
                <a:solidFill>
                  <a:schemeClr val="tx1"/>
                </a:solidFill>
                <a:effectLst/>
                <a:latin typeface="+mn-lt"/>
                <a:ea typeface="+mn-ea"/>
                <a:cs typeface="+mn-cs"/>
              </a:rPr>
              <a:t> Educ Program</a:t>
            </a:r>
            <a:r>
              <a:rPr lang="en-US" sz="1200" kern="1200" dirty="0">
                <a:solidFill>
                  <a:schemeClr val="tx1"/>
                </a:solidFill>
                <a:effectLst/>
                <a:latin typeface="+mn-lt"/>
                <a:ea typeface="+mn-ea"/>
                <a:cs typeface="+mn-cs"/>
              </a:rPr>
              <a:t>. 2013;2013:656-659.</a:t>
            </a:r>
            <a:r>
              <a:rPr lang="en-US" sz="1200" u="sng" kern="1200" dirty="0">
                <a:solidFill>
                  <a:schemeClr val="tx1"/>
                </a:solidFill>
                <a:effectLst/>
                <a:latin typeface="+mn-lt"/>
                <a:ea typeface="+mn-ea"/>
                <a:cs typeface="+mn-cs"/>
                <a:hlinkClick r:id="rId234"/>
              </a:rPr>
              <a:t>https://www.ncbi.nlm.nih.gov/entrez/query.fcgi?cmd=Retrieve&amp;db=PubMed&amp;list_uids=24319247&amp;dopt=Abstract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10.1182/asheducation-2013.1.656 [</a:t>
            </a:r>
            <a:r>
              <a:rPr lang="en-US" sz="1200" u="sng" kern="1200" dirty="0">
                <a:solidFill>
                  <a:schemeClr val="tx1"/>
                </a:solidFill>
                <a:effectLst/>
                <a:latin typeface="+mn-lt"/>
                <a:ea typeface="+mn-ea"/>
                <a:cs typeface="+mn-cs"/>
                <a:hlinkClick r:id="rId235"/>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36"/>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37"/>
              </a:rPr>
              <a:t>Google Scholar</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Health Officer, NOA, FT,</a:t>
            </a:r>
          </a:p>
          <a:p>
            <a:r>
              <a:rPr lang="en-US" sz="1200" kern="1200" dirty="0">
                <a:solidFill>
                  <a:schemeClr val="tx1"/>
                </a:solidFill>
                <a:effectLst/>
                <a:latin typeface="+mn-lt"/>
                <a:ea typeface="+mn-ea"/>
                <a:cs typeface="+mn-cs"/>
              </a:rPr>
              <a:t>41. </a:t>
            </a:r>
            <a:r>
              <a:rPr lang="en-US" sz="1200" kern="1200" dirty="0" err="1">
                <a:solidFill>
                  <a:schemeClr val="tx1"/>
                </a:solidFill>
                <a:effectLst/>
                <a:latin typeface="+mn-lt"/>
                <a:ea typeface="+mn-ea"/>
                <a:cs typeface="+mn-cs"/>
              </a:rPr>
              <a:t>Pusateri</a:t>
            </a:r>
            <a:r>
              <a:rPr lang="en-US" sz="1200" kern="1200" dirty="0">
                <a:solidFill>
                  <a:schemeClr val="tx1"/>
                </a:solidFill>
                <a:effectLst/>
                <a:latin typeface="+mn-lt"/>
                <a:ea typeface="+mn-ea"/>
                <a:cs typeface="+mn-cs"/>
              </a:rPr>
              <a:t> AE, Butler FK, Shackelford SA, et al.. The need for dried plasma—a national issue. </a:t>
            </a:r>
            <a:r>
              <a:rPr lang="en-US" sz="1200" i="1" kern="1200" dirty="0">
                <a:solidFill>
                  <a:schemeClr val="tx1"/>
                </a:solidFill>
                <a:effectLst/>
                <a:latin typeface="+mn-lt"/>
                <a:ea typeface="+mn-ea"/>
                <a:cs typeface="+mn-cs"/>
              </a:rPr>
              <a:t>Transfusion</a:t>
            </a:r>
            <a:r>
              <a:rPr lang="en-US" sz="1200" kern="1200" dirty="0">
                <a:solidFill>
                  <a:schemeClr val="tx1"/>
                </a:solidFill>
                <a:effectLst/>
                <a:latin typeface="+mn-lt"/>
                <a:ea typeface="+mn-ea"/>
                <a:cs typeface="+mn-cs"/>
              </a:rPr>
              <a:t>. 2019;59(S2):1587-1592.</a:t>
            </a:r>
            <a:r>
              <a:rPr lang="en-US" sz="1200" u="sng" kern="1200" dirty="0">
                <a:solidFill>
                  <a:schemeClr val="tx1"/>
                </a:solidFill>
                <a:effectLst/>
                <a:latin typeface="+mn-lt"/>
                <a:ea typeface="+mn-ea"/>
                <a:cs typeface="+mn-cs"/>
                <a:hlinkClick r:id="rId238"/>
              </a:rPr>
              <a:t>https://www.ncbi.nlm.nih.gov/entrez/query.fcgi?cmd=Retrieve&amp;db=PubMed&amp;list_uids=30980738&amp;dopt=Abstract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10.1111/trf.15261 [</a:t>
            </a:r>
            <a:r>
              <a:rPr lang="en-US" sz="1200" u="sng" kern="1200" dirty="0">
                <a:solidFill>
                  <a:schemeClr val="tx1"/>
                </a:solidFill>
                <a:effectLst/>
                <a:latin typeface="+mn-lt"/>
                <a:ea typeface="+mn-ea"/>
                <a:cs typeface="+mn-cs"/>
                <a:hlinkClick r:id="rId239"/>
              </a:rPr>
              <a:t>PubMed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40"/>
              </a:rPr>
              <a:t>CrossRef</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241"/>
              </a:rPr>
              <a:t>Google Scholar</a:t>
            </a:r>
            <a:r>
              <a:rPr lang="en-US" sz="1200" kern="1200" dirty="0">
                <a:solidFill>
                  <a:schemeClr val="tx1"/>
                </a:solidFill>
                <a:effectLst/>
                <a:latin typeface="+mn-lt"/>
                <a:ea typeface="+mn-ea"/>
                <a:cs typeface="+mn-cs"/>
              </a:rPr>
              <a:t>]</a:t>
            </a:r>
          </a:p>
          <a:p>
            <a:r>
              <a:rPr lang="en-US" sz="1200" b="0" kern="1200" cap="all" dirty="0">
                <a:solidFill>
                  <a:schemeClr val="tx1"/>
                </a:solidFill>
                <a:effectLst/>
                <a:latin typeface="+mn-lt"/>
                <a:ea typeface="+mn-ea"/>
                <a:cs typeface="+mn-cs"/>
              </a:rPr>
              <a:t>OTHER FORMATS</a:t>
            </a:r>
          </a:p>
          <a:p>
            <a:r>
              <a:rPr lang="en-US" sz="1200" u="sng" kern="1200" dirty="0">
                <a:solidFill>
                  <a:schemeClr val="tx1"/>
                </a:solidFill>
                <a:effectLst/>
                <a:latin typeface="+mn-lt"/>
                <a:ea typeface="+mn-ea"/>
                <a:cs typeface="+mn-cs"/>
                <a:hlinkClick r:id="rId242"/>
              </a:rPr>
              <a:t>PubReader</a:t>
            </a:r>
            <a:endParaRPr lang="en-US" dirty="0">
              <a:effectLst/>
            </a:endParaRPr>
          </a:p>
          <a:p>
            <a:r>
              <a:rPr lang="en-US" dirty="0">
                <a:effectLst/>
              </a:rPr>
              <a:t> </a:t>
            </a:r>
            <a:r>
              <a:rPr lang="en-US" sz="1200" u="sng" kern="1200" dirty="0">
                <a:solidFill>
                  <a:schemeClr val="tx1"/>
                </a:solidFill>
                <a:effectLst/>
                <a:latin typeface="+mn-lt"/>
                <a:ea typeface="+mn-ea"/>
                <a:cs typeface="+mn-cs"/>
                <a:hlinkClick r:id="rId243"/>
              </a:rPr>
              <a:t>Printer Friendly</a:t>
            </a:r>
            <a:endParaRPr lang="en-US" dirty="0">
              <a:effectLst/>
            </a:endParaRPr>
          </a:p>
          <a:p>
            <a:r>
              <a:rPr lang="en-US" sz="1200" b="0" kern="1200" cap="all" dirty="0">
                <a:solidFill>
                  <a:schemeClr val="tx1"/>
                </a:solidFill>
                <a:effectLst/>
                <a:latin typeface="+mn-lt"/>
                <a:ea typeface="+mn-ea"/>
                <a:cs typeface="+mn-cs"/>
              </a:rPr>
              <a:t>ACTIONS</a:t>
            </a:r>
          </a:p>
          <a:p>
            <a:r>
              <a:rPr lang="en-US" dirty="0">
                <a:effectLst/>
              </a:rPr>
              <a:t>Cite</a:t>
            </a:r>
          </a:p>
          <a:p>
            <a:r>
              <a:rPr lang="en-US" dirty="0">
                <a:effectLst/>
              </a:rPr>
              <a:t>Collections</a:t>
            </a:r>
            <a:endParaRPr lang="en-US" b="0" cap="all" dirty="0">
              <a:effectLst/>
            </a:endParaRPr>
          </a:p>
          <a:p>
            <a:r>
              <a:rPr lang="en-US" sz="1200" b="0" kern="1200" cap="all" dirty="0">
                <a:solidFill>
                  <a:schemeClr val="tx1"/>
                </a:solidFill>
                <a:effectLst/>
                <a:latin typeface="+mn-lt"/>
                <a:ea typeface="+mn-ea"/>
                <a:cs typeface="+mn-cs"/>
              </a:rPr>
              <a:t>SHARE</a:t>
            </a:r>
          </a:p>
          <a:p>
            <a:r>
              <a:rPr lang="en-US" sz="1200" b="0" i="0" u="sng" kern="1200" dirty="0">
                <a:solidFill>
                  <a:schemeClr val="tx1"/>
                </a:solidFill>
                <a:effectLst/>
                <a:latin typeface="+mn-lt"/>
                <a:ea typeface="+mn-ea"/>
                <a:cs typeface="+mn-cs"/>
                <a:hlinkClick r:id="rId244"/>
              </a:rPr>
              <a:t> </a:t>
            </a:r>
            <a:endParaRPr lang="en-US" dirty="0">
              <a:effectLst/>
            </a:endParaRPr>
          </a:p>
          <a:p>
            <a:r>
              <a:rPr lang="en-US" dirty="0">
                <a:effectLst/>
              </a:rPr>
              <a:t> </a:t>
            </a:r>
            <a:r>
              <a:rPr lang="en-US" sz="1200" b="0" i="0" u="sng" kern="1200" dirty="0">
                <a:solidFill>
                  <a:schemeClr val="tx1"/>
                </a:solidFill>
                <a:effectLst/>
                <a:latin typeface="+mn-lt"/>
                <a:ea typeface="+mn-ea"/>
                <a:cs typeface="+mn-cs"/>
                <a:hlinkClick r:id="rId245"/>
              </a:rPr>
              <a:t> </a:t>
            </a:r>
            <a:endParaRPr lang="en-US" dirty="0">
              <a:effectLst/>
            </a:endParaRPr>
          </a:p>
          <a:p>
            <a:r>
              <a:rPr lang="en-US" dirty="0">
                <a:effectLst/>
              </a:rPr>
              <a:t> </a:t>
            </a:r>
            <a:r>
              <a:rPr lang="en-US" sz="1200" b="0" i="0" kern="1200" dirty="0">
                <a:solidFill>
                  <a:schemeClr val="tx1"/>
                </a:solidFill>
                <a:effectLst/>
                <a:latin typeface="+mn-lt"/>
                <a:ea typeface="+mn-ea"/>
                <a:cs typeface="+mn-cs"/>
              </a:rPr>
              <a:t> </a:t>
            </a:r>
            <a:endParaRPr lang="en-US" b="0" cap="small" dirty="0">
              <a:effectLst/>
            </a:endParaRPr>
          </a:p>
          <a:p>
            <a:r>
              <a:rPr lang="en-US" sz="1200" b="0" kern="1200" cap="all" dirty="0">
                <a:solidFill>
                  <a:schemeClr val="tx1"/>
                </a:solidFill>
                <a:effectLst/>
                <a:latin typeface="+mn-lt"/>
                <a:ea typeface="+mn-ea"/>
                <a:cs typeface="+mn-cs"/>
              </a:rPr>
              <a:t>RESOURCES</a:t>
            </a:r>
          </a:p>
          <a:p>
            <a:r>
              <a:rPr lang="en-US" sz="1200" kern="1200" dirty="0">
                <a:solidFill>
                  <a:schemeClr val="tx1"/>
                </a:solidFill>
                <a:effectLst/>
                <a:latin typeface="+mn-lt"/>
                <a:ea typeface="+mn-ea"/>
                <a:cs typeface="+mn-cs"/>
              </a:rPr>
              <a:t>Similar articles</a:t>
            </a:r>
          </a:p>
          <a:p>
            <a:r>
              <a:rPr lang="en-US" sz="1200" kern="1200" dirty="0">
                <a:solidFill>
                  <a:schemeClr val="tx1"/>
                </a:solidFill>
                <a:effectLst/>
                <a:latin typeface="+mn-lt"/>
                <a:ea typeface="+mn-ea"/>
                <a:cs typeface="+mn-cs"/>
              </a:rPr>
              <a:t>Cited by other articles</a:t>
            </a:r>
          </a:p>
          <a:p>
            <a:r>
              <a:rPr lang="en-US" sz="1200" kern="1200" dirty="0">
                <a:solidFill>
                  <a:schemeClr val="tx1"/>
                </a:solidFill>
                <a:effectLst/>
                <a:latin typeface="+mn-lt"/>
                <a:ea typeface="+mn-ea"/>
                <a:cs typeface="+mn-cs"/>
              </a:rPr>
              <a:t>Links to NCBI Databases</a:t>
            </a:r>
          </a:p>
          <a:p>
            <a:r>
              <a:rPr lang="en-US" dirty="0">
                <a:effectLst/>
              </a:rPr>
              <a:t>                     AMA                            APA                            MLA                            NLM               </a:t>
            </a:r>
          </a:p>
          <a:p>
            <a:r>
              <a:rPr lang="en-US" sz="1200" b="1" kern="1200" cap="all" dirty="0">
                <a:solidFill>
                  <a:schemeClr val="tx1"/>
                </a:solidFill>
                <a:effectLst/>
                <a:latin typeface="+mn-lt"/>
                <a:ea typeface="+mn-ea"/>
                <a:cs typeface="+mn-cs"/>
              </a:rPr>
              <a:t>FOLLOW NCBI</a:t>
            </a:r>
          </a:p>
          <a:p>
            <a:r>
              <a:rPr lang="en-US" sz="1200" u="sng" kern="1200" dirty="0">
                <a:solidFill>
                  <a:schemeClr val="tx1"/>
                </a:solidFill>
                <a:effectLst/>
                <a:latin typeface="+mn-lt"/>
                <a:ea typeface="+mn-ea"/>
                <a:cs typeface="+mn-cs"/>
                <a:hlinkClick r:id="rId246"/>
              </a:rPr>
              <a:t>Connect with NLM</a:t>
            </a:r>
            <a:endParaRPr lang="en-US" dirty="0">
              <a:effectLst/>
            </a:endParaRPr>
          </a:p>
          <a:p>
            <a:r>
              <a:rPr lang="en-US" dirty="0">
                <a:effectLst/>
              </a:rPr>
              <a:t> </a:t>
            </a:r>
          </a:p>
          <a:p>
            <a:r>
              <a:rPr lang="en-US" dirty="0">
                <a:effectLst/>
              </a:rPr>
              <a:t> </a:t>
            </a:r>
          </a:p>
          <a:p>
            <a:r>
              <a:rPr lang="en-US" sz="1200" kern="1200" dirty="0">
                <a:solidFill>
                  <a:schemeClr val="tx1"/>
                </a:solidFill>
                <a:effectLst/>
                <a:latin typeface="+mn-lt"/>
                <a:ea typeface="+mn-ea"/>
                <a:cs typeface="+mn-cs"/>
              </a:rPr>
              <a:t>National Library of Medicine</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247"/>
              </a:rPr>
              <a:t>8600 Rockville Pike</a:t>
            </a:r>
            <a:br>
              <a:rPr lang="en-US" sz="1200" u="sng" kern="1200" dirty="0">
                <a:solidFill>
                  <a:schemeClr val="tx1"/>
                </a:solidFill>
                <a:effectLst/>
                <a:latin typeface="+mn-lt"/>
                <a:ea typeface="+mn-ea"/>
                <a:cs typeface="+mn-cs"/>
                <a:hlinkClick r:id="rId247"/>
              </a:rPr>
            </a:br>
            <a:r>
              <a:rPr lang="en-US" sz="1200" u="sng" kern="1200" dirty="0">
                <a:solidFill>
                  <a:schemeClr val="tx1"/>
                </a:solidFill>
                <a:effectLst/>
                <a:latin typeface="+mn-lt"/>
                <a:ea typeface="+mn-ea"/>
                <a:cs typeface="+mn-cs"/>
                <a:hlinkClick r:id="rId247"/>
              </a:rPr>
              <a:t>Bethesda, MD 20894</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248"/>
              </a:rPr>
              <a:t>Web Policies</a:t>
            </a:r>
            <a:br>
              <a:rPr lang="en-US" dirty="0">
                <a:effectLst/>
              </a:rPr>
            </a:br>
            <a:r>
              <a:rPr lang="en-US" sz="1200" u="sng" kern="1200" dirty="0">
                <a:solidFill>
                  <a:schemeClr val="tx1"/>
                </a:solidFill>
                <a:effectLst/>
                <a:latin typeface="+mn-lt"/>
                <a:ea typeface="+mn-ea"/>
                <a:cs typeface="+mn-cs"/>
                <a:hlinkClick r:id="rId249"/>
              </a:rPr>
              <a:t>FOIA</a:t>
            </a:r>
            <a:br>
              <a:rPr lang="en-US" dirty="0">
                <a:effectLst/>
              </a:rPr>
            </a:br>
            <a:r>
              <a:rPr lang="en-US" sz="1200" u="sng" kern="1200" dirty="0">
                <a:solidFill>
                  <a:schemeClr val="tx1"/>
                </a:solidFill>
                <a:effectLst/>
                <a:latin typeface="+mn-lt"/>
                <a:ea typeface="+mn-ea"/>
                <a:cs typeface="+mn-cs"/>
                <a:hlinkClick r:id="rId250"/>
              </a:rPr>
              <a:t>HHS Vulnerability Disclosure</a:t>
            </a:r>
            <a:endParaRPr lang="en-US" dirty="0">
              <a:effectLst/>
            </a:endParaRPr>
          </a:p>
          <a:p>
            <a:r>
              <a:rPr lang="en-US" sz="1200" u="sng" kern="1200" dirty="0">
                <a:solidFill>
                  <a:schemeClr val="tx1"/>
                </a:solidFill>
                <a:effectLst/>
                <a:latin typeface="+mn-lt"/>
                <a:ea typeface="+mn-ea"/>
                <a:cs typeface="+mn-cs"/>
                <a:hlinkClick r:id="rId251"/>
              </a:rPr>
              <a:t>Help</a:t>
            </a:r>
            <a:br>
              <a:rPr lang="en-US" dirty="0">
                <a:effectLst/>
              </a:rPr>
            </a:br>
            <a:r>
              <a:rPr lang="en-US" sz="1200" u="sng" kern="1200" dirty="0">
                <a:solidFill>
                  <a:schemeClr val="tx1"/>
                </a:solidFill>
                <a:effectLst/>
                <a:latin typeface="+mn-lt"/>
                <a:ea typeface="+mn-ea"/>
                <a:cs typeface="+mn-cs"/>
                <a:hlinkClick r:id="rId252"/>
              </a:rPr>
              <a:t>Accessibility</a:t>
            </a:r>
            <a:br>
              <a:rPr lang="en-US" dirty="0">
                <a:effectLst/>
              </a:rPr>
            </a:br>
            <a:r>
              <a:rPr lang="en-US" sz="1200" u="sng" kern="1200" dirty="0">
                <a:solidFill>
                  <a:schemeClr val="tx1"/>
                </a:solidFill>
                <a:effectLst/>
                <a:latin typeface="+mn-lt"/>
                <a:ea typeface="+mn-ea"/>
                <a:cs typeface="+mn-cs"/>
                <a:hlinkClick r:id="rId253"/>
              </a:rPr>
              <a:t>Careers</a:t>
            </a:r>
            <a:endParaRPr lang="en-US" dirty="0">
              <a:effectLst/>
            </a:endParaRPr>
          </a:p>
          <a:p>
            <a:r>
              <a:rPr lang="en-US" sz="1200" u="sng" kern="1200" dirty="0">
                <a:solidFill>
                  <a:schemeClr val="tx1"/>
                </a:solidFill>
                <a:effectLst/>
                <a:latin typeface="+mn-lt"/>
                <a:ea typeface="+mn-ea"/>
                <a:cs typeface="+mn-cs"/>
                <a:hlinkClick r:id="rId254"/>
              </a:rPr>
              <a:t>NLM</a:t>
            </a:r>
            <a:endParaRPr lang="en-US" dirty="0">
              <a:effectLst/>
            </a:endParaRPr>
          </a:p>
          <a:p>
            <a:r>
              <a:rPr lang="en-US" sz="1200" u="sng" kern="1200" dirty="0">
                <a:solidFill>
                  <a:schemeClr val="tx1"/>
                </a:solidFill>
                <a:effectLst/>
                <a:latin typeface="+mn-lt"/>
                <a:ea typeface="+mn-ea"/>
                <a:cs typeface="+mn-cs"/>
                <a:hlinkClick r:id="rId255"/>
              </a:rPr>
              <a:t>NIH</a:t>
            </a:r>
            <a:endParaRPr lang="en-US" dirty="0">
              <a:effectLst/>
            </a:endParaRPr>
          </a:p>
          <a:p>
            <a:r>
              <a:rPr lang="en-US" sz="1200" u="sng" kern="1200" dirty="0">
                <a:solidFill>
                  <a:schemeClr val="tx1"/>
                </a:solidFill>
                <a:effectLst/>
                <a:latin typeface="+mn-lt"/>
                <a:ea typeface="+mn-ea"/>
                <a:cs typeface="+mn-cs"/>
                <a:hlinkClick r:id="rId256"/>
              </a:rPr>
              <a:t>HHS</a:t>
            </a:r>
            <a:endParaRPr lang="en-US" dirty="0">
              <a:effectLst/>
            </a:endParaRPr>
          </a:p>
          <a:p>
            <a:r>
              <a:rPr lang="en-US" sz="1200" u="sng" kern="1200" dirty="0">
                <a:solidFill>
                  <a:schemeClr val="tx1"/>
                </a:solidFill>
                <a:effectLst/>
                <a:latin typeface="+mn-lt"/>
                <a:ea typeface="+mn-ea"/>
                <a:cs typeface="+mn-cs"/>
                <a:hlinkClick r:id="rId257"/>
              </a:rPr>
              <a:t>USA.gov</a:t>
            </a:r>
            <a:endParaRPr lang="en-US" dirty="0">
              <a:effectLst/>
            </a:endParaRPr>
          </a:p>
          <a:p>
            <a:pPr fontAlgn="base"/>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14</a:t>
            </a:fld>
            <a:endParaRPr lang="en-TR"/>
          </a:p>
        </p:txBody>
      </p:sp>
    </p:spTree>
    <p:extLst>
      <p:ext uri="{BB962C8B-B14F-4D97-AF65-F5344CB8AC3E}">
        <p14:creationId xmlns:p14="http://schemas.microsoft.com/office/powerpoint/2010/main" val="1209032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dirty="0"/>
              <a:t>MT should NOT be perceived as a therapeutic tool but rather as a therapeutic failure.</a:t>
            </a:r>
          </a:p>
          <a:p>
            <a:pPr marL="0" marR="0" lvl="0" indent="0" algn="l" defTabSz="914400" rtl="0" eaLnBrk="1" fontAlgn="auto" latinLnBrk="0" hangingPunct="1">
              <a:lnSpc>
                <a:spcPct val="100000"/>
              </a:lnSpc>
              <a:spcBef>
                <a:spcPts val="0"/>
              </a:spcBef>
              <a:spcAft>
                <a:spcPts val="0"/>
              </a:spcAft>
              <a:buClrTx/>
              <a:buSzTx/>
              <a:buFontTx/>
              <a:buNone/>
              <a:tabLst/>
              <a:defRPr/>
            </a:pPr>
            <a:r>
              <a:rPr lang="en-TR" dirty="0"/>
              <a:t>THE QUESTION IS WHETHER MT IS A THERAPEUTIC TOOL OR A FAILURE? STILL NOT KNOWN.</a:t>
            </a:r>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15</a:t>
            </a:fld>
            <a:endParaRPr lang="en-TR"/>
          </a:p>
        </p:txBody>
      </p:sp>
    </p:spTree>
    <p:extLst>
      <p:ext uri="{BB962C8B-B14F-4D97-AF65-F5344CB8AC3E}">
        <p14:creationId xmlns:p14="http://schemas.microsoft.com/office/powerpoint/2010/main" val="42434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group from Memphis, who defined a ‘critical admin- </a:t>
            </a:r>
            <a:r>
              <a:rPr lang="en-US" sz="1200" kern="1200" dirty="0" err="1">
                <a:solidFill>
                  <a:schemeClr val="tx1"/>
                </a:solidFill>
                <a:effectLst/>
                <a:latin typeface="+mn-lt"/>
                <a:ea typeface="+mn-ea"/>
                <a:cs typeface="+mn-cs"/>
              </a:rPr>
              <a:t>istration</a:t>
            </a:r>
            <a:r>
              <a:rPr lang="en-US" sz="1200" kern="1200" dirty="0">
                <a:solidFill>
                  <a:schemeClr val="tx1"/>
                </a:solidFill>
                <a:effectLst/>
                <a:latin typeface="+mn-lt"/>
                <a:ea typeface="+mn-ea"/>
                <a:cs typeface="+mn-cs"/>
              </a:rPr>
              <a:t> threshold (CAT)’ for MTP as the transfusion of three units of RBCs in 1 h [35]. In their study, CAT positivity had a stronger association with mortality than the traditional definition of massive </a:t>
            </a:r>
            <a:r>
              <a:rPr lang="en-US" sz="1200" kern="1200" dirty="0" err="1">
                <a:solidFill>
                  <a:schemeClr val="tx1"/>
                </a:solidFill>
                <a:effectLst/>
                <a:latin typeface="+mn-lt"/>
                <a:ea typeface="+mn-ea"/>
                <a:cs typeface="+mn-cs"/>
              </a:rPr>
              <a:t>transfu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sion</a:t>
            </a:r>
            <a:r>
              <a:rPr lang="en-US" sz="1200" kern="1200" dirty="0">
                <a:solidFill>
                  <a:schemeClr val="tx1"/>
                </a:solidFill>
                <a:effectLst/>
                <a:latin typeface="+mn-lt"/>
                <a:ea typeface="+mn-ea"/>
                <a:cs typeface="+mn-cs"/>
              </a:rPr>
              <a:t>. A relative newcomer on the scene is the Revised Assessment of Bleeding and Transfusion score, which is an updated version of the ABC score combining pulse and BP into the Shock Index and adds pelvic fracture to the variables [36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of these scores appear to hold promise for the clinician at the bedside, but it remains to be seen if this will translate into clinical benefit. </a:t>
            </a:r>
            <a:endParaRPr lang="en-US" dirty="0"/>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16</a:t>
            </a:fld>
            <a:endParaRPr lang="en-TR"/>
          </a:p>
        </p:txBody>
      </p:sp>
    </p:spTree>
    <p:extLst>
      <p:ext uri="{BB962C8B-B14F-4D97-AF65-F5344CB8AC3E}">
        <p14:creationId xmlns:p14="http://schemas.microsoft.com/office/powerpoint/2010/main" val="371501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dirty="0"/>
              <a:t>MODIFIED from MTP  FOR PPH manag</a:t>
            </a:r>
            <a:r>
              <a:rPr lang="en-US" dirty="0"/>
              <a:t>e</a:t>
            </a:r>
            <a:r>
              <a:rPr lang="en-TR" dirty="0"/>
              <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1200" dirty="0">
                <a:latin typeface="Arial" panose="020B0604020202020204" pitchFamily="34" charset="0"/>
                <a:cs typeface="Arial" panose="020B0604020202020204" pitchFamily="34" charset="0"/>
              </a:rPr>
              <a:t>≥ 0.9–1.0 is associated with increased MT (25%), interventional radiology (6.2%)&amp;operative intervention (14.7%)</a:t>
            </a:r>
            <a:endParaRPr lang="en-US" sz="1200" dirty="0">
              <a:latin typeface="Arial" panose="020B0604020202020204" pitchFamily="34" charset="0"/>
              <a:cs typeface="Arial" panose="020B0604020202020204" pitchFamily="34" charset="0"/>
            </a:endParaRPr>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17</a:t>
            </a:fld>
            <a:endParaRPr lang="en-TR"/>
          </a:p>
        </p:txBody>
      </p:sp>
    </p:spTree>
    <p:extLst>
      <p:ext uri="{BB962C8B-B14F-4D97-AF65-F5344CB8AC3E}">
        <p14:creationId xmlns:p14="http://schemas.microsoft.com/office/powerpoint/2010/main" val="413595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multivariate logistic regression model identified independent predictive factors for plasma fibrinogen concentrations 1.5g l</a:t>
            </a:r>
            <a:r>
              <a:rPr lang="en-TR" sz="1200"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or less on admission (Table 3): age less than 33 years, out-of-hospital HR more than 100 beats per minute, out-of-hospital SBP less than 100 mmHg, capillary </a:t>
            </a:r>
            <a:r>
              <a:rPr lang="en-US" sz="1200" kern="1200" dirty="0" err="1">
                <a:solidFill>
                  <a:schemeClr val="tx1"/>
                </a:solidFill>
                <a:effectLst/>
                <a:latin typeface="+mn-lt"/>
                <a:ea typeface="+mn-ea"/>
                <a:cs typeface="+mn-cs"/>
              </a:rPr>
              <a:t>haemoglobin</a:t>
            </a:r>
            <a:r>
              <a:rPr lang="en-US" sz="1200" kern="1200" dirty="0">
                <a:solidFill>
                  <a:schemeClr val="tx1"/>
                </a:solidFill>
                <a:effectLst/>
                <a:latin typeface="+mn-lt"/>
                <a:ea typeface="+mn-ea"/>
                <a:cs typeface="+mn-cs"/>
              </a:rPr>
              <a:t> concentration on admission less than 12g dl</a:t>
            </a:r>
            <a:r>
              <a:rPr lang="en-TR"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DHb</a:t>
            </a:r>
            <a:r>
              <a:rPr lang="en-US" sz="1200" kern="1200" dirty="0">
                <a:solidFill>
                  <a:schemeClr val="tx1"/>
                </a:solidFill>
                <a:effectLst/>
                <a:latin typeface="+mn-lt"/>
                <a:ea typeface="+mn-ea"/>
                <a:cs typeface="+mn-cs"/>
              </a:rPr>
              <a:t> (Out hospital – admission) &gt;2g dl-1,temperature less than 368C, free intraabdominal fluid on sonography and blood lactate level on admission of more than 2.5 mmol l</a:t>
            </a:r>
            <a:r>
              <a:rPr lang="en-TR" sz="1200"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One point was given for each predictive item: these were summed to provide the </a:t>
            </a:r>
            <a:r>
              <a:rPr lang="en-US" sz="1200" kern="1200" dirty="0" err="1">
                <a:solidFill>
                  <a:schemeClr val="tx1"/>
                </a:solidFill>
                <a:effectLst/>
                <a:latin typeface="+mn-lt"/>
                <a:ea typeface="+mn-ea"/>
                <a:cs typeface="+mn-cs"/>
              </a:rPr>
              <a:t>FibAT</a:t>
            </a:r>
            <a:r>
              <a:rPr lang="en-US" sz="1200" kern="1200" dirty="0">
                <a:solidFill>
                  <a:schemeClr val="tx1"/>
                </a:solidFill>
                <a:effectLst/>
                <a:latin typeface="+mn-lt"/>
                <a:ea typeface="+mn-ea"/>
                <a:cs typeface="+mn-cs"/>
              </a:rPr>
              <a:t> score, ranging from 0 to 8 points. The area under the curve for the derivation cohort was 0.87 [95% CI (0.86 to 0.91)].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FibAT</a:t>
            </a:r>
            <a:r>
              <a:rPr lang="en-US" sz="1200" kern="1200" dirty="0">
                <a:solidFill>
                  <a:schemeClr val="tx1"/>
                </a:solidFill>
                <a:effectLst/>
                <a:latin typeface="+mn-lt"/>
                <a:ea typeface="+mn-ea"/>
                <a:cs typeface="+mn-cs"/>
              </a:rPr>
              <a:t> score of 5 points or more indicates a high probability of a fibrinogen concentration below 1.5 g dl</a:t>
            </a:r>
            <a:r>
              <a:rPr lang="en-TR" sz="1200"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when the </a:t>
            </a:r>
            <a:r>
              <a:rPr lang="en-US" sz="1200" kern="1200" dirty="0" err="1">
                <a:solidFill>
                  <a:schemeClr val="tx1"/>
                </a:solidFill>
                <a:effectLst/>
                <a:latin typeface="+mn-lt"/>
                <a:ea typeface="+mn-ea"/>
                <a:cs typeface="+mn-cs"/>
              </a:rPr>
              <a:t>FibAT</a:t>
            </a:r>
            <a:r>
              <a:rPr lang="en-US" sz="1200" kern="1200" dirty="0">
                <a:solidFill>
                  <a:schemeClr val="tx1"/>
                </a:solidFill>
                <a:effectLst/>
                <a:latin typeface="+mn-lt"/>
                <a:ea typeface="+mn-ea"/>
                <a:cs typeface="+mn-cs"/>
              </a:rPr>
              <a:t> score is less than 5 points, the probability of </a:t>
            </a:r>
            <a:r>
              <a:rPr lang="en-US" sz="1200" kern="1200" dirty="0" err="1">
                <a:solidFill>
                  <a:schemeClr val="tx1"/>
                </a:solidFill>
                <a:effectLst/>
                <a:latin typeface="+mn-lt"/>
                <a:ea typeface="+mn-ea"/>
                <a:cs typeface="+mn-cs"/>
              </a:rPr>
              <a:t>hypofibrinogenaemia</a:t>
            </a:r>
            <a:r>
              <a:rPr lang="en-US" sz="1200" kern="1200" dirty="0">
                <a:solidFill>
                  <a:schemeClr val="tx1"/>
                </a:solidFill>
                <a:effectLst/>
                <a:latin typeface="+mn-lt"/>
                <a:ea typeface="+mn-ea"/>
                <a:cs typeface="+mn-cs"/>
              </a:rPr>
              <a:t> is low. This study uses the current European trauma guideline recommendations as its starting point and should not be considered as evaluation of the therapeutic benefit of fibrinogen replacement.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18</a:t>
            </a:fld>
            <a:endParaRPr lang="en-TR"/>
          </a:p>
        </p:txBody>
      </p:sp>
    </p:spTree>
    <p:extLst>
      <p:ext uri="{BB962C8B-B14F-4D97-AF65-F5344CB8AC3E}">
        <p14:creationId xmlns:p14="http://schemas.microsoft.com/office/powerpoint/2010/main" val="4226692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Arial" panose="020B0604020202020204" pitchFamily="34" charset="0"/>
                <a:cs typeface="Arial" panose="020B0604020202020204" pitchFamily="34" charset="0"/>
              </a:rPr>
              <a:t>Schochl</a:t>
            </a:r>
            <a:r>
              <a:rPr lang="en-US" sz="1200">
                <a:latin typeface="Arial" panose="020B0604020202020204" pitchFamily="34" charset="0"/>
                <a:cs typeface="Arial" panose="020B0604020202020204" pitchFamily="34" charset="0"/>
              </a:rPr>
              <a:t> et al. 2011 Crit Care, FIBTEM </a:t>
            </a:r>
            <a:r>
              <a:rPr lang="en-US" sz="1200" dirty="0">
                <a:latin typeface="Arial" panose="020B0604020202020204" pitchFamily="34" charset="0"/>
                <a:cs typeface="Arial" panose="020B0604020202020204" pitchFamily="34" charset="0"/>
              </a:rPr>
              <a:t>A 10 and FIBTEM MCF provided similar predictive values for massive transfusion in trauma patients</a:t>
            </a:r>
          </a:p>
          <a:p>
            <a:r>
              <a:rPr lang="en-US" sz="1200" dirty="0">
                <a:latin typeface="Arial" panose="020B0604020202020204" pitchFamily="34" charset="0"/>
                <a:cs typeface="Arial" panose="020B0604020202020204" pitchFamily="34" charset="0"/>
              </a:rPr>
              <a:t>Initial fibrinogen supplementation of 3–4 g is equivalent to 15–20 single donor units of cryoprecipitate.</a:t>
            </a:r>
            <a:endParaRPr lang="en-TR" sz="1200" dirty="0">
              <a:latin typeface="Arial" panose="020B0604020202020204" pitchFamily="34" charset="0"/>
              <a:cs typeface="Arial" panose="020B0604020202020204" pitchFamily="34" charset="0"/>
            </a:endParaRPr>
          </a:p>
          <a:p>
            <a:endParaRPr lang="en-TR" dirty="0"/>
          </a:p>
          <a:p>
            <a:r>
              <a:rPr lang="en-US" b="1" dirty="0" err="1"/>
              <a:t>rFVIIa</a:t>
            </a:r>
            <a:r>
              <a:rPr lang="en-US" b="1" dirty="0"/>
              <a:t>: </a:t>
            </a:r>
            <a:r>
              <a:rPr lang="en-US" dirty="0"/>
              <a:t>The reported effect of </a:t>
            </a:r>
            <a:r>
              <a:rPr lang="en-US" dirty="0" err="1"/>
              <a:t>rFVIIa</a:t>
            </a:r>
            <a:r>
              <a:rPr lang="en-US" dirty="0"/>
              <a:t> in many, but not all, obstetric cases was positive. There was no mortality as a result of thromboembolic complications. Randomized, controlled trials are required to confirm its safety and efficacy and to assess the possibility that use at an earlier stage in treatment of severe postpartum hemorrhage may avoid the need to resort to postpartum hysterectomy for control of bleeding, thus preserving fertility.</a:t>
            </a:r>
          </a:p>
          <a:p>
            <a:r>
              <a:rPr lang="en-US" dirty="0" err="1"/>
              <a:t>ementation</a:t>
            </a:r>
            <a:endParaRPr lang="en-US" dirty="0"/>
          </a:p>
          <a:p>
            <a:r>
              <a:rPr lang="en-US" b="1" dirty="0"/>
              <a:t>Recommendation 29 </a:t>
            </a:r>
            <a:r>
              <a:rPr lang="en-US" dirty="0"/>
              <a:t>We recommend treatment with fibrinogen concentrate or cryoprecipitate if major bleed- </a:t>
            </a:r>
            <a:r>
              <a:rPr lang="en-US" dirty="0" err="1"/>
              <a:t>ing</a:t>
            </a:r>
            <a:r>
              <a:rPr lang="en-US" dirty="0"/>
              <a:t> is accompanied by hypofibrinogenemia (viscoelastic signs of a functional fibrinogen deficit or a plasma </a:t>
            </a:r>
            <a:r>
              <a:rPr lang="en-US" dirty="0" err="1"/>
              <a:t>Clauss</a:t>
            </a:r>
            <a:r>
              <a:rPr lang="en-US" dirty="0"/>
              <a:t> fibrinogen level ≤ 1.5 g/L) (Grade 1C)*</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1200" dirty="0">
                <a:latin typeface="Arial" panose="020B0604020202020204" pitchFamily="34" charset="0"/>
                <a:cs typeface="Arial" panose="020B0604020202020204" pitchFamily="34" charset="0"/>
              </a:rPr>
              <a:t>Use  FFP be guided by standard laboratory coagulation screening (PT and/or APTT &gt; 1.5 times normal and/ or viscoelastic evidence of a coagulation factor deficiency) (Grade 1C).</a:t>
            </a:r>
            <a:endParaRPr lang="en-US" sz="1200" dirty="0">
              <a:latin typeface="Arial" panose="020B0604020202020204" pitchFamily="34" charset="0"/>
              <a:cs typeface="Arial" panose="020B0604020202020204" pitchFamily="34" charset="0"/>
            </a:endParaRPr>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19</a:t>
            </a:fld>
            <a:endParaRPr lang="en-TR"/>
          </a:p>
        </p:txBody>
      </p:sp>
    </p:spTree>
    <p:extLst>
      <p:ext uri="{BB962C8B-B14F-4D97-AF65-F5344CB8AC3E}">
        <p14:creationId xmlns:p14="http://schemas.microsoft.com/office/powerpoint/2010/main" val="44655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0000"/>
              </a:lnSpc>
              <a:spcBef>
                <a:spcPts val="0"/>
              </a:spcBef>
            </a:pPr>
            <a:r>
              <a:rPr lang="en-US" sz="1200" b="1" dirty="0">
                <a:latin typeface="Arial" panose="020B0604020202020204" pitchFamily="34" charset="0"/>
                <a:cs typeface="Arial" panose="020B0604020202020204" pitchFamily="34" charset="0"/>
              </a:rPr>
              <a:t>Tissue oxygenation, volume, fluids and temperature</a:t>
            </a:r>
          </a:p>
          <a:p>
            <a:pPr algn="ctr">
              <a:lnSpc>
                <a:spcPct val="100000"/>
              </a:lnSpc>
              <a:spcBef>
                <a:spcPts val="0"/>
              </a:spcBef>
            </a:pPr>
            <a:r>
              <a:rPr lang="en-US" sz="1200" b="1" dirty="0">
                <a:latin typeface="Arial" panose="020B0604020202020204" pitchFamily="34" charset="0"/>
                <a:cs typeface="Arial" panose="020B0604020202020204" pitchFamily="34" charset="0"/>
              </a:rPr>
              <a:t>Volume replacement and target blood pressure</a:t>
            </a:r>
          </a:p>
          <a:p>
            <a:pPr marL="171450" indent="-171450">
              <a:buFont typeface="Arial" panose="020B0604020202020204" pitchFamily="34" charset="0"/>
              <a:buChar char="•"/>
            </a:pPr>
            <a:r>
              <a:rPr lang="tr-TR" dirty="0" err="1"/>
              <a:t>Correction</a:t>
            </a:r>
            <a:r>
              <a:rPr lang="tr-TR" dirty="0"/>
              <a:t> of </a:t>
            </a:r>
            <a:r>
              <a:rPr lang="tr-TR" dirty="0" err="1"/>
              <a:t>acisodsis</a:t>
            </a:r>
            <a:r>
              <a:rPr lang="tr-TR" dirty="0"/>
              <a:t> ALONE </a:t>
            </a:r>
            <a:r>
              <a:rPr lang="tr-TR" dirty="0" err="1"/>
              <a:t>cannot</a:t>
            </a:r>
            <a:r>
              <a:rPr lang="tr-TR" dirty="0"/>
              <a:t> </a:t>
            </a:r>
            <a:r>
              <a:rPr lang="tr-TR" dirty="0" err="1"/>
              <a:t>ameliorate</a:t>
            </a:r>
            <a:r>
              <a:rPr lang="tr-TR" dirty="0"/>
              <a:t> </a:t>
            </a:r>
            <a:r>
              <a:rPr lang="tr-TR" dirty="0" err="1"/>
              <a:t>coagulopathy</a:t>
            </a:r>
            <a:r>
              <a:rPr lang="tr-TR" dirty="0"/>
              <a:t>.</a:t>
            </a:r>
          </a:p>
          <a:p>
            <a:pPr marL="171450" indent="-171450">
              <a:buFont typeface="Arial" panose="020B0604020202020204" pitchFamily="34" charset="0"/>
              <a:buChar char="•"/>
            </a:pPr>
            <a:r>
              <a:rPr lang="tr-TR" dirty="0" err="1"/>
              <a:t>Calcium</a:t>
            </a:r>
            <a:r>
              <a:rPr lang="tr-TR" dirty="0"/>
              <a:t> </a:t>
            </a:r>
            <a:r>
              <a:rPr lang="tr-TR" dirty="0" err="1"/>
              <a:t>drops</a:t>
            </a:r>
            <a:r>
              <a:rPr lang="tr-TR" dirty="0"/>
              <a:t> in </a:t>
            </a:r>
            <a:r>
              <a:rPr lang="tr-TR" dirty="0" err="1"/>
              <a:t>case</a:t>
            </a:r>
            <a:r>
              <a:rPr lang="tr-TR" dirty="0"/>
              <a:t> of </a:t>
            </a:r>
            <a:r>
              <a:rPr lang="tr-TR" dirty="0" err="1"/>
              <a:t>massive</a:t>
            </a:r>
            <a:r>
              <a:rPr lang="tr-TR" dirty="0"/>
              <a:t> </a:t>
            </a:r>
            <a:r>
              <a:rPr lang="tr-TR" dirty="0" err="1"/>
              <a:t>transfusion</a:t>
            </a:r>
            <a:r>
              <a:rPr lang="tr-TR" dirty="0"/>
              <a:t> </a:t>
            </a:r>
            <a:r>
              <a:rPr lang="tr-TR" dirty="0" err="1"/>
              <a:t>due</a:t>
            </a:r>
            <a:r>
              <a:rPr lang="tr-TR" dirty="0"/>
              <a:t> </a:t>
            </a:r>
            <a:r>
              <a:rPr lang="tr-TR" dirty="0" err="1"/>
              <a:t>to</a:t>
            </a:r>
            <a:r>
              <a:rPr lang="tr-TR" dirty="0"/>
              <a:t> </a:t>
            </a:r>
            <a:r>
              <a:rPr lang="tr-TR" dirty="0" err="1"/>
              <a:t>citrate</a:t>
            </a:r>
            <a:r>
              <a:rPr lang="tr-TR" dirty="0"/>
              <a:t> </a:t>
            </a:r>
            <a:r>
              <a:rPr lang="tr-TR" dirty="0" err="1"/>
              <a:t>induced</a:t>
            </a:r>
            <a:r>
              <a:rPr lang="tr-TR" dirty="0"/>
              <a:t> </a:t>
            </a:r>
            <a:r>
              <a:rPr lang="tr-TR" dirty="0" err="1"/>
              <a:t>Ca</a:t>
            </a:r>
            <a:r>
              <a:rPr lang="tr-TR" dirty="0"/>
              <a:t> –</a:t>
            </a:r>
            <a:r>
              <a:rPr lang="tr-TR" dirty="0" err="1"/>
              <a:t>binding</a:t>
            </a:r>
            <a:r>
              <a:rPr lang="tr-TR" dirty="0"/>
              <a:t> </a:t>
            </a:r>
            <a:r>
              <a:rPr lang="tr-TR" dirty="0" err="1"/>
              <a:t>and</a:t>
            </a:r>
            <a:r>
              <a:rPr lang="tr-TR" dirty="0"/>
              <a:t> </a:t>
            </a:r>
            <a:r>
              <a:rPr lang="tr-TR" dirty="0" err="1"/>
              <a:t>shoud</a:t>
            </a:r>
            <a:r>
              <a:rPr lang="tr-TR" dirty="0"/>
              <a:t> be </a:t>
            </a:r>
            <a:r>
              <a:rPr lang="tr-TR" dirty="0" err="1"/>
              <a:t>monitored</a:t>
            </a:r>
            <a:r>
              <a:rPr lang="tr-TR" dirty="0"/>
              <a:t> </a:t>
            </a:r>
            <a:r>
              <a:rPr lang="tr-TR" dirty="0" err="1"/>
              <a:t>and</a:t>
            </a:r>
            <a:r>
              <a:rPr lang="tr-TR" dirty="0"/>
              <a:t> </a:t>
            </a:r>
            <a:r>
              <a:rPr lang="tr-TR" dirty="0" err="1"/>
              <a:t>corrected</a:t>
            </a:r>
            <a:r>
              <a:rPr lang="tr-TR" dirty="0"/>
              <a:t> </a:t>
            </a:r>
            <a:r>
              <a:rPr lang="tr-TR" dirty="0" err="1"/>
              <a:t>accordingly</a:t>
            </a:r>
            <a:r>
              <a:rPr lang="tr-TR" dirty="0"/>
              <a:t> in severe PPH. </a:t>
            </a:r>
            <a:r>
              <a:rPr lang="tr-TR" dirty="0" err="1"/>
              <a:t>Correction</a:t>
            </a:r>
            <a:r>
              <a:rPr lang="tr-TR" dirty="0"/>
              <a:t> of </a:t>
            </a:r>
            <a:r>
              <a:rPr lang="tr-TR" dirty="0" err="1"/>
              <a:t>calcium</a:t>
            </a:r>
            <a:r>
              <a:rPr lang="tr-TR" dirty="0"/>
              <a:t> </a:t>
            </a:r>
            <a:r>
              <a:rPr lang="tr-TR" dirty="0" err="1"/>
              <a:t>levels</a:t>
            </a:r>
            <a:r>
              <a:rPr lang="tr-TR" dirty="0"/>
              <a:t> not </a:t>
            </a:r>
            <a:r>
              <a:rPr lang="tr-TR" dirty="0" err="1"/>
              <a:t>only</a:t>
            </a:r>
            <a:r>
              <a:rPr lang="tr-TR" dirty="0"/>
              <a:t> </a:t>
            </a:r>
            <a:r>
              <a:rPr lang="tr-TR" dirty="0" err="1"/>
              <a:t>optimise</a:t>
            </a:r>
            <a:r>
              <a:rPr lang="tr-TR" dirty="0"/>
              <a:t> </a:t>
            </a:r>
            <a:r>
              <a:rPr lang="tr-TR" dirty="0" err="1"/>
              <a:t>coagulation</a:t>
            </a:r>
            <a:r>
              <a:rPr lang="tr-TR" dirty="0"/>
              <a:t> but </a:t>
            </a:r>
            <a:r>
              <a:rPr lang="tr-TR" dirty="0" err="1"/>
              <a:t>also</a:t>
            </a:r>
            <a:r>
              <a:rPr lang="tr-TR" dirty="0"/>
              <a:t> </a:t>
            </a:r>
            <a:r>
              <a:rPr lang="tr-TR" dirty="0" err="1"/>
              <a:t>uterine</a:t>
            </a:r>
            <a:r>
              <a:rPr lang="tr-TR" dirty="0"/>
              <a:t> </a:t>
            </a:r>
            <a:r>
              <a:rPr lang="tr-TR" dirty="0" err="1"/>
              <a:t>muscle</a:t>
            </a:r>
            <a:r>
              <a:rPr lang="tr-TR" dirty="0"/>
              <a:t> </a:t>
            </a:r>
            <a:r>
              <a:rPr lang="tr-TR" dirty="0" err="1"/>
              <a:t>contraction</a:t>
            </a:r>
            <a:r>
              <a:rPr lang="tr-TR" dirty="0"/>
              <a:t> (1C).</a:t>
            </a:r>
          </a:p>
        </p:txBody>
      </p:sp>
      <p:sp>
        <p:nvSpPr>
          <p:cNvPr id="4" name="Slide Number Placeholder 3"/>
          <p:cNvSpPr>
            <a:spLocks noGrp="1"/>
          </p:cNvSpPr>
          <p:nvPr>
            <p:ph type="sldNum" sz="quarter" idx="5"/>
          </p:nvPr>
        </p:nvSpPr>
        <p:spPr/>
        <p:txBody>
          <a:bodyPr/>
          <a:lstStyle/>
          <a:p>
            <a:fld id="{2166F87B-453A-4A6D-9E0A-9D62651CE770}" type="slidenum">
              <a:rPr lang="tr-TR" smtClean="0"/>
              <a:t>20</a:t>
            </a:fld>
            <a:endParaRPr lang="tr-TR"/>
          </a:p>
        </p:txBody>
      </p:sp>
    </p:spTree>
    <p:extLst>
      <p:ext uri="{BB962C8B-B14F-4D97-AF65-F5344CB8AC3E}">
        <p14:creationId xmlns:p14="http://schemas.microsoft.com/office/powerpoint/2010/main" val="3090792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1" dirty="0"/>
              <a:t>What if</a:t>
            </a:r>
            <a:r>
              <a:rPr lang="en-TR" dirty="0"/>
              <a:t> we cannot maintain hemodynamics and sustain normovolemia by using our resuscitative measures?</a:t>
            </a:r>
          </a:p>
        </p:txBody>
      </p:sp>
      <p:sp>
        <p:nvSpPr>
          <p:cNvPr id="4" name="Slide Number Placeholder 3"/>
          <p:cNvSpPr>
            <a:spLocks noGrp="1"/>
          </p:cNvSpPr>
          <p:nvPr>
            <p:ph type="sldNum" sz="quarter" idx="5"/>
          </p:nvPr>
        </p:nvSpPr>
        <p:spPr/>
        <p:txBody>
          <a:bodyPr/>
          <a:lstStyle/>
          <a:p>
            <a:fld id="{9AACED59-8318-5F4F-992F-1716B19B4C9F}" type="slidenum">
              <a:rPr lang="en-TR" smtClean="0"/>
              <a:t>22</a:t>
            </a:fld>
            <a:endParaRPr lang="en-TR"/>
          </a:p>
        </p:txBody>
      </p:sp>
    </p:spTree>
    <p:extLst>
      <p:ext uri="{BB962C8B-B14F-4D97-AF65-F5344CB8AC3E}">
        <p14:creationId xmlns:p14="http://schemas.microsoft.com/office/powerpoint/2010/main" val="2408213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dirty="0" err="1"/>
              <a:t>Correction</a:t>
            </a:r>
            <a:r>
              <a:rPr lang="tr-TR" dirty="0"/>
              <a:t> of </a:t>
            </a:r>
            <a:r>
              <a:rPr lang="tr-TR" dirty="0" err="1"/>
              <a:t>acisodsis</a:t>
            </a:r>
            <a:r>
              <a:rPr lang="tr-TR" dirty="0"/>
              <a:t> ALONE </a:t>
            </a:r>
            <a:r>
              <a:rPr lang="tr-TR" dirty="0" err="1"/>
              <a:t>cannot</a:t>
            </a:r>
            <a:r>
              <a:rPr lang="tr-TR" dirty="0"/>
              <a:t> </a:t>
            </a:r>
            <a:r>
              <a:rPr lang="tr-TR" dirty="0" err="1"/>
              <a:t>ameliorate</a:t>
            </a:r>
            <a:r>
              <a:rPr lang="tr-TR" dirty="0"/>
              <a:t> </a:t>
            </a:r>
            <a:r>
              <a:rPr lang="tr-TR" dirty="0" err="1"/>
              <a:t>coagulopathy</a:t>
            </a:r>
            <a:r>
              <a:rPr lang="tr-TR" dirty="0"/>
              <a:t>.</a:t>
            </a:r>
          </a:p>
          <a:p>
            <a:pPr marL="171450" indent="-171450">
              <a:buFont typeface="Arial" panose="020B0604020202020204" pitchFamily="34" charset="0"/>
              <a:buChar char="•"/>
            </a:pPr>
            <a:r>
              <a:rPr lang="tr-TR" dirty="0" err="1"/>
              <a:t>Calcium</a:t>
            </a:r>
            <a:r>
              <a:rPr lang="tr-TR" dirty="0"/>
              <a:t> </a:t>
            </a:r>
            <a:r>
              <a:rPr lang="tr-TR" dirty="0" err="1"/>
              <a:t>drops</a:t>
            </a:r>
            <a:r>
              <a:rPr lang="tr-TR" dirty="0"/>
              <a:t> in </a:t>
            </a:r>
            <a:r>
              <a:rPr lang="tr-TR" dirty="0" err="1"/>
              <a:t>case</a:t>
            </a:r>
            <a:r>
              <a:rPr lang="tr-TR" dirty="0"/>
              <a:t> of </a:t>
            </a:r>
            <a:r>
              <a:rPr lang="tr-TR" dirty="0" err="1"/>
              <a:t>massive</a:t>
            </a:r>
            <a:r>
              <a:rPr lang="tr-TR" dirty="0"/>
              <a:t> </a:t>
            </a:r>
            <a:r>
              <a:rPr lang="tr-TR" dirty="0" err="1"/>
              <a:t>transfusion</a:t>
            </a:r>
            <a:r>
              <a:rPr lang="tr-TR" dirty="0"/>
              <a:t> </a:t>
            </a:r>
            <a:r>
              <a:rPr lang="tr-TR" dirty="0" err="1"/>
              <a:t>due</a:t>
            </a:r>
            <a:r>
              <a:rPr lang="tr-TR" dirty="0"/>
              <a:t> </a:t>
            </a:r>
            <a:r>
              <a:rPr lang="tr-TR" dirty="0" err="1"/>
              <a:t>to</a:t>
            </a:r>
            <a:r>
              <a:rPr lang="tr-TR" dirty="0"/>
              <a:t> </a:t>
            </a:r>
            <a:r>
              <a:rPr lang="tr-TR" dirty="0" err="1"/>
              <a:t>citrate</a:t>
            </a:r>
            <a:r>
              <a:rPr lang="tr-TR" dirty="0"/>
              <a:t> </a:t>
            </a:r>
            <a:r>
              <a:rPr lang="tr-TR" dirty="0" err="1"/>
              <a:t>induced</a:t>
            </a:r>
            <a:r>
              <a:rPr lang="tr-TR" dirty="0"/>
              <a:t> </a:t>
            </a:r>
            <a:r>
              <a:rPr lang="tr-TR" dirty="0" err="1"/>
              <a:t>Ca</a:t>
            </a:r>
            <a:r>
              <a:rPr lang="tr-TR" dirty="0"/>
              <a:t> –</a:t>
            </a:r>
            <a:r>
              <a:rPr lang="tr-TR" dirty="0" err="1"/>
              <a:t>binding</a:t>
            </a:r>
            <a:r>
              <a:rPr lang="tr-TR" dirty="0"/>
              <a:t> </a:t>
            </a:r>
            <a:r>
              <a:rPr lang="tr-TR" dirty="0" err="1"/>
              <a:t>and</a:t>
            </a:r>
            <a:r>
              <a:rPr lang="tr-TR" dirty="0"/>
              <a:t> </a:t>
            </a:r>
            <a:r>
              <a:rPr lang="tr-TR" dirty="0" err="1"/>
              <a:t>shoud</a:t>
            </a:r>
            <a:r>
              <a:rPr lang="tr-TR" dirty="0"/>
              <a:t> be </a:t>
            </a:r>
            <a:r>
              <a:rPr lang="tr-TR" dirty="0" err="1"/>
              <a:t>monitored</a:t>
            </a:r>
            <a:r>
              <a:rPr lang="tr-TR" dirty="0"/>
              <a:t> </a:t>
            </a:r>
            <a:r>
              <a:rPr lang="tr-TR" dirty="0" err="1"/>
              <a:t>and</a:t>
            </a:r>
            <a:r>
              <a:rPr lang="tr-TR" dirty="0"/>
              <a:t> </a:t>
            </a:r>
            <a:r>
              <a:rPr lang="tr-TR" dirty="0" err="1"/>
              <a:t>corrected</a:t>
            </a:r>
            <a:r>
              <a:rPr lang="tr-TR" dirty="0"/>
              <a:t> </a:t>
            </a:r>
            <a:r>
              <a:rPr lang="tr-TR" dirty="0" err="1"/>
              <a:t>accordingly</a:t>
            </a:r>
            <a:r>
              <a:rPr lang="tr-TR" dirty="0"/>
              <a:t> in severe PPH. </a:t>
            </a:r>
            <a:r>
              <a:rPr lang="tr-TR" dirty="0" err="1"/>
              <a:t>Correction</a:t>
            </a:r>
            <a:r>
              <a:rPr lang="tr-TR" dirty="0"/>
              <a:t> of </a:t>
            </a:r>
            <a:r>
              <a:rPr lang="tr-TR" dirty="0" err="1"/>
              <a:t>calcium</a:t>
            </a:r>
            <a:r>
              <a:rPr lang="tr-TR" dirty="0"/>
              <a:t> </a:t>
            </a:r>
            <a:r>
              <a:rPr lang="tr-TR" dirty="0" err="1"/>
              <a:t>levels</a:t>
            </a:r>
            <a:r>
              <a:rPr lang="tr-TR" dirty="0"/>
              <a:t> not </a:t>
            </a:r>
            <a:r>
              <a:rPr lang="tr-TR" dirty="0" err="1"/>
              <a:t>only</a:t>
            </a:r>
            <a:r>
              <a:rPr lang="tr-TR" dirty="0"/>
              <a:t> </a:t>
            </a:r>
            <a:r>
              <a:rPr lang="tr-TR" dirty="0" err="1"/>
              <a:t>optimise</a:t>
            </a:r>
            <a:r>
              <a:rPr lang="tr-TR" dirty="0"/>
              <a:t> </a:t>
            </a:r>
            <a:r>
              <a:rPr lang="tr-TR" dirty="0" err="1"/>
              <a:t>coagulation</a:t>
            </a:r>
            <a:r>
              <a:rPr lang="tr-TR" dirty="0"/>
              <a:t> but </a:t>
            </a:r>
            <a:r>
              <a:rPr lang="tr-TR" dirty="0" err="1"/>
              <a:t>also</a:t>
            </a:r>
            <a:r>
              <a:rPr lang="tr-TR" dirty="0"/>
              <a:t> </a:t>
            </a:r>
            <a:r>
              <a:rPr lang="tr-TR" dirty="0" err="1"/>
              <a:t>uterine</a:t>
            </a:r>
            <a:r>
              <a:rPr lang="tr-TR" dirty="0"/>
              <a:t> </a:t>
            </a:r>
            <a:r>
              <a:rPr lang="tr-TR" dirty="0" err="1"/>
              <a:t>muscle</a:t>
            </a:r>
            <a:r>
              <a:rPr lang="tr-TR" dirty="0"/>
              <a:t> </a:t>
            </a:r>
            <a:r>
              <a:rPr lang="tr-TR" dirty="0" err="1"/>
              <a:t>contraction</a:t>
            </a:r>
            <a:r>
              <a:rPr lang="tr-TR" dirty="0"/>
              <a:t> (1C).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t>
            </a:r>
            <a:r>
              <a:rPr lang="en-TR" dirty="0"/>
              <a:t>eliablility lower lactate</a:t>
            </a:r>
            <a:r>
              <a:rPr lang="en-TR" baseline="0" dirty="0"/>
              <a:t> </a:t>
            </a:r>
            <a:r>
              <a:rPr lang="en-TR" dirty="0"/>
              <a:t>in traumatic injury associated with alcohol which is not likely to be a concern in the pregnant patient.</a:t>
            </a:r>
          </a:p>
          <a:p>
            <a:pPr marL="171450" indent="-171450">
              <a:buFont typeface="Arial" panose="020B0604020202020204" pitchFamily="34" charset="0"/>
              <a:buChar char="•"/>
            </a:pPr>
            <a:endParaRPr lang="tr-TR" dirty="0"/>
          </a:p>
        </p:txBody>
      </p:sp>
      <p:sp>
        <p:nvSpPr>
          <p:cNvPr id="4" name="Slide Number Placeholder 3"/>
          <p:cNvSpPr>
            <a:spLocks noGrp="1"/>
          </p:cNvSpPr>
          <p:nvPr>
            <p:ph type="sldNum" sz="quarter" idx="5"/>
          </p:nvPr>
        </p:nvSpPr>
        <p:spPr/>
        <p:txBody>
          <a:bodyPr/>
          <a:lstStyle/>
          <a:p>
            <a:fld id="{2166F87B-453A-4A6D-9E0A-9D62651CE770}" type="slidenum">
              <a:rPr lang="tr-TR" smtClean="0"/>
              <a:t>23</a:t>
            </a:fld>
            <a:endParaRPr lang="tr-TR"/>
          </a:p>
        </p:txBody>
      </p:sp>
    </p:spTree>
    <p:extLst>
      <p:ext uri="{BB962C8B-B14F-4D97-AF65-F5344CB8AC3E}">
        <p14:creationId xmlns:p14="http://schemas.microsoft.com/office/powerpoint/2010/main" val="2244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12121"/>
                </a:solidFill>
                <a:effectLst/>
                <a:highlight>
                  <a:srgbClr val="FFFF00"/>
                </a:highlight>
                <a:latin typeface="system-ui"/>
              </a:rPr>
              <a:t>Following a period of high-volume crystalloid and BCT resuscitation well into the early 2000s, measures to avoid the resulting iatrogenic resuscitation injury were developed under the concept of </a:t>
            </a:r>
            <a:r>
              <a:rPr lang="en-US" sz="1200" b="0" i="0" u="sng" dirty="0">
                <a:solidFill>
                  <a:srgbClr val="212121"/>
                </a:solidFill>
                <a:effectLst/>
                <a:highlight>
                  <a:srgbClr val="FFFF00"/>
                </a:highlight>
                <a:latin typeface="system-ui"/>
              </a:rPr>
              <a:t>damage control resuscitation</a:t>
            </a:r>
            <a:r>
              <a:rPr lang="en-US" sz="1200" b="0" i="0" dirty="0">
                <a:solidFill>
                  <a:srgbClr val="212121"/>
                </a:solidFill>
                <a:effectLst/>
                <a:highlight>
                  <a:srgbClr val="FFFF00"/>
                </a:highlight>
                <a:latin typeface="system-ui"/>
              </a:rPr>
              <a:t>. </a:t>
            </a:r>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4</a:t>
            </a:fld>
            <a:endParaRPr lang="en-TR"/>
          </a:p>
        </p:txBody>
      </p:sp>
    </p:spTree>
    <p:extLst>
      <p:ext uri="{BB962C8B-B14F-4D97-AF65-F5344CB8AC3E}">
        <p14:creationId xmlns:p14="http://schemas.microsoft.com/office/powerpoint/2010/main" val="2385142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200" dirty="0"/>
              <a:t>Early identification of feto-maternal injury to improve mortality/morbidity </a:t>
            </a:r>
            <a:r>
              <a:rPr lang="en-TR" sz="1200" b="1" dirty="0"/>
              <a:t>IS A MUST!</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1200" b="1" dirty="0"/>
              <a:t>AS A LAST WORD OR COMMENT BUT NOT THE LEAST, I WOULD SAY WE ARE STİLL SEEKING FOR A BEST RECİPE FOR THE MANAGEMENT OF PREGNANT TRAUMA PATİENT .</a:t>
            </a:r>
            <a:endParaRPr lang="en-TR" b="1" dirty="0"/>
          </a:p>
        </p:txBody>
      </p:sp>
      <p:sp>
        <p:nvSpPr>
          <p:cNvPr id="4" name="Slide Number Placeholder 3"/>
          <p:cNvSpPr>
            <a:spLocks noGrp="1"/>
          </p:cNvSpPr>
          <p:nvPr>
            <p:ph type="sldNum" sz="quarter" idx="5"/>
          </p:nvPr>
        </p:nvSpPr>
        <p:spPr/>
        <p:txBody>
          <a:bodyPr/>
          <a:lstStyle/>
          <a:p>
            <a:fld id="{9AACED59-8318-5F4F-992F-1716B19B4C9F}" type="slidenum">
              <a:rPr lang="en-TR" smtClean="0"/>
              <a:t>24</a:t>
            </a:fld>
            <a:endParaRPr lang="en-TR"/>
          </a:p>
        </p:txBody>
      </p:sp>
    </p:spTree>
    <p:extLst>
      <p:ext uri="{BB962C8B-B14F-4D97-AF65-F5344CB8AC3E}">
        <p14:creationId xmlns:p14="http://schemas.microsoft.com/office/powerpoint/2010/main" val="118417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TR"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TR" sz="1200" b="1" dirty="0"/>
              <a:t>AS A LAST WORD OR COMMENT BUT NOT THE LEAST, I WOULD SAY WE ARE STİLL SEEKING FOR A BEST RECİPE FOR THE MANAGEMENT OF PREGNANT TRAUMA PATİENT .</a:t>
            </a:r>
            <a:endParaRPr lang="en-TR" b="1" dirty="0"/>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26</a:t>
            </a:fld>
            <a:endParaRPr lang="en-TR"/>
          </a:p>
        </p:txBody>
      </p:sp>
    </p:spTree>
    <p:extLst>
      <p:ext uri="{BB962C8B-B14F-4D97-AF65-F5344CB8AC3E}">
        <p14:creationId xmlns:p14="http://schemas.microsoft.com/office/powerpoint/2010/main" val="6443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Trauma affects approximately 7% of pregnancies in USA and MVA accounts up to 80% of trauma in pregnancy. </a:t>
            </a:r>
          </a:p>
        </p:txBody>
      </p:sp>
      <p:sp>
        <p:nvSpPr>
          <p:cNvPr id="4" name="Slide Number Placeholder 3"/>
          <p:cNvSpPr>
            <a:spLocks noGrp="1"/>
          </p:cNvSpPr>
          <p:nvPr>
            <p:ph type="sldNum" sz="quarter" idx="5"/>
          </p:nvPr>
        </p:nvSpPr>
        <p:spPr/>
        <p:txBody>
          <a:bodyPr/>
          <a:lstStyle/>
          <a:p>
            <a:fld id="{9AACED59-8318-5F4F-992F-1716B19B4C9F}" type="slidenum">
              <a:rPr lang="en-TR" smtClean="0"/>
              <a:t>5</a:t>
            </a:fld>
            <a:endParaRPr lang="en-TR"/>
          </a:p>
        </p:txBody>
      </p:sp>
    </p:spTree>
    <p:extLst>
      <p:ext uri="{BB962C8B-B14F-4D97-AF65-F5344CB8AC3E}">
        <p14:creationId xmlns:p14="http://schemas.microsoft.com/office/powerpoint/2010/main" val="70976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placental abruption may result from either direct uterin trauma or in the absence of trauma (indirect)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TR" sz="1200" dirty="0"/>
              <a:t>Risk of perinatal mortality among pregnant patients depends on severity of trauma &amp; mechanism of injury</a:t>
            </a:r>
          </a:p>
          <a:p>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6</a:t>
            </a:fld>
            <a:endParaRPr lang="en-TR"/>
          </a:p>
        </p:txBody>
      </p:sp>
    </p:spTree>
    <p:extLst>
      <p:ext uri="{BB962C8B-B14F-4D97-AF65-F5344CB8AC3E}">
        <p14:creationId xmlns:p14="http://schemas.microsoft.com/office/powerpoint/2010/main" val="3206426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TRAUMATIC HEMORHAGIC SHOCK RESULTS IN HYPOPERFUSION AND SYSTEMIC ENDOTHELIOPATHY.</a:t>
            </a:r>
          </a:p>
        </p:txBody>
      </p:sp>
      <p:sp>
        <p:nvSpPr>
          <p:cNvPr id="4" name="Slide Number Placeholder 3"/>
          <p:cNvSpPr>
            <a:spLocks noGrp="1"/>
          </p:cNvSpPr>
          <p:nvPr>
            <p:ph type="sldNum" sz="quarter" idx="5"/>
          </p:nvPr>
        </p:nvSpPr>
        <p:spPr/>
        <p:txBody>
          <a:bodyPr/>
          <a:lstStyle/>
          <a:p>
            <a:fld id="{9AACED59-8318-5F4F-992F-1716B19B4C9F}" type="slidenum">
              <a:rPr lang="en-TR" smtClean="0"/>
              <a:t>7</a:t>
            </a:fld>
            <a:endParaRPr lang="en-TR"/>
          </a:p>
        </p:txBody>
      </p:sp>
    </p:spTree>
    <p:extLst>
      <p:ext uri="{BB962C8B-B14F-4D97-AF65-F5344CB8AC3E}">
        <p14:creationId xmlns:p14="http://schemas.microsoft.com/office/powerpoint/2010/main" val="425488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TR" dirty="0"/>
              <a:t>irway breathing circulation –assess for disability (neurologic exam)-exposure patient and temperature control</a:t>
            </a:r>
          </a:p>
          <a:p>
            <a:r>
              <a:rPr lang="en-US" dirty="0"/>
              <a:t>R</a:t>
            </a:r>
            <a:r>
              <a:rPr lang="en-TR" dirty="0"/>
              <a:t>esuscıtatıon response to identified problems: </a:t>
            </a:r>
          </a:p>
          <a:p>
            <a:r>
              <a:rPr lang="en-TR" dirty="0"/>
              <a:t>vital signs-HR, ECG, BP, RR and ABG</a:t>
            </a:r>
          </a:p>
          <a:p>
            <a:r>
              <a:rPr lang="en-TR" dirty="0"/>
              <a:t>practical procedures (central venous access-gastric catheter-chest tube-urinary catheter)i</a:t>
            </a:r>
          </a:p>
        </p:txBody>
      </p:sp>
      <p:sp>
        <p:nvSpPr>
          <p:cNvPr id="4" name="Slide Number Placeholder 3"/>
          <p:cNvSpPr>
            <a:spLocks noGrp="1"/>
          </p:cNvSpPr>
          <p:nvPr>
            <p:ph type="sldNum" sz="quarter" idx="5"/>
          </p:nvPr>
        </p:nvSpPr>
        <p:spPr/>
        <p:txBody>
          <a:bodyPr/>
          <a:lstStyle/>
          <a:p>
            <a:fld id="{9AACED59-8318-5F4F-992F-1716B19B4C9F}" type="slidenum">
              <a:rPr lang="en-TR" smtClean="0"/>
              <a:t>8</a:t>
            </a:fld>
            <a:endParaRPr lang="en-TR"/>
          </a:p>
        </p:txBody>
      </p:sp>
    </p:spTree>
    <p:extLst>
      <p:ext uri="{BB962C8B-B14F-4D97-AF65-F5344CB8AC3E}">
        <p14:creationId xmlns:p14="http://schemas.microsoft.com/office/powerpoint/2010/main" val="394329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67% respondts report fetal viability to</a:t>
            </a:r>
            <a:r>
              <a:rPr lang="en-TR" baseline="0" dirty="0"/>
              <a:t> be 24 weeks , 2016.</a:t>
            </a:r>
          </a:p>
          <a:p>
            <a:r>
              <a:rPr lang="en-TR" baseline="0" dirty="0"/>
              <a:t>If perimortem CS is performed within 5 min, newborns have an excellent chance of minimal injury.</a:t>
            </a:r>
            <a:endParaRPr lang="en-TR" dirty="0"/>
          </a:p>
        </p:txBody>
      </p:sp>
      <p:sp>
        <p:nvSpPr>
          <p:cNvPr id="4" name="Slide Number Placeholder 3"/>
          <p:cNvSpPr>
            <a:spLocks noGrp="1"/>
          </p:cNvSpPr>
          <p:nvPr>
            <p:ph type="sldNum" sz="quarter" idx="5"/>
          </p:nvPr>
        </p:nvSpPr>
        <p:spPr/>
        <p:txBody>
          <a:bodyPr/>
          <a:lstStyle/>
          <a:p>
            <a:fld id="{9AACED59-8318-5F4F-992F-1716B19B4C9F}" type="slidenum">
              <a:rPr lang="en-TR" smtClean="0"/>
              <a:t>10</a:t>
            </a:fld>
            <a:endParaRPr lang="en-TR"/>
          </a:p>
        </p:txBody>
      </p:sp>
    </p:spTree>
    <p:extLst>
      <p:ext uri="{BB962C8B-B14F-4D97-AF65-F5344CB8AC3E}">
        <p14:creationId xmlns:p14="http://schemas.microsoft.com/office/powerpoint/2010/main" val="2453541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Definitive care with specialist consult to check need for operation or intervention.</a:t>
            </a:r>
          </a:p>
          <a:p>
            <a:r>
              <a:rPr lang="en-TR" dirty="0"/>
              <a:t>Consider DVT, antibiotic and tetanus prophylaxis, analgesia, Rogam for Rh D negative mothers.</a:t>
            </a:r>
          </a:p>
        </p:txBody>
      </p:sp>
      <p:sp>
        <p:nvSpPr>
          <p:cNvPr id="4" name="Slide Number Placeholder 3"/>
          <p:cNvSpPr>
            <a:spLocks noGrp="1"/>
          </p:cNvSpPr>
          <p:nvPr>
            <p:ph type="sldNum" sz="quarter" idx="5"/>
          </p:nvPr>
        </p:nvSpPr>
        <p:spPr/>
        <p:txBody>
          <a:bodyPr/>
          <a:lstStyle/>
          <a:p>
            <a:fld id="{9AACED59-8318-5F4F-992F-1716B19B4C9F}" type="slidenum">
              <a:rPr lang="en-TR" smtClean="0"/>
              <a:t>11</a:t>
            </a:fld>
            <a:endParaRPr lang="en-TR"/>
          </a:p>
        </p:txBody>
      </p:sp>
    </p:spTree>
    <p:extLst>
      <p:ext uri="{BB962C8B-B14F-4D97-AF65-F5344CB8AC3E}">
        <p14:creationId xmlns:p14="http://schemas.microsoft.com/office/powerpoint/2010/main" val="217758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PROPPR  is the benchmark trial of this approach. ITACTIC Trial tests the goal directed strategy. HYBRİD STRATEGY COMBINES INITIAL FIXED RATIO WITH FRQUENT VET (POC). HOWEVER, NOT TESTED BY ASPECIFIC TRIAL YET. </a:t>
            </a:r>
          </a:p>
          <a:p>
            <a:r>
              <a:rPr lang="en-TR" dirty="0"/>
              <a:t>CLASSES OF HEMORRHAGIC SHOCK </a:t>
            </a:r>
          </a:p>
          <a:p>
            <a:r>
              <a:rPr lang="en-TR" dirty="0"/>
              <a:t>CLASS I normal physiologically</a:t>
            </a:r>
          </a:p>
          <a:p>
            <a:r>
              <a:rPr lang="en-TR" dirty="0"/>
              <a:t>CLASS II mild</a:t>
            </a:r>
          </a:p>
          <a:p>
            <a:r>
              <a:rPr lang="en-TR" dirty="0"/>
              <a:t>CLASS III moderate</a:t>
            </a:r>
          </a:p>
          <a:p>
            <a:r>
              <a:rPr lang="en-TR" dirty="0"/>
              <a:t>CLASS IV severe: Blood loss greater THAN 40% + needs MTP</a:t>
            </a:r>
          </a:p>
        </p:txBody>
      </p:sp>
      <p:sp>
        <p:nvSpPr>
          <p:cNvPr id="4" name="Slide Number Placeholder 3"/>
          <p:cNvSpPr>
            <a:spLocks noGrp="1"/>
          </p:cNvSpPr>
          <p:nvPr>
            <p:ph type="sldNum" sz="quarter" idx="5"/>
          </p:nvPr>
        </p:nvSpPr>
        <p:spPr/>
        <p:txBody>
          <a:bodyPr/>
          <a:lstStyle/>
          <a:p>
            <a:fld id="{9AACED59-8318-5F4F-992F-1716B19B4C9F}" type="slidenum">
              <a:rPr lang="en-TR" smtClean="0"/>
              <a:t>12</a:t>
            </a:fld>
            <a:endParaRPr lang="en-TR"/>
          </a:p>
        </p:txBody>
      </p:sp>
    </p:spTree>
    <p:extLst>
      <p:ext uri="{BB962C8B-B14F-4D97-AF65-F5344CB8AC3E}">
        <p14:creationId xmlns:p14="http://schemas.microsoft.com/office/powerpoint/2010/main" val="2797126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ED94-B70D-8849-8234-CA348F1302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64E7F666-42C8-C548-A1D1-C0C364B330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57DDEEBA-195F-0247-9706-CC3F59EEFD6F}"/>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5" name="Footer Placeholder 4">
            <a:extLst>
              <a:ext uri="{FF2B5EF4-FFF2-40B4-BE49-F238E27FC236}">
                <a16:creationId xmlns:a16="http://schemas.microsoft.com/office/drawing/2014/main" id="{89217F58-1AAF-F44F-9ACF-A51E7F85DB2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FAFC465C-0F80-834E-AFDF-D8A13397608A}"/>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389132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DF36-2D76-E549-948C-410BC8574D8B}"/>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2A2F3CCB-0B56-2949-9F1F-6138837776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EAC0EECF-B4F3-474B-8BAF-109CB8B2B09D}"/>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5" name="Footer Placeholder 4">
            <a:extLst>
              <a:ext uri="{FF2B5EF4-FFF2-40B4-BE49-F238E27FC236}">
                <a16:creationId xmlns:a16="http://schemas.microsoft.com/office/drawing/2014/main" id="{8CBE733E-2F62-7544-B37C-7EF47294EBBB}"/>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86189767-DE5D-CB4E-A01D-65A32A41B038}"/>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3064513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91D5F1-A268-E740-8A20-730C008F99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E76358B8-E1C0-8545-B1D6-022BCC168B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E1368622-61A4-0349-A7A3-7F0853AFDE2D}"/>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5" name="Footer Placeholder 4">
            <a:extLst>
              <a:ext uri="{FF2B5EF4-FFF2-40B4-BE49-F238E27FC236}">
                <a16:creationId xmlns:a16="http://schemas.microsoft.com/office/drawing/2014/main" id="{6A38C49D-1873-8842-9A4B-714B5D707EAA}"/>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DC5FA3AB-FC89-C04F-9D5C-555444C59224}"/>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3023166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D29B9C1-528D-73DE-07ED-E0DD0ECDA9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40" y="3370"/>
            <a:ext cx="12180718" cy="6851258"/>
          </a:xfrm>
          <a:prstGeom prst="rect">
            <a:avLst/>
          </a:prstGeom>
        </p:spPr>
      </p:pic>
    </p:spTree>
    <p:extLst>
      <p:ext uri="{BB962C8B-B14F-4D97-AF65-F5344CB8AC3E}">
        <p14:creationId xmlns:p14="http://schemas.microsoft.com/office/powerpoint/2010/main" val="3595094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35A6CA8C-3E31-1635-C8A1-CA76E7E30D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74" y="1982"/>
            <a:ext cx="12185650" cy="6854032"/>
          </a:xfrm>
          <a:prstGeom prst="rect">
            <a:avLst/>
          </a:prstGeom>
        </p:spPr>
      </p:pic>
      <p:pic>
        <p:nvPicPr>
          <p:cNvPr id="3" name="Imagem 2">
            <a:extLst>
              <a:ext uri="{FF2B5EF4-FFF2-40B4-BE49-F238E27FC236}">
                <a16:creationId xmlns:a16="http://schemas.microsoft.com/office/drawing/2014/main" id="{751F5D1B-3034-C22D-A815-FBB6843B7C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448968" y="89236"/>
            <a:ext cx="5294064" cy="1074558"/>
          </a:xfrm>
          <a:prstGeom prst="rect">
            <a:avLst/>
          </a:prstGeom>
        </p:spPr>
      </p:pic>
    </p:spTree>
    <p:extLst>
      <p:ext uri="{BB962C8B-B14F-4D97-AF65-F5344CB8AC3E}">
        <p14:creationId xmlns:p14="http://schemas.microsoft.com/office/powerpoint/2010/main" val="360433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2D78-009A-CB43-BB68-B17F4F3586BC}"/>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3EB19024-4CDC-F541-8975-946AF5D239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489DCC6D-4D9D-9344-B3C6-41AC4F845150}"/>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5" name="Footer Placeholder 4">
            <a:extLst>
              <a:ext uri="{FF2B5EF4-FFF2-40B4-BE49-F238E27FC236}">
                <a16:creationId xmlns:a16="http://schemas.microsoft.com/office/drawing/2014/main" id="{08D8315C-3E92-6A4C-A9DD-AE6F2E19370F}"/>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4D7AC0DF-C959-A947-8862-E65831182D87}"/>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3894494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7478-6B19-1445-BB31-97DE1A2D6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B99D4A4D-E191-5E4E-825F-4C6DF50889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AC0465-F7E1-D649-BC32-E73758270390}"/>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5" name="Footer Placeholder 4">
            <a:extLst>
              <a:ext uri="{FF2B5EF4-FFF2-40B4-BE49-F238E27FC236}">
                <a16:creationId xmlns:a16="http://schemas.microsoft.com/office/drawing/2014/main" id="{3C84ABE5-019E-8444-99DB-B6A035AB8E07}"/>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414806E1-A749-C248-8BB4-66A979D13057}"/>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189888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FA6F6-4655-6444-818D-DB00F2BA866E}"/>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702D94E1-2FEF-0E4C-9296-0CE02B6E4B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004B4003-7E06-AF46-8C1B-D9507EF0A3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48F8815E-B5AB-4546-B4D6-DE58E929FCE3}"/>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6" name="Footer Placeholder 5">
            <a:extLst>
              <a:ext uri="{FF2B5EF4-FFF2-40B4-BE49-F238E27FC236}">
                <a16:creationId xmlns:a16="http://schemas.microsoft.com/office/drawing/2014/main" id="{FDEDA96C-57CC-974A-AF7E-06C0BCF506F8}"/>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C66C8E3D-6668-D146-8BAB-40581D8D3362}"/>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321891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273E-BDF9-934A-9D56-E0135449F758}"/>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FE975FAB-8075-664C-BCC0-606662AAF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E0130-8408-7648-82A5-26BB26DA07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BCC88FD9-7BB8-0647-8908-6E0B474C3F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39D98-8614-274C-9202-A46FEE1F54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A094FFDC-C435-8A44-83E1-4DB2C7F9E378}"/>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8" name="Footer Placeholder 7">
            <a:extLst>
              <a:ext uri="{FF2B5EF4-FFF2-40B4-BE49-F238E27FC236}">
                <a16:creationId xmlns:a16="http://schemas.microsoft.com/office/drawing/2014/main" id="{468DDA77-13FD-C140-B691-E97EDF75A1F3}"/>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F2750E3E-741F-7347-8867-DF03718C5C44}"/>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83759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332B-B172-4B4F-BFAD-2FE22F8675E5}"/>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99204C44-C1FD-F94B-8728-29ED377A2D53}"/>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4" name="Footer Placeholder 3">
            <a:extLst>
              <a:ext uri="{FF2B5EF4-FFF2-40B4-BE49-F238E27FC236}">
                <a16:creationId xmlns:a16="http://schemas.microsoft.com/office/drawing/2014/main" id="{4EFF193C-35CA-0142-83EE-D094147A5A73}"/>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ACB759D1-812C-4549-A8EF-31ACCC7F3257}"/>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262863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A6BC8-63C0-FF4F-8D61-56C09E9E44E1}"/>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3" name="Footer Placeholder 2">
            <a:extLst>
              <a:ext uri="{FF2B5EF4-FFF2-40B4-BE49-F238E27FC236}">
                <a16:creationId xmlns:a16="http://schemas.microsoft.com/office/drawing/2014/main" id="{4DB2A8F4-B4D0-D24E-A1A4-092FC13F7C96}"/>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2181F866-01FB-9341-BC77-10CB777CFACE}"/>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274355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079D-5EF1-1D46-BD84-874FB602E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B2A7727F-93B0-5449-BD09-1239D1245E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A368A060-D8BF-914B-93D4-0C2C230F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7BC87-7006-E743-8578-D4E4FFAA91B9}"/>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6" name="Footer Placeholder 5">
            <a:extLst>
              <a:ext uri="{FF2B5EF4-FFF2-40B4-BE49-F238E27FC236}">
                <a16:creationId xmlns:a16="http://schemas.microsoft.com/office/drawing/2014/main" id="{F199499A-A9BB-BF4D-8C3F-74DDB984F355}"/>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D000C63D-74E8-7D48-8A79-EE446B000A98}"/>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105530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858D-4746-6B48-A1B7-26B8D71B5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5849FD89-C160-6F4E-B197-13BC42E332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9D6A3205-4EF5-FF45-997C-EF717EB70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0CA2BB-0805-8445-B72E-C68865CABC78}"/>
              </a:ext>
            </a:extLst>
          </p:cNvPr>
          <p:cNvSpPr>
            <a:spLocks noGrp="1"/>
          </p:cNvSpPr>
          <p:nvPr>
            <p:ph type="dt" sz="half" idx="10"/>
          </p:nvPr>
        </p:nvSpPr>
        <p:spPr/>
        <p:txBody>
          <a:bodyPr/>
          <a:lstStyle/>
          <a:p>
            <a:fld id="{FB71E2B3-5DEE-9940-AF06-99AD487A72FA}" type="datetimeFigureOut">
              <a:rPr lang="en-TR" smtClean="0"/>
              <a:t>20.04.2023</a:t>
            </a:fld>
            <a:endParaRPr lang="en-TR"/>
          </a:p>
        </p:txBody>
      </p:sp>
      <p:sp>
        <p:nvSpPr>
          <p:cNvPr id="6" name="Footer Placeholder 5">
            <a:extLst>
              <a:ext uri="{FF2B5EF4-FFF2-40B4-BE49-F238E27FC236}">
                <a16:creationId xmlns:a16="http://schemas.microsoft.com/office/drawing/2014/main" id="{EC024C51-4201-B74D-870B-CB641F8F62D7}"/>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E9DB889-B153-C240-9393-9906EAC0DE9C}"/>
              </a:ext>
            </a:extLst>
          </p:cNvPr>
          <p:cNvSpPr>
            <a:spLocks noGrp="1"/>
          </p:cNvSpPr>
          <p:nvPr>
            <p:ph type="sldNum" sz="quarter" idx="12"/>
          </p:nvPr>
        </p:nvSpPr>
        <p:spPr/>
        <p:txBody>
          <a:bodyPr/>
          <a:lstStyle/>
          <a:p>
            <a:fld id="{84D1B0E2-C731-3A4D-99FC-0B41C537E9F2}" type="slidenum">
              <a:rPr lang="en-TR" smtClean="0"/>
              <a:t>‹#›</a:t>
            </a:fld>
            <a:endParaRPr lang="en-TR"/>
          </a:p>
        </p:txBody>
      </p:sp>
    </p:spTree>
    <p:extLst>
      <p:ext uri="{BB962C8B-B14F-4D97-AF65-F5344CB8AC3E}">
        <p14:creationId xmlns:p14="http://schemas.microsoft.com/office/powerpoint/2010/main" val="2764272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D5864-0B31-9844-B8D8-D511683E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C82B685B-E05A-9342-9A12-42E3CC452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C3EB94AD-0185-D043-AE2D-CD474BF7B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1E2B3-5DEE-9940-AF06-99AD487A72FA}" type="datetimeFigureOut">
              <a:rPr lang="en-TR" smtClean="0"/>
              <a:t>20.04.2023</a:t>
            </a:fld>
            <a:endParaRPr lang="en-TR"/>
          </a:p>
        </p:txBody>
      </p:sp>
      <p:sp>
        <p:nvSpPr>
          <p:cNvPr id="5" name="Footer Placeholder 4">
            <a:extLst>
              <a:ext uri="{FF2B5EF4-FFF2-40B4-BE49-F238E27FC236}">
                <a16:creationId xmlns:a16="http://schemas.microsoft.com/office/drawing/2014/main" id="{28CBAFAB-293E-7B4F-B221-6833928D7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2EC85246-1FD0-7C42-B5CB-796DE49F9C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1B0E2-C731-3A4D-99FC-0B41C537E9F2}" type="slidenum">
              <a:rPr lang="en-TR" smtClean="0"/>
              <a:t>‹#›</a:t>
            </a:fld>
            <a:endParaRPr lang="en-TR"/>
          </a:p>
        </p:txBody>
      </p:sp>
    </p:spTree>
    <p:extLst>
      <p:ext uri="{BB962C8B-B14F-4D97-AF65-F5344CB8AC3E}">
        <p14:creationId xmlns:p14="http://schemas.microsoft.com/office/powerpoint/2010/main" val="2498932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hyperlink" Target="mailto:gunaydin@gazi.edu.t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pubmed.ncbi.nlm.nih.gov/?sort=date&amp;term=Carmichael+SP+2nd&amp;cauthor_id=3439084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pubmed.ncbi.nlm.nih.gov/?sort=date&amp;term=Holcomb+JB&amp;cauthor_id=34390843" TargetMode="External"/><Relationship Id="rId5" Type="http://schemas.openxmlformats.org/officeDocument/2006/relationships/hyperlink" Target="https://pubmed.ncbi.nlm.nih.gov/?sort=date&amp;term=Evangelista+ME&amp;cauthor_id=34390843" TargetMode="External"/><Relationship Id="rId4" Type="http://schemas.openxmlformats.org/officeDocument/2006/relationships/hyperlink" Target="https://pubmed.ncbi.nlm.nih.gov/?sort=date&amp;term=Lin+N&amp;cauthor_id=34390843"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6F5A3F5-C925-69E7-078B-67819E638799}"/>
              </a:ext>
            </a:extLst>
          </p:cNvPr>
          <p:cNvSpPr txBox="1"/>
          <p:nvPr/>
        </p:nvSpPr>
        <p:spPr>
          <a:xfrm>
            <a:off x="494674" y="2870624"/>
            <a:ext cx="11197653" cy="1446550"/>
          </a:xfrm>
          <a:prstGeom prst="rect">
            <a:avLst/>
          </a:prstGeom>
          <a:noFill/>
        </p:spPr>
        <p:txBody>
          <a:bodyPr wrap="square" rtlCol="0">
            <a:spAutoFit/>
          </a:bodyPr>
          <a:lstStyle/>
          <a:p>
            <a:pPr algn="ctr"/>
            <a:r>
              <a:rPr lang="en-TR" sz="4400" b="1" dirty="0">
                <a:solidFill>
                  <a:schemeClr val="accent6">
                    <a:lumMod val="75000"/>
                  </a:schemeClr>
                </a:solidFill>
              </a:rPr>
              <a:t>Management of Pregnant Trauma Patient in the Context of Global Anesthesia</a:t>
            </a:r>
            <a:endParaRPr lang="en-TR" sz="4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CaixaDeTexto 2">
            <a:extLst>
              <a:ext uri="{FF2B5EF4-FFF2-40B4-BE49-F238E27FC236}">
                <a16:creationId xmlns:a16="http://schemas.microsoft.com/office/drawing/2014/main" id="{10B6D218-D1BC-8F72-CC37-FC21467BD6EE}"/>
              </a:ext>
            </a:extLst>
          </p:cNvPr>
          <p:cNvSpPr txBox="1"/>
          <p:nvPr/>
        </p:nvSpPr>
        <p:spPr>
          <a:xfrm>
            <a:off x="2977253" y="4947017"/>
            <a:ext cx="5810488" cy="1391215"/>
          </a:xfrm>
          <a:prstGeom prst="rect">
            <a:avLst/>
          </a:prstGeom>
          <a:noFill/>
        </p:spPr>
        <p:txBody>
          <a:bodyPr wrap="square" rtlCol="0">
            <a:spAutoFit/>
          </a:bodyP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Berrin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Günaydın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MD, PhD</a:t>
            </a:r>
            <a:endParaRPr lang="pt-BR" sz="2800" dirty="0">
              <a:solidFill>
                <a:schemeClr val="accent6">
                  <a:lumMod val="75000"/>
                </a:schemeClr>
              </a:solidFill>
              <a:effectLst>
                <a:outerShdw blurRad="50800" dist="38100" dir="2700000" algn="tl" rotWithShape="0">
                  <a:prstClr val="black">
                    <a:alpha val="40000"/>
                  </a:prstClr>
                </a:outerShdw>
              </a:effectLst>
              <a:latin typeface="Ubuntu" panose="020B0504030602030204" pitchFamily="34" charset="0"/>
            </a:endParaRPr>
          </a:p>
          <a:p>
            <a:pPr algn="ctr">
              <a:lnSpc>
                <a:spcPct val="150000"/>
              </a:lnSpc>
              <a:spcBef>
                <a:spcPts val="0"/>
              </a:spcBef>
            </a:pPr>
            <a:r>
              <a:rPr lang="en-US" sz="2000" b="1" dirty="0">
                <a:solidFill>
                  <a:schemeClr val="accent6">
                    <a:lumMod val="75000"/>
                  </a:schemeClr>
                </a:solidFill>
                <a:latin typeface="Times New Roman" panose="02020603050405020304" pitchFamily="18" charset="0"/>
                <a:cs typeface="Times New Roman" panose="02020603050405020304" pitchFamily="18" charset="0"/>
              </a:rPr>
              <a:t>Gazi University School of Medicine </a:t>
            </a:r>
          </a:p>
          <a:p>
            <a:pPr algn="ctr">
              <a:lnSpc>
                <a:spcPct val="150000"/>
              </a:lnSpc>
              <a:spcBef>
                <a:spcPts val="0"/>
              </a:spcBef>
            </a:pPr>
            <a:r>
              <a:rPr lang="en-US" sz="2000" b="1" dirty="0">
                <a:solidFill>
                  <a:schemeClr val="accent6">
                    <a:lumMod val="75000"/>
                  </a:schemeClr>
                </a:solidFill>
                <a:latin typeface="Times New Roman" panose="02020603050405020304" pitchFamily="18" charset="0"/>
                <a:cs typeface="Times New Roman" panose="02020603050405020304" pitchFamily="18" charset="0"/>
              </a:rPr>
              <a:t>Department of Anesthesiology in Ankara, Turkey</a:t>
            </a:r>
          </a:p>
        </p:txBody>
      </p:sp>
      <p:sp>
        <p:nvSpPr>
          <p:cNvPr id="4" name="Title 1">
            <a:extLst>
              <a:ext uri="{FF2B5EF4-FFF2-40B4-BE49-F238E27FC236}">
                <a16:creationId xmlns:a16="http://schemas.microsoft.com/office/drawing/2014/main" id="{91F3E0F9-BA2F-D340-A999-9EB61984432E}"/>
              </a:ext>
            </a:extLst>
          </p:cNvPr>
          <p:cNvSpPr txBox="1">
            <a:spLocks/>
          </p:cNvSpPr>
          <p:nvPr/>
        </p:nvSpPr>
        <p:spPr>
          <a:xfrm>
            <a:off x="297674" y="1978023"/>
            <a:ext cx="10390118" cy="320413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TR" sz="3700" b="1"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6B57160B-8286-6E42-8E64-A4BFFA4A3AF5}"/>
              </a:ext>
            </a:extLst>
          </p:cNvPr>
          <p:cNvSpPr txBox="1">
            <a:spLocks/>
          </p:cNvSpPr>
          <p:nvPr/>
        </p:nvSpPr>
        <p:spPr>
          <a:xfrm>
            <a:off x="34624" y="3429001"/>
            <a:ext cx="12191999" cy="33043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2000" b="1" dirty="0">
                <a:solidFill>
                  <a:srgbClr val="0070C0"/>
                </a:solidFill>
                <a:latin typeface="Times New Roman" panose="02020603050405020304" pitchFamily="18" charset="0"/>
                <a:cs typeface="Times New Roman" panose="02020603050405020304" pitchFamily="18" charset="0"/>
              </a:rPr>
              <a:t>			</a:t>
            </a:r>
          </a:p>
          <a:p>
            <a:pPr>
              <a:lnSpc>
                <a:spcPct val="150000"/>
              </a:lnSpc>
              <a:spcBef>
                <a:spcPts val="0"/>
              </a:spcBef>
            </a:pPr>
            <a:endParaRPr lang="en-TR" sz="2000" dirty="0"/>
          </a:p>
        </p:txBody>
      </p:sp>
      <p:pic>
        <p:nvPicPr>
          <p:cNvPr id="6" name="7 Resim" descr="imageedit_4_5504874266.png">
            <a:extLst>
              <a:ext uri="{FF2B5EF4-FFF2-40B4-BE49-F238E27FC236}">
                <a16:creationId xmlns:a16="http://schemas.microsoft.com/office/drawing/2014/main" id="{3C1C042E-63E7-604F-BF97-45F963D5BF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68324" y="4313694"/>
            <a:ext cx="2195916" cy="225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616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E9FB-9B8D-A24D-BC19-4352862E5171}"/>
              </a:ext>
            </a:extLst>
          </p:cNvPr>
          <p:cNvSpPr>
            <a:spLocks noGrp="1"/>
          </p:cNvSpPr>
          <p:nvPr>
            <p:ph type="title"/>
          </p:nvPr>
        </p:nvSpPr>
        <p:spPr>
          <a:xfrm>
            <a:off x="4999664" y="104504"/>
            <a:ext cx="8436173" cy="1325563"/>
          </a:xfrm>
        </p:spPr>
        <p:txBody>
          <a:bodyPr>
            <a:normAutofit/>
          </a:bodyPr>
          <a:lstStyle/>
          <a:p>
            <a:r>
              <a:rPr lang="en-TR" sz="3600" b="1" dirty="0">
                <a:latin typeface="Arial" panose="020B0604020202020204" pitchFamily="34" charset="0"/>
                <a:cs typeface="Arial" panose="020B0604020202020204" pitchFamily="34" charset="0"/>
              </a:rPr>
              <a:t>Perimortem Cesarean Section</a:t>
            </a:r>
          </a:p>
        </p:txBody>
      </p:sp>
      <p:sp>
        <p:nvSpPr>
          <p:cNvPr id="3" name="Content Placeholder 2">
            <a:extLst>
              <a:ext uri="{FF2B5EF4-FFF2-40B4-BE49-F238E27FC236}">
                <a16:creationId xmlns:a16="http://schemas.microsoft.com/office/drawing/2014/main" id="{4E3CDF48-CF3F-1940-A461-1932C9111558}"/>
              </a:ext>
            </a:extLst>
          </p:cNvPr>
          <p:cNvSpPr>
            <a:spLocks noGrp="1"/>
          </p:cNvSpPr>
          <p:nvPr>
            <p:ph idx="1"/>
          </p:nvPr>
        </p:nvSpPr>
        <p:spPr>
          <a:xfrm>
            <a:off x="6171624" y="1549404"/>
            <a:ext cx="5788147" cy="4929773"/>
          </a:xfrm>
          <a:ln w="22225">
            <a:solidFill>
              <a:schemeClr val="accent1">
                <a:lumMod val="50000"/>
              </a:schemeClr>
            </a:solidFill>
          </a:ln>
        </p:spPr>
        <p:txBody>
          <a:bodyPr>
            <a:normAutofit fontScale="40000" lnSpcReduction="20000"/>
          </a:bodyPr>
          <a:lstStyle/>
          <a:p>
            <a:pPr>
              <a:lnSpc>
                <a:spcPct val="170000"/>
              </a:lnSpc>
              <a:spcBef>
                <a:spcPts val="0"/>
              </a:spcBef>
            </a:pPr>
            <a:r>
              <a:rPr lang="en-US" sz="3400" dirty="0">
                <a:latin typeface="Arial" panose="020B0604020202020204" pitchFamily="34" charset="0"/>
                <a:cs typeface="Arial" panose="020B0604020202020204" pitchFamily="34" charset="0"/>
              </a:rPr>
              <a:t>should be performed within 5 min to optimize fetal outcome </a:t>
            </a:r>
          </a:p>
          <a:p>
            <a:pPr>
              <a:lnSpc>
                <a:spcPct val="170000"/>
              </a:lnSpc>
              <a:spcBef>
                <a:spcPts val="0"/>
              </a:spcBef>
            </a:pPr>
            <a:r>
              <a:rPr lang="en-US" sz="3400" dirty="0">
                <a:latin typeface="Arial" panose="020B0604020202020204" pitchFamily="34" charset="0"/>
                <a:cs typeface="Arial" panose="020B0604020202020204" pitchFamily="34" charset="0"/>
              </a:rPr>
              <a:t>abdomen should not be prepared or draped</a:t>
            </a:r>
          </a:p>
          <a:p>
            <a:pPr>
              <a:lnSpc>
                <a:spcPct val="170000"/>
              </a:lnSpc>
              <a:spcBef>
                <a:spcPts val="0"/>
              </a:spcBef>
            </a:pPr>
            <a:r>
              <a:rPr lang="en-US" sz="3400" dirty="0">
                <a:latin typeface="Arial" panose="020B0604020202020204" pitchFamily="34" charset="0"/>
                <a:cs typeface="Arial" panose="020B0604020202020204" pitchFamily="34" charset="0"/>
              </a:rPr>
              <a:t>midline skin incision from the epigastrium extending distally to the symphysis pubis should be quickly performed</a:t>
            </a:r>
          </a:p>
          <a:p>
            <a:pPr>
              <a:lnSpc>
                <a:spcPct val="170000"/>
              </a:lnSpc>
              <a:spcBef>
                <a:spcPts val="0"/>
              </a:spcBef>
            </a:pPr>
            <a:r>
              <a:rPr lang="en-US" sz="3400" dirty="0">
                <a:latin typeface="Arial" panose="020B0604020202020204" pitchFamily="34" charset="0"/>
                <a:cs typeface="Arial" panose="020B0604020202020204" pitchFamily="34" charset="0"/>
              </a:rPr>
              <a:t> vertical midline uterine incision  ant. from fundus to the bladder </a:t>
            </a:r>
          </a:p>
          <a:p>
            <a:pPr>
              <a:lnSpc>
                <a:spcPct val="170000"/>
              </a:lnSpc>
              <a:spcBef>
                <a:spcPts val="0"/>
              </a:spcBef>
            </a:pPr>
            <a:r>
              <a:rPr lang="en-US" sz="3400" dirty="0">
                <a:latin typeface="Arial" panose="020B0604020202020204" pitchFamily="34" charset="0"/>
                <a:cs typeface="Arial" panose="020B0604020202020204" pitchFamily="34" charset="0"/>
              </a:rPr>
              <a:t>time should not be wasted gathering retractors and clamps</a:t>
            </a:r>
          </a:p>
          <a:p>
            <a:pPr>
              <a:lnSpc>
                <a:spcPct val="170000"/>
              </a:lnSpc>
              <a:spcBef>
                <a:spcPts val="0"/>
              </a:spcBef>
            </a:pPr>
            <a:r>
              <a:rPr lang="en-US" sz="3400" dirty="0">
                <a:latin typeface="Arial" panose="020B0604020202020204" pitchFamily="34" charset="0"/>
                <a:cs typeface="Arial" panose="020B0604020202020204" pitchFamily="34" charset="0"/>
              </a:rPr>
              <a:t>if placenta is anterior, it should be incised to reach the fetus </a:t>
            </a:r>
          </a:p>
          <a:p>
            <a:pPr>
              <a:lnSpc>
                <a:spcPct val="170000"/>
              </a:lnSpc>
              <a:spcBef>
                <a:spcPts val="0"/>
              </a:spcBef>
            </a:pPr>
            <a:r>
              <a:rPr lang="en-US" sz="3400" dirty="0">
                <a:latin typeface="Arial" panose="020B0604020202020204" pitchFamily="34" charset="0"/>
                <a:cs typeface="Arial" panose="020B0604020202020204" pitchFamily="34" charset="0"/>
              </a:rPr>
              <a:t>fetus is gently delivered through the incision</a:t>
            </a:r>
          </a:p>
          <a:p>
            <a:pPr>
              <a:lnSpc>
                <a:spcPct val="170000"/>
              </a:lnSpc>
              <a:spcBef>
                <a:spcPts val="0"/>
              </a:spcBef>
            </a:pPr>
            <a:r>
              <a:rPr lang="en-US" sz="3400" dirty="0">
                <a:latin typeface="Arial" panose="020B0604020202020204" pitchFamily="34" charset="0"/>
                <a:cs typeface="Arial" panose="020B0604020202020204" pitchFamily="34" charset="0"/>
              </a:rPr>
              <a:t>maternal CPR should be continued, as delivery of the fetus may improve venous return and so increase the success of CPR </a:t>
            </a:r>
          </a:p>
          <a:p>
            <a:pPr>
              <a:lnSpc>
                <a:spcPct val="170000"/>
              </a:lnSpc>
              <a:spcBef>
                <a:spcPts val="0"/>
              </a:spcBef>
            </a:pPr>
            <a:r>
              <a:rPr lang="en-US" sz="3400" dirty="0">
                <a:latin typeface="Arial" panose="020B0604020202020204" pitchFamily="34" charset="0"/>
                <a:cs typeface="Arial" panose="020B0604020202020204" pitchFamily="34" charset="0"/>
              </a:rPr>
              <a:t>cord should be clamped/cut, and attention should focus on the neonate to ascertain if resuscitation is indicated </a:t>
            </a:r>
          </a:p>
          <a:p>
            <a:pPr>
              <a:lnSpc>
                <a:spcPct val="170000"/>
              </a:lnSpc>
              <a:spcBef>
                <a:spcPts val="0"/>
              </a:spcBef>
            </a:pPr>
            <a:r>
              <a:rPr lang="en-US" sz="3400" dirty="0">
                <a:latin typeface="Arial" panose="020B0604020202020204" pitchFamily="34" charset="0"/>
                <a:cs typeface="Arial" panose="020B0604020202020204" pitchFamily="34" charset="0"/>
              </a:rPr>
              <a:t>infants born within 5 min have a chance of minimal neurological injury</a:t>
            </a:r>
          </a:p>
          <a:p>
            <a:pPr>
              <a:lnSpc>
                <a:spcPct val="170000"/>
              </a:lnSpc>
              <a:spcBef>
                <a:spcPts val="0"/>
              </a:spcBef>
            </a:pPr>
            <a:r>
              <a:rPr lang="en-US" sz="3400" dirty="0">
                <a:latin typeface="Arial" panose="020B0604020202020204" pitchFamily="34" charset="0"/>
                <a:cs typeface="Arial" panose="020B0604020202020204" pitchFamily="34" charset="0"/>
              </a:rPr>
              <a:t>BECAUSE the longer the delay, the worse the prognosis! </a:t>
            </a:r>
          </a:p>
          <a:p>
            <a:pPr>
              <a:lnSpc>
                <a:spcPct val="170000"/>
              </a:lnSpc>
              <a:spcBef>
                <a:spcPts val="0"/>
              </a:spcBef>
            </a:pPr>
            <a:endParaRPr lang="en-TR" sz="1800" dirty="0"/>
          </a:p>
        </p:txBody>
      </p:sp>
      <p:pic>
        <p:nvPicPr>
          <p:cNvPr id="4" name="Picture 3">
            <a:extLst>
              <a:ext uri="{FF2B5EF4-FFF2-40B4-BE49-F238E27FC236}">
                <a16:creationId xmlns:a16="http://schemas.microsoft.com/office/drawing/2014/main" id="{F27B01F8-9AD1-8A47-A1B2-DEB05F0F04AB}"/>
              </a:ext>
            </a:extLst>
          </p:cNvPr>
          <p:cNvPicPr>
            <a:picLocks noChangeAspect="1"/>
          </p:cNvPicPr>
          <p:nvPr/>
        </p:nvPicPr>
        <p:blipFill>
          <a:blip r:embed="rId3"/>
          <a:stretch>
            <a:fillRect/>
          </a:stretch>
        </p:blipFill>
        <p:spPr>
          <a:xfrm>
            <a:off x="368878" y="2135915"/>
            <a:ext cx="5651500" cy="4318000"/>
          </a:xfrm>
          <a:prstGeom prst="rect">
            <a:avLst/>
          </a:prstGeom>
          <a:ln w="22225">
            <a:solidFill>
              <a:schemeClr val="accent1">
                <a:lumMod val="50000"/>
              </a:schemeClr>
            </a:solidFill>
          </a:ln>
        </p:spPr>
      </p:pic>
      <p:pic>
        <p:nvPicPr>
          <p:cNvPr id="5" name="Picture 4">
            <a:extLst>
              <a:ext uri="{FF2B5EF4-FFF2-40B4-BE49-F238E27FC236}">
                <a16:creationId xmlns:a16="http://schemas.microsoft.com/office/drawing/2014/main" id="{DC16D3E2-7801-D34F-BE53-4C005C16157C}"/>
              </a:ext>
            </a:extLst>
          </p:cNvPr>
          <p:cNvPicPr>
            <a:picLocks noChangeAspect="1"/>
          </p:cNvPicPr>
          <p:nvPr/>
        </p:nvPicPr>
        <p:blipFill>
          <a:blip r:embed="rId4"/>
          <a:stretch>
            <a:fillRect/>
          </a:stretch>
        </p:blipFill>
        <p:spPr>
          <a:xfrm>
            <a:off x="386191" y="295563"/>
            <a:ext cx="4449043" cy="1746715"/>
          </a:xfrm>
          <a:prstGeom prst="rect">
            <a:avLst/>
          </a:prstGeom>
        </p:spPr>
      </p:pic>
      <p:sp>
        <p:nvSpPr>
          <p:cNvPr id="6" name="TextBox 5">
            <a:extLst>
              <a:ext uri="{FF2B5EF4-FFF2-40B4-BE49-F238E27FC236}">
                <a16:creationId xmlns:a16="http://schemas.microsoft.com/office/drawing/2014/main" id="{2E011CB3-3DD6-074E-8801-63369A8E9505}"/>
              </a:ext>
            </a:extLst>
          </p:cNvPr>
          <p:cNvSpPr txBox="1"/>
          <p:nvPr/>
        </p:nvSpPr>
        <p:spPr>
          <a:xfrm>
            <a:off x="469322" y="138545"/>
            <a:ext cx="4227371" cy="353943"/>
          </a:xfrm>
          <a:prstGeom prst="rect">
            <a:avLst/>
          </a:prstGeom>
          <a:solidFill>
            <a:schemeClr val="bg2"/>
          </a:solidFill>
        </p:spPr>
        <p:txBody>
          <a:bodyPr wrap="square" rtlCol="0">
            <a:spAutoFit/>
          </a:bodyPr>
          <a:lstStyle/>
          <a:p>
            <a:r>
              <a:rPr lang="en-TR" sz="1700" dirty="0"/>
              <a:t>SOGC Guidelines J Obstet Gynecol Can 2015</a:t>
            </a:r>
          </a:p>
        </p:txBody>
      </p:sp>
      <p:sp>
        <p:nvSpPr>
          <p:cNvPr id="7" name="TextBox 6">
            <a:extLst>
              <a:ext uri="{FF2B5EF4-FFF2-40B4-BE49-F238E27FC236}">
                <a16:creationId xmlns:a16="http://schemas.microsoft.com/office/drawing/2014/main" id="{EFC450DC-8D49-7F48-924D-3AECB47C222F}"/>
              </a:ext>
            </a:extLst>
          </p:cNvPr>
          <p:cNvSpPr txBox="1"/>
          <p:nvPr/>
        </p:nvSpPr>
        <p:spPr>
          <a:xfrm>
            <a:off x="540320" y="2216733"/>
            <a:ext cx="3017493" cy="369332"/>
          </a:xfrm>
          <a:prstGeom prst="rect">
            <a:avLst/>
          </a:prstGeom>
          <a:noFill/>
        </p:spPr>
        <p:txBody>
          <a:bodyPr wrap="none" rtlCol="0">
            <a:spAutoFit/>
          </a:bodyPr>
          <a:lstStyle/>
          <a:p>
            <a:r>
              <a:rPr lang="en-TR" dirty="0"/>
              <a:t>Eur J Trauma Emerg Surg 2019</a:t>
            </a:r>
          </a:p>
        </p:txBody>
      </p:sp>
      <p:cxnSp>
        <p:nvCxnSpPr>
          <p:cNvPr id="9" name="Straight Connector 8">
            <a:extLst>
              <a:ext uri="{FF2B5EF4-FFF2-40B4-BE49-F238E27FC236}">
                <a16:creationId xmlns:a16="http://schemas.microsoft.com/office/drawing/2014/main" id="{A4BA87DD-57C7-9C41-8334-CDE7926469F7}"/>
              </a:ext>
            </a:extLst>
          </p:cNvPr>
          <p:cNvCxnSpPr>
            <a:cxnSpLocks/>
          </p:cNvCxnSpPr>
          <p:nvPr/>
        </p:nvCxnSpPr>
        <p:spPr>
          <a:xfrm>
            <a:off x="1773382" y="1177636"/>
            <a:ext cx="274781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ABF5A2B8-4B3D-B54C-B2AD-B7DE6CAB3199}"/>
              </a:ext>
            </a:extLst>
          </p:cNvPr>
          <p:cNvCxnSpPr/>
          <p:nvPr/>
        </p:nvCxnSpPr>
        <p:spPr>
          <a:xfrm>
            <a:off x="2003139" y="3546762"/>
            <a:ext cx="205047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2CBD4831-FC55-5741-90F3-F42E1A5EBEA0}"/>
              </a:ext>
            </a:extLst>
          </p:cNvPr>
          <p:cNvCxnSpPr>
            <a:cxnSpLocks/>
          </p:cNvCxnSpPr>
          <p:nvPr/>
        </p:nvCxnSpPr>
        <p:spPr>
          <a:xfrm>
            <a:off x="428339" y="4359562"/>
            <a:ext cx="529936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83E776-93B8-534A-AB8C-9090E2B61F9E}"/>
              </a:ext>
            </a:extLst>
          </p:cNvPr>
          <p:cNvCxnSpPr>
            <a:cxnSpLocks/>
          </p:cNvCxnSpPr>
          <p:nvPr/>
        </p:nvCxnSpPr>
        <p:spPr>
          <a:xfrm>
            <a:off x="565720" y="4613562"/>
            <a:ext cx="161868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2DFC1F5C-6748-224C-B3EF-E2349D094B8E}"/>
              </a:ext>
            </a:extLst>
          </p:cNvPr>
          <p:cNvCxnSpPr/>
          <p:nvPr/>
        </p:nvCxnSpPr>
        <p:spPr>
          <a:xfrm>
            <a:off x="8282035" y="1896485"/>
            <a:ext cx="1201599"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1806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1F20EC-B6C7-144D-8704-AC318118F55C}"/>
              </a:ext>
            </a:extLst>
          </p:cNvPr>
          <p:cNvPicPr>
            <a:picLocks noChangeAspect="1"/>
          </p:cNvPicPr>
          <p:nvPr/>
        </p:nvPicPr>
        <p:blipFill>
          <a:blip r:embed="rId3"/>
          <a:stretch>
            <a:fillRect/>
          </a:stretch>
        </p:blipFill>
        <p:spPr>
          <a:xfrm>
            <a:off x="4294415" y="387927"/>
            <a:ext cx="7778975" cy="6174505"/>
          </a:xfrm>
          <a:prstGeom prst="rect">
            <a:avLst/>
          </a:prstGeom>
          <a:ln w="22225">
            <a:solidFill>
              <a:schemeClr val="tx1"/>
            </a:solidFill>
          </a:ln>
        </p:spPr>
      </p:pic>
      <p:sp>
        <p:nvSpPr>
          <p:cNvPr id="7" name="Oval 6">
            <a:extLst>
              <a:ext uri="{FF2B5EF4-FFF2-40B4-BE49-F238E27FC236}">
                <a16:creationId xmlns:a16="http://schemas.microsoft.com/office/drawing/2014/main" id="{EDD17116-FC18-994B-AE42-4FA20C794C38}"/>
              </a:ext>
            </a:extLst>
          </p:cNvPr>
          <p:cNvSpPr/>
          <p:nvPr/>
        </p:nvSpPr>
        <p:spPr>
          <a:xfrm>
            <a:off x="7111195" y="2435424"/>
            <a:ext cx="2154831" cy="49511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5" name="Oval 14">
            <a:extLst>
              <a:ext uri="{FF2B5EF4-FFF2-40B4-BE49-F238E27FC236}">
                <a16:creationId xmlns:a16="http://schemas.microsoft.com/office/drawing/2014/main" id="{879CD69F-B52B-6F4F-94BD-E45B2938EE94}"/>
              </a:ext>
            </a:extLst>
          </p:cNvPr>
          <p:cNvSpPr/>
          <p:nvPr/>
        </p:nvSpPr>
        <p:spPr>
          <a:xfrm>
            <a:off x="9809015" y="2427513"/>
            <a:ext cx="1393371" cy="312672"/>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2" name="Picture 21">
            <a:extLst>
              <a:ext uri="{FF2B5EF4-FFF2-40B4-BE49-F238E27FC236}">
                <a16:creationId xmlns:a16="http://schemas.microsoft.com/office/drawing/2014/main" id="{A55E1518-F285-364C-814A-15F6C323DC31}"/>
              </a:ext>
            </a:extLst>
          </p:cNvPr>
          <p:cNvPicPr>
            <a:picLocks noChangeAspect="1"/>
          </p:cNvPicPr>
          <p:nvPr/>
        </p:nvPicPr>
        <p:blipFill rotWithShape="1">
          <a:blip r:embed="rId4"/>
          <a:srcRect t="980"/>
          <a:stretch/>
        </p:blipFill>
        <p:spPr>
          <a:xfrm>
            <a:off x="0" y="1282700"/>
            <a:ext cx="4229100" cy="5136572"/>
          </a:xfrm>
          <a:prstGeom prst="rect">
            <a:avLst/>
          </a:prstGeom>
        </p:spPr>
      </p:pic>
      <p:cxnSp>
        <p:nvCxnSpPr>
          <p:cNvPr id="5" name="Elbow Connector 4">
            <a:extLst>
              <a:ext uri="{FF2B5EF4-FFF2-40B4-BE49-F238E27FC236}">
                <a16:creationId xmlns:a16="http://schemas.microsoft.com/office/drawing/2014/main" id="{6B69BC13-945B-2745-BA20-B642BA449F26}"/>
              </a:ext>
            </a:extLst>
          </p:cNvPr>
          <p:cNvCxnSpPr>
            <a:cxnSpLocks/>
          </p:cNvCxnSpPr>
          <p:nvPr/>
        </p:nvCxnSpPr>
        <p:spPr>
          <a:xfrm flipV="1">
            <a:off x="3772605" y="1659575"/>
            <a:ext cx="3790377" cy="1270964"/>
          </a:xfrm>
          <a:prstGeom prst="bentConnector3">
            <a:avLst>
              <a:gd name="adj1" fmla="val 18504"/>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A254D8B-090C-8C47-936C-BC17F6FEF0C5}"/>
              </a:ext>
            </a:extLst>
          </p:cNvPr>
          <p:cNvPicPr>
            <a:picLocks noChangeAspect="1"/>
          </p:cNvPicPr>
          <p:nvPr/>
        </p:nvPicPr>
        <p:blipFill>
          <a:blip r:embed="rId5"/>
          <a:stretch>
            <a:fillRect/>
          </a:stretch>
        </p:blipFill>
        <p:spPr>
          <a:xfrm>
            <a:off x="74587" y="-12456"/>
            <a:ext cx="4159228" cy="1203337"/>
          </a:xfrm>
          <a:prstGeom prst="rect">
            <a:avLst/>
          </a:prstGeom>
        </p:spPr>
      </p:pic>
      <p:cxnSp>
        <p:nvCxnSpPr>
          <p:cNvPr id="3" name="Straight Connector 2">
            <a:extLst>
              <a:ext uri="{FF2B5EF4-FFF2-40B4-BE49-F238E27FC236}">
                <a16:creationId xmlns:a16="http://schemas.microsoft.com/office/drawing/2014/main" id="{73038DF4-7089-5242-91D3-AC4846773815}"/>
              </a:ext>
            </a:extLst>
          </p:cNvPr>
          <p:cNvCxnSpPr/>
          <p:nvPr/>
        </p:nvCxnSpPr>
        <p:spPr>
          <a:xfrm>
            <a:off x="7567125" y="1778000"/>
            <a:ext cx="1397000"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7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2726A2-8EDF-FB45-847B-550A5E38C646}"/>
              </a:ext>
            </a:extLst>
          </p:cNvPr>
          <p:cNvPicPr>
            <a:picLocks noChangeAspect="1"/>
          </p:cNvPicPr>
          <p:nvPr/>
        </p:nvPicPr>
        <p:blipFill>
          <a:blip r:embed="rId3"/>
          <a:stretch>
            <a:fillRect/>
          </a:stretch>
        </p:blipFill>
        <p:spPr>
          <a:xfrm>
            <a:off x="965200" y="378090"/>
            <a:ext cx="9313333" cy="6519330"/>
          </a:xfrm>
          <a:prstGeom prst="rect">
            <a:avLst/>
          </a:prstGeom>
          <a:noFill/>
        </p:spPr>
      </p:pic>
      <p:sp>
        <p:nvSpPr>
          <p:cNvPr id="3" name="Title 1">
            <a:extLst>
              <a:ext uri="{FF2B5EF4-FFF2-40B4-BE49-F238E27FC236}">
                <a16:creationId xmlns:a16="http://schemas.microsoft.com/office/drawing/2014/main" id="{58FF7E39-E65C-724B-950E-B353922053BD}"/>
              </a:ext>
            </a:extLst>
          </p:cNvPr>
          <p:cNvSpPr txBox="1">
            <a:spLocks/>
          </p:cNvSpPr>
          <p:nvPr/>
        </p:nvSpPr>
        <p:spPr>
          <a:xfrm>
            <a:off x="2760784" y="149643"/>
            <a:ext cx="6079612" cy="659250"/>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TR" sz="4000" b="1" dirty="0"/>
              <a:t>Transfusion manag</a:t>
            </a:r>
            <a:r>
              <a:rPr lang="en-US" sz="4000" b="1" dirty="0"/>
              <a:t>e</a:t>
            </a:r>
            <a:r>
              <a:rPr lang="en-TR" sz="4000" b="1" dirty="0"/>
              <a:t>ment</a:t>
            </a:r>
          </a:p>
          <a:p>
            <a:pPr algn="ctr"/>
            <a:endParaRPr lang="en-TR" sz="4000" b="1" dirty="0"/>
          </a:p>
          <a:p>
            <a:pPr algn="ctr"/>
            <a:endParaRPr lang="en-TR" sz="4000" b="1" dirty="0"/>
          </a:p>
        </p:txBody>
      </p:sp>
      <p:grpSp>
        <p:nvGrpSpPr>
          <p:cNvPr id="5" name="Group 4">
            <a:extLst>
              <a:ext uri="{FF2B5EF4-FFF2-40B4-BE49-F238E27FC236}">
                <a16:creationId xmlns:a16="http://schemas.microsoft.com/office/drawing/2014/main" id="{C9C6E854-9801-B14C-B788-D8F65EEA0BF2}"/>
              </a:ext>
            </a:extLst>
          </p:cNvPr>
          <p:cNvGrpSpPr/>
          <p:nvPr/>
        </p:nvGrpSpPr>
        <p:grpSpPr>
          <a:xfrm>
            <a:off x="792481" y="644669"/>
            <a:ext cx="3712382" cy="1316701"/>
            <a:chOff x="3333060" y="535590"/>
            <a:chExt cx="3177453" cy="1316701"/>
          </a:xfrm>
        </p:grpSpPr>
        <p:sp>
          <p:nvSpPr>
            <p:cNvPr id="9" name="Chevron 8">
              <a:extLst>
                <a:ext uri="{FF2B5EF4-FFF2-40B4-BE49-F238E27FC236}">
                  <a16:creationId xmlns:a16="http://schemas.microsoft.com/office/drawing/2014/main" id="{02BF05A2-ECCA-2A46-A949-477753EB9A36}"/>
                </a:ext>
              </a:extLst>
            </p:cNvPr>
            <p:cNvSpPr/>
            <p:nvPr/>
          </p:nvSpPr>
          <p:spPr>
            <a:xfrm>
              <a:off x="3333060" y="535590"/>
              <a:ext cx="3177453" cy="1270981"/>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Chevron 4">
              <a:extLst>
                <a:ext uri="{FF2B5EF4-FFF2-40B4-BE49-F238E27FC236}">
                  <a16:creationId xmlns:a16="http://schemas.microsoft.com/office/drawing/2014/main" id="{74C74CD3-93A5-E44E-85AB-8E68C6E25941}"/>
                </a:ext>
              </a:extLst>
            </p:cNvPr>
            <p:cNvSpPr txBox="1"/>
            <p:nvPr/>
          </p:nvSpPr>
          <p:spPr>
            <a:xfrm>
              <a:off x="3865097" y="581310"/>
              <a:ext cx="2179759" cy="12709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dirty="0"/>
                <a:t>T</a:t>
              </a:r>
              <a:r>
                <a:rPr lang="en-US" sz="2000" kern="1200" dirty="0"/>
                <a:t>ransfusion of a fixed ratio blood components </a:t>
              </a:r>
              <a:endParaRPr lang="en-US" sz="2000" dirty="0"/>
            </a:p>
            <a:p>
              <a:pPr marL="0" lvl="0" indent="0" algn="ctr" defTabSz="889000">
                <a:lnSpc>
                  <a:spcPct val="90000"/>
                </a:lnSpc>
                <a:spcBef>
                  <a:spcPct val="0"/>
                </a:spcBef>
                <a:spcAft>
                  <a:spcPct val="35000"/>
                </a:spcAft>
                <a:buNone/>
              </a:pPr>
              <a:r>
                <a:rPr lang="en-US" sz="2000" kern="1200" dirty="0"/>
                <a:t>(1:1:1 / FFP:RBC:PLT)</a:t>
              </a:r>
            </a:p>
          </p:txBody>
        </p:sp>
      </p:grpSp>
      <p:grpSp>
        <p:nvGrpSpPr>
          <p:cNvPr id="6" name="Group 5">
            <a:extLst>
              <a:ext uri="{FF2B5EF4-FFF2-40B4-BE49-F238E27FC236}">
                <a16:creationId xmlns:a16="http://schemas.microsoft.com/office/drawing/2014/main" id="{C67DAF4C-F816-FF4E-A779-0B54DF5C1536}"/>
              </a:ext>
            </a:extLst>
          </p:cNvPr>
          <p:cNvGrpSpPr/>
          <p:nvPr/>
        </p:nvGrpSpPr>
        <p:grpSpPr>
          <a:xfrm>
            <a:off x="1301579" y="5201429"/>
            <a:ext cx="3177453" cy="1270981"/>
            <a:chOff x="6065670" y="535590"/>
            <a:chExt cx="3177453" cy="1270981"/>
          </a:xfrm>
        </p:grpSpPr>
        <p:sp>
          <p:nvSpPr>
            <p:cNvPr id="7" name="Chevron 6">
              <a:extLst>
                <a:ext uri="{FF2B5EF4-FFF2-40B4-BE49-F238E27FC236}">
                  <a16:creationId xmlns:a16="http://schemas.microsoft.com/office/drawing/2014/main" id="{B8C9CE58-7E5D-764E-AEB2-52E18844397D}"/>
                </a:ext>
              </a:extLst>
            </p:cNvPr>
            <p:cNvSpPr/>
            <p:nvPr/>
          </p:nvSpPr>
          <p:spPr>
            <a:xfrm>
              <a:off x="6065670" y="535590"/>
              <a:ext cx="3177453" cy="1270981"/>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Chevron 6">
              <a:extLst>
                <a:ext uri="{FF2B5EF4-FFF2-40B4-BE49-F238E27FC236}">
                  <a16:creationId xmlns:a16="http://schemas.microsoft.com/office/drawing/2014/main" id="{198AE523-5403-0E4D-B606-0EF5DD57A344}"/>
                </a:ext>
              </a:extLst>
            </p:cNvPr>
            <p:cNvSpPr txBox="1"/>
            <p:nvPr/>
          </p:nvSpPr>
          <p:spPr>
            <a:xfrm>
              <a:off x="6701161" y="535590"/>
              <a:ext cx="1906472" cy="12709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PROPR Trial</a:t>
              </a:r>
            </a:p>
            <a:p>
              <a:pPr marL="0" lvl="0" indent="0" algn="ctr" defTabSz="1066800">
                <a:lnSpc>
                  <a:spcPct val="90000"/>
                </a:lnSpc>
                <a:spcBef>
                  <a:spcPct val="0"/>
                </a:spcBef>
                <a:spcAft>
                  <a:spcPct val="35000"/>
                </a:spcAft>
                <a:buNone/>
              </a:pPr>
              <a:r>
                <a:rPr lang="en-TR" sz="2400" kern="1200" dirty="0"/>
                <a:t>JAMA 2015</a:t>
              </a:r>
              <a:endParaRPr lang="en-US" sz="2400" kern="1200" dirty="0"/>
            </a:p>
          </p:txBody>
        </p:sp>
      </p:grpSp>
      <p:grpSp>
        <p:nvGrpSpPr>
          <p:cNvPr id="11" name="Group 10">
            <a:extLst>
              <a:ext uri="{FF2B5EF4-FFF2-40B4-BE49-F238E27FC236}">
                <a16:creationId xmlns:a16="http://schemas.microsoft.com/office/drawing/2014/main" id="{59B15830-96E1-DD45-951F-B1340113358C}"/>
              </a:ext>
            </a:extLst>
          </p:cNvPr>
          <p:cNvGrpSpPr/>
          <p:nvPr/>
        </p:nvGrpSpPr>
        <p:grpSpPr>
          <a:xfrm>
            <a:off x="4268729" y="675149"/>
            <a:ext cx="3177453" cy="1270981"/>
            <a:chOff x="3333060" y="2281275"/>
            <a:chExt cx="3177453" cy="1270981"/>
          </a:xfrm>
        </p:grpSpPr>
        <p:sp>
          <p:nvSpPr>
            <p:cNvPr id="15" name="Chevron 14">
              <a:extLst>
                <a:ext uri="{FF2B5EF4-FFF2-40B4-BE49-F238E27FC236}">
                  <a16:creationId xmlns:a16="http://schemas.microsoft.com/office/drawing/2014/main" id="{F5C45F56-92A0-B944-A525-4CC811D2D148}"/>
                </a:ext>
              </a:extLst>
            </p:cNvPr>
            <p:cNvSpPr/>
            <p:nvPr/>
          </p:nvSpPr>
          <p:spPr>
            <a:xfrm>
              <a:off x="3333060" y="2281275"/>
              <a:ext cx="3177453" cy="1270981"/>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Chevron 4">
              <a:extLst>
                <a:ext uri="{FF2B5EF4-FFF2-40B4-BE49-F238E27FC236}">
                  <a16:creationId xmlns:a16="http://schemas.microsoft.com/office/drawing/2014/main" id="{603F8DD6-1AB8-FE4B-8B1D-78118A842FBC}"/>
                </a:ext>
              </a:extLst>
            </p:cNvPr>
            <p:cNvSpPr txBox="1"/>
            <p:nvPr/>
          </p:nvSpPr>
          <p:spPr>
            <a:xfrm>
              <a:off x="3968551" y="2281275"/>
              <a:ext cx="1906472" cy="12709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Depends on viscoelastic tests (VET)</a:t>
              </a:r>
            </a:p>
          </p:txBody>
        </p:sp>
      </p:grpSp>
      <p:grpSp>
        <p:nvGrpSpPr>
          <p:cNvPr id="12" name="Group 11">
            <a:extLst>
              <a:ext uri="{FF2B5EF4-FFF2-40B4-BE49-F238E27FC236}">
                <a16:creationId xmlns:a16="http://schemas.microsoft.com/office/drawing/2014/main" id="{215D43CB-23D7-5B41-9F93-A9EC361EC574}"/>
              </a:ext>
            </a:extLst>
          </p:cNvPr>
          <p:cNvGrpSpPr/>
          <p:nvPr/>
        </p:nvGrpSpPr>
        <p:grpSpPr>
          <a:xfrm>
            <a:off x="4166699" y="5247149"/>
            <a:ext cx="3177453" cy="1270981"/>
            <a:chOff x="6065670" y="2281275"/>
            <a:chExt cx="3177453" cy="1270981"/>
          </a:xfrm>
        </p:grpSpPr>
        <p:sp>
          <p:nvSpPr>
            <p:cNvPr id="13" name="Chevron 12">
              <a:extLst>
                <a:ext uri="{FF2B5EF4-FFF2-40B4-BE49-F238E27FC236}">
                  <a16:creationId xmlns:a16="http://schemas.microsoft.com/office/drawing/2014/main" id="{97C0ED88-6A2F-0F4C-B46A-3A216EE1D00B}"/>
                </a:ext>
              </a:extLst>
            </p:cNvPr>
            <p:cNvSpPr/>
            <p:nvPr/>
          </p:nvSpPr>
          <p:spPr>
            <a:xfrm>
              <a:off x="6065670" y="2281275"/>
              <a:ext cx="3177453" cy="1270981"/>
            </a:xfrm>
            <a:prstGeom prst="chevron">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Chevron 6">
              <a:extLst>
                <a:ext uri="{FF2B5EF4-FFF2-40B4-BE49-F238E27FC236}">
                  <a16:creationId xmlns:a16="http://schemas.microsoft.com/office/drawing/2014/main" id="{8A39973D-94E0-DD49-86D1-64AC87323539}"/>
                </a:ext>
              </a:extLst>
            </p:cNvPr>
            <p:cNvSpPr txBox="1"/>
            <p:nvPr/>
          </p:nvSpPr>
          <p:spPr>
            <a:xfrm>
              <a:off x="6701161" y="2281275"/>
              <a:ext cx="1906472" cy="12709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ITACTIC Trial</a:t>
              </a:r>
            </a:p>
            <a:p>
              <a:pPr marL="0" lvl="0" indent="0" algn="ctr" defTabSz="1066800">
                <a:lnSpc>
                  <a:spcPct val="90000"/>
                </a:lnSpc>
                <a:spcBef>
                  <a:spcPct val="0"/>
                </a:spcBef>
                <a:spcAft>
                  <a:spcPct val="35000"/>
                </a:spcAft>
                <a:buNone/>
              </a:pPr>
              <a:r>
                <a:rPr lang="en-TR" sz="2400" kern="1200" dirty="0"/>
                <a:t> Intensive Care Med 2021</a:t>
              </a:r>
              <a:endParaRPr lang="en-US" sz="2400" kern="1200" dirty="0"/>
            </a:p>
          </p:txBody>
        </p:sp>
      </p:grpSp>
    </p:spTree>
    <p:extLst>
      <p:ext uri="{BB962C8B-B14F-4D97-AF65-F5344CB8AC3E}">
        <p14:creationId xmlns:p14="http://schemas.microsoft.com/office/powerpoint/2010/main" val="10262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498F413-FE0B-FF47-BF8D-96250ABC0C7F}"/>
              </a:ext>
            </a:extLst>
          </p:cNvPr>
          <p:cNvGraphicFramePr/>
          <p:nvPr>
            <p:extLst>
              <p:ext uri="{D42A27DB-BD31-4B8C-83A1-F6EECF244321}">
                <p14:modId xmlns:p14="http://schemas.microsoft.com/office/powerpoint/2010/main" val="1782889251"/>
              </p:ext>
            </p:extLst>
          </p:nvPr>
        </p:nvGraphicFramePr>
        <p:xfrm>
          <a:off x="541020" y="835781"/>
          <a:ext cx="11181080" cy="583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D4572893-6A2D-A941-9543-B602AE857330}"/>
              </a:ext>
            </a:extLst>
          </p:cNvPr>
          <p:cNvGrpSpPr/>
          <p:nvPr/>
        </p:nvGrpSpPr>
        <p:grpSpPr>
          <a:xfrm>
            <a:off x="4030617" y="207069"/>
            <a:ext cx="3642359" cy="1446107"/>
            <a:chOff x="2935103" y="2769148"/>
            <a:chExt cx="2021843" cy="2021843"/>
          </a:xfrm>
        </p:grpSpPr>
        <p:sp>
          <p:nvSpPr>
            <p:cNvPr id="7" name="Oval 6">
              <a:extLst>
                <a:ext uri="{FF2B5EF4-FFF2-40B4-BE49-F238E27FC236}">
                  <a16:creationId xmlns:a16="http://schemas.microsoft.com/office/drawing/2014/main" id="{AEAD982A-DA9B-404C-AE71-D230704AC1CB}"/>
                </a:ext>
              </a:extLst>
            </p:cNvPr>
            <p:cNvSpPr/>
            <p:nvPr/>
          </p:nvSpPr>
          <p:spPr>
            <a:xfrm>
              <a:off x="2935103" y="2769148"/>
              <a:ext cx="2021843" cy="2021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52D3758-7252-6246-A534-6203E367633A}"/>
                </a:ext>
              </a:extLst>
            </p:cNvPr>
            <p:cNvSpPr txBox="1"/>
            <p:nvPr/>
          </p:nvSpPr>
          <p:spPr>
            <a:xfrm>
              <a:off x="3231195" y="3065240"/>
              <a:ext cx="1429659" cy="1429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TR" sz="2300" b="1" kern="1200" dirty="0"/>
                <a:t>Prehospital bundle </a:t>
              </a:r>
              <a:endParaRPr lang="en-US" sz="2300" b="1" kern="1200" dirty="0"/>
            </a:p>
          </p:txBody>
        </p:sp>
      </p:grpSp>
      <p:sp>
        <p:nvSpPr>
          <p:cNvPr id="9" name="Content Placeholder 3">
            <a:extLst>
              <a:ext uri="{FF2B5EF4-FFF2-40B4-BE49-F238E27FC236}">
                <a16:creationId xmlns:a16="http://schemas.microsoft.com/office/drawing/2014/main" id="{0655214E-B738-3147-B509-223B1D2A29F9}"/>
              </a:ext>
            </a:extLst>
          </p:cNvPr>
          <p:cNvSpPr txBox="1">
            <a:spLocks/>
          </p:cNvSpPr>
          <p:nvPr/>
        </p:nvSpPr>
        <p:spPr>
          <a:xfrm>
            <a:off x="6743370" y="1804032"/>
            <a:ext cx="2575538" cy="8306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TR" sz="2000" dirty="0"/>
              <a:t>24 h &amp; 30 day survival improved</a:t>
            </a:r>
          </a:p>
        </p:txBody>
      </p:sp>
      <p:sp>
        <p:nvSpPr>
          <p:cNvPr id="10" name="Content Placeholder 3">
            <a:extLst>
              <a:ext uri="{FF2B5EF4-FFF2-40B4-BE49-F238E27FC236}">
                <a16:creationId xmlns:a16="http://schemas.microsoft.com/office/drawing/2014/main" id="{8BD55E50-AD8A-F948-9DCE-09FB4A2582C5}"/>
              </a:ext>
            </a:extLst>
          </p:cNvPr>
          <p:cNvSpPr txBox="1">
            <a:spLocks/>
          </p:cNvSpPr>
          <p:nvPr/>
        </p:nvSpPr>
        <p:spPr>
          <a:xfrm>
            <a:off x="3321790" y="1997012"/>
            <a:ext cx="3352800" cy="5888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TR" sz="2000" dirty="0"/>
              <a:t>Military combat casualities</a:t>
            </a:r>
          </a:p>
        </p:txBody>
      </p:sp>
      <p:sp>
        <p:nvSpPr>
          <p:cNvPr id="12" name="Content Placeholder 5">
            <a:extLst>
              <a:ext uri="{FF2B5EF4-FFF2-40B4-BE49-F238E27FC236}">
                <a16:creationId xmlns:a16="http://schemas.microsoft.com/office/drawing/2014/main" id="{68A4B2D6-C81D-6146-AEDF-93258FB76820}"/>
              </a:ext>
            </a:extLst>
          </p:cNvPr>
          <p:cNvSpPr txBox="1">
            <a:spLocks/>
          </p:cNvSpPr>
          <p:nvPr/>
        </p:nvSpPr>
        <p:spPr>
          <a:xfrm>
            <a:off x="6414741" y="2666793"/>
            <a:ext cx="4894592" cy="1672772"/>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endParaRPr lang="en-TR" sz="1800" dirty="0"/>
          </a:p>
          <a:p>
            <a:pPr marL="0" indent="0" algn="ctr">
              <a:lnSpc>
                <a:spcPct val="120000"/>
              </a:lnSpc>
              <a:spcBef>
                <a:spcPts val="0"/>
              </a:spcBef>
              <a:buNone/>
            </a:pPr>
            <a:r>
              <a:rPr lang="en-TR" sz="1800" dirty="0"/>
              <a:t>30-day mortality improved</a:t>
            </a:r>
          </a:p>
          <a:p>
            <a:pPr marL="0" indent="0" algn="ctr">
              <a:lnSpc>
                <a:spcPct val="120000"/>
              </a:lnSpc>
              <a:spcBef>
                <a:spcPts val="0"/>
              </a:spcBef>
              <a:buNone/>
            </a:pPr>
            <a:r>
              <a:rPr lang="en-TR" sz="1800" dirty="0"/>
              <a:t>Greater survival</a:t>
            </a:r>
          </a:p>
          <a:p>
            <a:pPr marL="0" indent="0" algn="ctr">
              <a:lnSpc>
                <a:spcPct val="120000"/>
              </a:lnSpc>
              <a:spcBef>
                <a:spcPts val="0"/>
              </a:spcBef>
              <a:buNone/>
            </a:pPr>
            <a:r>
              <a:rPr lang="en-TR" sz="1800" dirty="0"/>
              <a:t>Reduced mortality after blunt injury </a:t>
            </a:r>
          </a:p>
        </p:txBody>
      </p:sp>
      <p:sp>
        <p:nvSpPr>
          <p:cNvPr id="13" name="TextBox 12">
            <a:extLst>
              <a:ext uri="{FF2B5EF4-FFF2-40B4-BE49-F238E27FC236}">
                <a16:creationId xmlns:a16="http://schemas.microsoft.com/office/drawing/2014/main" id="{7EAD3161-1D33-FC41-A480-A4FF0D843B6A}"/>
              </a:ext>
            </a:extLst>
          </p:cNvPr>
          <p:cNvSpPr txBox="1"/>
          <p:nvPr/>
        </p:nvSpPr>
        <p:spPr>
          <a:xfrm>
            <a:off x="509447" y="5944332"/>
            <a:ext cx="8386355" cy="923330"/>
          </a:xfrm>
          <a:prstGeom prst="rect">
            <a:avLst/>
          </a:prstGeom>
          <a:noFill/>
        </p:spPr>
        <p:txBody>
          <a:bodyPr wrap="square">
            <a:spAutoFit/>
          </a:bodyPr>
          <a:lstStyle/>
          <a:p>
            <a:r>
              <a:rPr lang="en-US" sz="1800" b="0" i="0" dirty="0">
                <a:effectLst/>
                <a:latin typeface="Arial" panose="020B0604020202020204" pitchFamily="34" charset="0"/>
                <a:cs typeface="Arial" panose="020B0604020202020204" pitchFamily="34" charset="0"/>
              </a:rPr>
              <a:t>Association of Prehospital Plasma Transfusion With Survival in Trauma Patients With Hemorrhagic Shock When Transport Times Are Longer Than 20 Minutes. </a:t>
            </a:r>
            <a:br>
              <a:rPr lang="en-US" sz="1800" b="0" i="0" dirty="0">
                <a:effectLst/>
                <a:latin typeface="Arial" panose="020B0604020202020204" pitchFamily="34" charset="0"/>
                <a:cs typeface="Arial" panose="020B0604020202020204" pitchFamily="34" charset="0"/>
              </a:rPr>
            </a:br>
            <a:endParaRPr lang="en-TR" dirty="0"/>
          </a:p>
        </p:txBody>
      </p:sp>
    </p:spTree>
    <p:extLst>
      <p:ext uri="{BB962C8B-B14F-4D97-AF65-F5344CB8AC3E}">
        <p14:creationId xmlns:p14="http://schemas.microsoft.com/office/powerpoint/2010/main" val="160373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FA62C86-CD1D-9741-A188-FCF2426CD66A}"/>
              </a:ext>
            </a:extLst>
          </p:cNvPr>
          <p:cNvPicPr>
            <a:picLocks noGrp="1" noChangeAspect="1"/>
          </p:cNvPicPr>
          <p:nvPr>
            <p:ph sz="half" idx="2"/>
          </p:nvPr>
        </p:nvPicPr>
        <p:blipFill rotWithShape="1">
          <a:blip r:embed="rId3"/>
          <a:srcRect l="9602" t="14607" r="30484" b="5355"/>
          <a:stretch/>
        </p:blipFill>
        <p:spPr>
          <a:xfrm>
            <a:off x="688955" y="1301351"/>
            <a:ext cx="6522720" cy="5445953"/>
          </a:xfrm>
        </p:spPr>
      </p:pic>
      <p:sp>
        <p:nvSpPr>
          <p:cNvPr id="2" name="Title 1">
            <a:extLst>
              <a:ext uri="{FF2B5EF4-FFF2-40B4-BE49-F238E27FC236}">
                <a16:creationId xmlns:a16="http://schemas.microsoft.com/office/drawing/2014/main" id="{49AEBE33-658F-614A-96BD-E722929CF960}"/>
              </a:ext>
            </a:extLst>
          </p:cNvPr>
          <p:cNvSpPr>
            <a:spLocks noGrp="1"/>
          </p:cNvSpPr>
          <p:nvPr>
            <p:ph type="title"/>
          </p:nvPr>
        </p:nvSpPr>
        <p:spPr>
          <a:xfrm>
            <a:off x="431076" y="14517"/>
            <a:ext cx="11658601" cy="1349644"/>
          </a:xfrm>
        </p:spPr>
        <p:txBody>
          <a:bodyPr>
            <a:noAutofit/>
          </a:bodyPr>
          <a:lstStyle/>
          <a:p>
            <a:r>
              <a:rPr lang="en-US" sz="2400" b="0" i="0" dirty="0">
                <a:effectLst/>
                <a:latin typeface="Arial" panose="020B0604020202020204" pitchFamily="34" charset="0"/>
                <a:cs typeface="Arial" panose="020B0604020202020204" pitchFamily="34" charset="0"/>
              </a:rPr>
              <a:t> </a:t>
            </a:r>
            <a:r>
              <a:rPr lang="en-US" sz="2400" b="1" i="0" dirty="0">
                <a:effectLst/>
                <a:latin typeface="Arial" panose="020B0604020202020204" pitchFamily="34" charset="0"/>
                <a:cs typeface="Arial" panose="020B0604020202020204" pitchFamily="34" charset="0"/>
              </a:rPr>
              <a:t>A Post Hoc Analysis of the </a:t>
            </a:r>
            <a:r>
              <a:rPr lang="en-US" sz="2400" b="1" i="0" dirty="0" err="1">
                <a:effectLst/>
                <a:latin typeface="Arial" panose="020B0604020202020204" pitchFamily="34" charset="0"/>
                <a:cs typeface="Arial" panose="020B0604020202020204" pitchFamily="34" charset="0"/>
              </a:rPr>
              <a:t>PAMPer</a:t>
            </a:r>
            <a:r>
              <a:rPr lang="en-US" sz="2400" b="1" i="0" dirty="0">
                <a:effectLst/>
                <a:latin typeface="Arial" panose="020B0604020202020204" pitchFamily="34" charset="0"/>
                <a:cs typeface="Arial" panose="020B0604020202020204" pitchFamily="34" charset="0"/>
              </a:rPr>
              <a:t> and COMBAT </a:t>
            </a:r>
            <a:r>
              <a:rPr lang="en-US" sz="2400" b="1" dirty="0">
                <a:latin typeface="Arial" panose="020B0604020202020204" pitchFamily="34" charset="0"/>
                <a:cs typeface="Arial" panose="020B0604020202020204" pitchFamily="34" charset="0"/>
              </a:rPr>
              <a:t>Clinical Trials.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JAMA Surg 2020</a:t>
            </a:r>
            <a:endParaRPr lang="en-TR" sz="2400" b="1"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88EC370D-CF7C-C34D-9454-2422C4054D5A}"/>
              </a:ext>
            </a:extLst>
          </p:cNvPr>
          <p:cNvSpPr>
            <a:spLocks noGrp="1"/>
          </p:cNvSpPr>
          <p:nvPr>
            <p:ph sz="half" idx="1"/>
          </p:nvPr>
        </p:nvSpPr>
        <p:spPr>
          <a:xfrm>
            <a:off x="7047186" y="2178324"/>
            <a:ext cx="5014185" cy="2365967"/>
          </a:xfrm>
        </p:spPr>
        <p:txBody>
          <a:bodyPr>
            <a:normAutofit/>
          </a:bodyPr>
          <a:lstStyle/>
          <a:p>
            <a:pPr>
              <a:spcBef>
                <a:spcPts val="2000"/>
              </a:spcBef>
              <a:spcAft>
                <a:spcPts val="2000"/>
              </a:spcAft>
            </a:pPr>
            <a:r>
              <a:rPr lang="en-US" sz="2600" b="0" i="0" dirty="0">
                <a:solidFill>
                  <a:srgbClr val="212121"/>
                </a:solidFill>
                <a:effectLst/>
                <a:latin typeface="Arial" panose="020B0604020202020204" pitchFamily="34" charset="0"/>
                <a:cs typeface="Arial" panose="020B0604020202020204" pitchFamily="34" charset="0"/>
              </a:rPr>
              <a:t>Even when transport times are longer than 20 min, benefit-risk ratio is favorable to use </a:t>
            </a:r>
            <a:r>
              <a:rPr lang="en-US" sz="2600" dirty="0">
                <a:solidFill>
                  <a:srgbClr val="212121"/>
                </a:solidFill>
                <a:latin typeface="Arial" panose="020B0604020202020204" pitchFamily="34" charset="0"/>
                <a:cs typeface="Arial" panose="020B0604020202020204" pitchFamily="34" charset="0"/>
              </a:rPr>
              <a:t>prehospital plasma with a survival benefit </a:t>
            </a:r>
            <a:endParaRPr lang="en-US" sz="2600" b="0" i="0" dirty="0">
              <a:solidFill>
                <a:srgbClr val="212121"/>
              </a:solidFill>
              <a:effectLst/>
              <a:latin typeface="Arial" panose="020B0604020202020204" pitchFamily="34" charset="0"/>
              <a:cs typeface="Arial" panose="020B0604020202020204" pitchFamily="34" charset="0"/>
            </a:endParaRPr>
          </a:p>
          <a:p>
            <a:endParaRPr lang="en-TR" dirty="0"/>
          </a:p>
        </p:txBody>
      </p:sp>
      <p:sp>
        <p:nvSpPr>
          <p:cNvPr id="11" name="Rectangle 10">
            <a:extLst>
              <a:ext uri="{FF2B5EF4-FFF2-40B4-BE49-F238E27FC236}">
                <a16:creationId xmlns:a16="http://schemas.microsoft.com/office/drawing/2014/main" id="{04D95FF2-7441-9B4E-BA2E-39A8A40512B3}"/>
              </a:ext>
            </a:extLst>
          </p:cNvPr>
          <p:cNvSpPr/>
          <p:nvPr/>
        </p:nvSpPr>
        <p:spPr>
          <a:xfrm>
            <a:off x="945932" y="5644068"/>
            <a:ext cx="4745422" cy="29953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Rectangle 11">
            <a:extLst>
              <a:ext uri="{FF2B5EF4-FFF2-40B4-BE49-F238E27FC236}">
                <a16:creationId xmlns:a16="http://schemas.microsoft.com/office/drawing/2014/main" id="{D8C869DC-1466-5745-8660-758F0AA21579}"/>
              </a:ext>
            </a:extLst>
          </p:cNvPr>
          <p:cNvSpPr/>
          <p:nvPr/>
        </p:nvSpPr>
        <p:spPr>
          <a:xfrm>
            <a:off x="945932" y="2412124"/>
            <a:ext cx="4745422" cy="77251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ectangle 12">
            <a:extLst>
              <a:ext uri="{FF2B5EF4-FFF2-40B4-BE49-F238E27FC236}">
                <a16:creationId xmlns:a16="http://schemas.microsoft.com/office/drawing/2014/main" id="{1D93903B-EA05-304E-ACDE-E3D394081CCF}"/>
              </a:ext>
            </a:extLst>
          </p:cNvPr>
          <p:cNvSpPr/>
          <p:nvPr/>
        </p:nvSpPr>
        <p:spPr>
          <a:xfrm>
            <a:off x="909142" y="4850532"/>
            <a:ext cx="4745422" cy="29953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Rectangle 13">
            <a:extLst>
              <a:ext uri="{FF2B5EF4-FFF2-40B4-BE49-F238E27FC236}">
                <a16:creationId xmlns:a16="http://schemas.microsoft.com/office/drawing/2014/main" id="{B76DF216-4FF4-5241-9F4D-1C70BBF16468}"/>
              </a:ext>
            </a:extLst>
          </p:cNvPr>
          <p:cNvSpPr/>
          <p:nvPr/>
        </p:nvSpPr>
        <p:spPr>
          <a:xfrm>
            <a:off x="956442" y="3368570"/>
            <a:ext cx="4745422" cy="29953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6" name="Oval 15">
            <a:extLst>
              <a:ext uri="{FF2B5EF4-FFF2-40B4-BE49-F238E27FC236}">
                <a16:creationId xmlns:a16="http://schemas.microsoft.com/office/drawing/2014/main" id="{DFE40F1A-2B8D-A240-A611-8B4BEEF38CDC}"/>
              </a:ext>
            </a:extLst>
          </p:cNvPr>
          <p:cNvSpPr/>
          <p:nvPr/>
        </p:nvSpPr>
        <p:spPr>
          <a:xfrm>
            <a:off x="909141" y="5144834"/>
            <a:ext cx="772505" cy="25697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7" name="Oval 16">
            <a:extLst>
              <a:ext uri="{FF2B5EF4-FFF2-40B4-BE49-F238E27FC236}">
                <a16:creationId xmlns:a16="http://schemas.microsoft.com/office/drawing/2014/main" id="{57CA8FDE-18FD-494A-AA6F-F476B9DD37F8}"/>
              </a:ext>
            </a:extLst>
          </p:cNvPr>
          <p:cNvSpPr/>
          <p:nvPr/>
        </p:nvSpPr>
        <p:spPr>
          <a:xfrm>
            <a:off x="909141" y="4346555"/>
            <a:ext cx="604349" cy="2995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Content Placeholder 8">
            <a:extLst>
              <a:ext uri="{FF2B5EF4-FFF2-40B4-BE49-F238E27FC236}">
                <a16:creationId xmlns:a16="http://schemas.microsoft.com/office/drawing/2014/main" id="{FE4EAB26-8B60-534C-8DDE-B4F2B8711499}"/>
              </a:ext>
            </a:extLst>
          </p:cNvPr>
          <p:cNvSpPr txBox="1">
            <a:spLocks/>
          </p:cNvSpPr>
          <p:nvPr/>
        </p:nvSpPr>
        <p:spPr>
          <a:xfrm>
            <a:off x="881924" y="6002187"/>
            <a:ext cx="6329751" cy="495602"/>
          </a:xfrm>
          <a:prstGeom prst="rect">
            <a:avLst/>
          </a:prstGeom>
          <a:solidFill>
            <a:schemeClr val="accent4">
              <a:lumMod val="20000"/>
              <a:lumOff val="80000"/>
              <a:alpha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spcAft>
                <a:spcPts val="2000"/>
              </a:spcAft>
              <a:buNone/>
            </a:pPr>
            <a:r>
              <a:rPr lang="en-TR" sz="1600" dirty="0">
                <a:latin typeface="Arial" panose="020B0604020202020204" pitchFamily="34" charset="0"/>
                <a:cs typeface="Arial" panose="020B0604020202020204" pitchFamily="34" charset="0"/>
              </a:rPr>
              <a:t>Transport time was measured from arrival on scene to arrival at ED</a:t>
            </a:r>
            <a:endParaRPr lang="en-US" sz="1600" dirty="0">
              <a:solidFill>
                <a:srgbClr val="212121"/>
              </a:solidFill>
              <a:latin typeface="Arial" panose="020B0604020202020204" pitchFamily="34" charset="0"/>
              <a:cs typeface="Arial" panose="020B0604020202020204" pitchFamily="34" charset="0"/>
            </a:endParaRPr>
          </a:p>
        </p:txBody>
      </p:sp>
      <p:sp>
        <p:nvSpPr>
          <p:cNvPr id="3" name="Curved Right Arrow 2">
            <a:extLst>
              <a:ext uri="{FF2B5EF4-FFF2-40B4-BE49-F238E27FC236}">
                <a16:creationId xmlns:a16="http://schemas.microsoft.com/office/drawing/2014/main" id="{D7201547-3D17-C941-9A18-B46D51B57294}"/>
              </a:ext>
            </a:extLst>
          </p:cNvPr>
          <p:cNvSpPr/>
          <p:nvPr/>
        </p:nvSpPr>
        <p:spPr>
          <a:xfrm>
            <a:off x="688954" y="4437612"/>
            <a:ext cx="206527" cy="495602"/>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solidFill>
                <a:schemeClr val="tx1"/>
              </a:solidFill>
            </a:endParaRPr>
          </a:p>
        </p:txBody>
      </p:sp>
      <p:sp>
        <p:nvSpPr>
          <p:cNvPr id="15" name="Curved Right Arrow 14">
            <a:extLst>
              <a:ext uri="{FF2B5EF4-FFF2-40B4-BE49-F238E27FC236}">
                <a16:creationId xmlns:a16="http://schemas.microsoft.com/office/drawing/2014/main" id="{BDA5B98E-2EF8-424E-801E-744B689CA2A3}"/>
              </a:ext>
            </a:extLst>
          </p:cNvPr>
          <p:cNvSpPr/>
          <p:nvPr/>
        </p:nvSpPr>
        <p:spPr>
          <a:xfrm>
            <a:off x="719434" y="5230092"/>
            <a:ext cx="206527" cy="495602"/>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solidFill>
                <a:schemeClr val="tx1"/>
              </a:solidFill>
            </a:endParaRPr>
          </a:p>
        </p:txBody>
      </p:sp>
    </p:spTree>
    <p:extLst>
      <p:ext uri="{BB962C8B-B14F-4D97-AF65-F5344CB8AC3E}">
        <p14:creationId xmlns:p14="http://schemas.microsoft.com/office/powerpoint/2010/main" val="27173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12EC7-A4CF-204E-AD29-7C9CF0B2E659}"/>
              </a:ext>
            </a:extLst>
          </p:cNvPr>
          <p:cNvSpPr>
            <a:spLocks noGrp="1"/>
          </p:cNvSpPr>
          <p:nvPr>
            <p:ph type="title"/>
          </p:nvPr>
        </p:nvSpPr>
        <p:spPr>
          <a:xfrm>
            <a:off x="636588" y="23313"/>
            <a:ext cx="10056812" cy="1855561"/>
          </a:xfrm>
        </p:spPr>
        <p:txBody>
          <a:bodyPr>
            <a:normAutofit/>
          </a:bodyPr>
          <a:lstStyle/>
          <a:p>
            <a:pPr algn="ctr"/>
            <a:r>
              <a:rPr lang="en-TR" sz="4000" b="1" dirty="0"/>
              <a:t>Definition</a:t>
            </a:r>
            <a:br>
              <a:rPr lang="en-TR" sz="4000" b="1" dirty="0"/>
            </a:br>
            <a:r>
              <a:rPr lang="en-TR" sz="4000" dirty="0"/>
              <a:t>Massive transfusion/bleeding</a:t>
            </a:r>
            <a:endParaRPr lang="en-TR" sz="4000" b="1" dirty="0"/>
          </a:p>
        </p:txBody>
      </p:sp>
      <p:sp>
        <p:nvSpPr>
          <p:cNvPr id="6" name="Content Placeholder 5">
            <a:extLst>
              <a:ext uri="{FF2B5EF4-FFF2-40B4-BE49-F238E27FC236}">
                <a16:creationId xmlns:a16="http://schemas.microsoft.com/office/drawing/2014/main" id="{B2AFCA06-3B68-6C4A-B6A3-1F5685C98E54}"/>
              </a:ext>
            </a:extLst>
          </p:cNvPr>
          <p:cNvSpPr>
            <a:spLocks noGrp="1"/>
          </p:cNvSpPr>
          <p:nvPr>
            <p:ph sz="half" idx="2"/>
          </p:nvPr>
        </p:nvSpPr>
        <p:spPr>
          <a:xfrm>
            <a:off x="348342" y="2557687"/>
            <a:ext cx="11484150" cy="3652614"/>
          </a:xfrm>
        </p:spPr>
        <p:txBody>
          <a:bodyPr>
            <a:noAutofit/>
          </a:bodyPr>
          <a:lstStyle/>
          <a:p>
            <a:pPr marL="457200" lvl="1" indent="0">
              <a:buNone/>
            </a:pPr>
            <a:r>
              <a:rPr lang="en-TR" sz="2800" b="1" dirty="0">
                <a:latin typeface="Arial" panose="020B0604020202020204" pitchFamily="34" charset="0"/>
                <a:cs typeface="Arial" panose="020B0604020202020204" pitchFamily="34" charset="0"/>
              </a:rPr>
              <a:t>Historically</a:t>
            </a:r>
          </a:p>
          <a:p>
            <a:pPr lvl="1"/>
            <a:r>
              <a:rPr lang="en-TR" sz="2800" dirty="0">
                <a:latin typeface="Arial" panose="020B0604020202020204" pitchFamily="34" charset="0"/>
                <a:cs typeface="Arial" panose="020B0604020202020204" pitchFamily="34" charset="0"/>
              </a:rPr>
              <a:t>10 units of RBC within 24 hours during Vietnam war</a:t>
            </a:r>
          </a:p>
          <a:p>
            <a:pPr marL="457200" lvl="1" indent="0">
              <a:lnSpc>
                <a:spcPct val="150000"/>
              </a:lnSpc>
              <a:spcBef>
                <a:spcPts val="0"/>
              </a:spcBef>
              <a:buNone/>
            </a:pPr>
            <a:r>
              <a:rPr lang="en-TR" sz="2800" b="1" dirty="0">
                <a:latin typeface="Arial" panose="020B0604020202020204" pitchFamily="34" charset="0"/>
                <a:cs typeface="Arial" panose="020B0604020202020204" pitchFamily="34" charset="0"/>
              </a:rPr>
              <a:t>Major hemorrhage is defined as </a:t>
            </a:r>
          </a:p>
          <a:p>
            <a:pPr lvl="1">
              <a:lnSpc>
                <a:spcPct val="150000"/>
              </a:lnSpc>
              <a:spcBef>
                <a:spcPts val="0"/>
              </a:spcBef>
            </a:pPr>
            <a:r>
              <a:rPr lang="en-TR" sz="2800" dirty="0">
                <a:latin typeface="Arial" panose="020B0604020202020204" pitchFamily="34" charset="0"/>
                <a:cs typeface="Arial" panose="020B0604020202020204" pitchFamily="34" charset="0"/>
              </a:rPr>
              <a:t>substitution/loss of </a:t>
            </a:r>
            <a:r>
              <a:rPr lang="en-TR" sz="2800" b="1" dirty="0">
                <a:latin typeface="Arial" panose="020B0604020202020204" pitchFamily="34" charset="0"/>
                <a:cs typeface="Arial" panose="020B0604020202020204" pitchFamily="34" charset="0"/>
              </a:rPr>
              <a:t>half</a:t>
            </a:r>
            <a:r>
              <a:rPr lang="en-TR" sz="2800" dirty="0">
                <a:latin typeface="Arial" panose="020B0604020202020204" pitchFamily="34" charset="0"/>
                <a:cs typeface="Arial" panose="020B0604020202020204" pitchFamily="34" charset="0"/>
              </a:rPr>
              <a:t> a total blood volume less than 3 hours </a:t>
            </a:r>
          </a:p>
          <a:p>
            <a:pPr lvl="1">
              <a:lnSpc>
                <a:spcPct val="150000"/>
              </a:lnSpc>
              <a:spcBef>
                <a:spcPts val="0"/>
              </a:spcBef>
            </a:pPr>
            <a:r>
              <a:rPr lang="en-US" sz="2800" dirty="0">
                <a:latin typeface="Arial" panose="020B0604020202020204" pitchFamily="34" charset="0"/>
                <a:cs typeface="Arial" panose="020B0604020202020204" pitchFamily="34" charset="0"/>
              </a:rPr>
              <a:t>replacement/loss of </a:t>
            </a:r>
            <a:r>
              <a:rPr lang="en-US" sz="2800" b="1" dirty="0">
                <a:latin typeface="Arial" panose="020B0604020202020204" pitchFamily="34" charset="0"/>
                <a:cs typeface="Arial" panose="020B0604020202020204" pitchFamily="34" charset="0"/>
              </a:rPr>
              <a:t>c</a:t>
            </a:r>
            <a:r>
              <a:rPr lang="en-TR" sz="2800" b="1" dirty="0">
                <a:latin typeface="Arial" panose="020B0604020202020204" pitchFamily="34" charset="0"/>
                <a:cs typeface="Arial" panose="020B0604020202020204" pitchFamily="34" charset="0"/>
              </a:rPr>
              <a:t>omplete </a:t>
            </a:r>
            <a:r>
              <a:rPr lang="en-TR" sz="2800" dirty="0">
                <a:latin typeface="Arial" panose="020B0604020202020204" pitchFamily="34" charset="0"/>
                <a:cs typeface="Arial" panose="020B0604020202020204" pitchFamily="34" charset="0"/>
              </a:rPr>
              <a:t>blood volume (70 ml/kg) in 24 hours</a:t>
            </a:r>
          </a:p>
          <a:p>
            <a:pPr lvl="1">
              <a:lnSpc>
                <a:spcPct val="150000"/>
              </a:lnSpc>
              <a:spcBef>
                <a:spcPts val="0"/>
              </a:spcBef>
            </a:pPr>
            <a:r>
              <a:rPr lang="en-TR" sz="2800" dirty="0">
                <a:latin typeface="Arial" panose="020B0604020202020204" pitchFamily="34" charset="0"/>
                <a:cs typeface="Arial" panose="020B0604020202020204" pitchFamily="34" charset="0"/>
              </a:rPr>
              <a:t>bleeding in excess of 150 ml/min</a:t>
            </a:r>
          </a:p>
        </p:txBody>
      </p:sp>
      <p:sp>
        <p:nvSpPr>
          <p:cNvPr id="3" name="TextBox 2">
            <a:extLst>
              <a:ext uri="{FF2B5EF4-FFF2-40B4-BE49-F238E27FC236}">
                <a16:creationId xmlns:a16="http://schemas.microsoft.com/office/drawing/2014/main" id="{DC786B84-CA4F-974E-965B-75AFB12028BD}"/>
              </a:ext>
            </a:extLst>
          </p:cNvPr>
          <p:cNvSpPr txBox="1"/>
          <p:nvPr/>
        </p:nvSpPr>
        <p:spPr>
          <a:xfrm>
            <a:off x="8742222" y="6312764"/>
            <a:ext cx="3090270" cy="369332"/>
          </a:xfrm>
          <a:prstGeom prst="rect">
            <a:avLst/>
          </a:prstGeom>
          <a:noFill/>
        </p:spPr>
        <p:txBody>
          <a:bodyPr wrap="none" rtlCol="0">
            <a:spAutoFit/>
          </a:bodyPr>
          <a:lstStyle/>
          <a:p>
            <a:r>
              <a:rPr lang="en-TR" dirty="0"/>
              <a:t>www.transfusionguidelines.org</a:t>
            </a:r>
          </a:p>
        </p:txBody>
      </p:sp>
      <p:graphicFrame>
        <p:nvGraphicFramePr>
          <p:cNvPr id="5" name="Content Placeholder 3">
            <a:extLst>
              <a:ext uri="{FF2B5EF4-FFF2-40B4-BE49-F238E27FC236}">
                <a16:creationId xmlns:a16="http://schemas.microsoft.com/office/drawing/2014/main" id="{C322634C-E6D5-B848-A63A-3A5E27677694}"/>
              </a:ext>
            </a:extLst>
          </p:cNvPr>
          <p:cNvGraphicFramePr>
            <a:graphicFrameLocks/>
          </p:cNvGraphicFramePr>
          <p:nvPr>
            <p:extLst>
              <p:ext uri="{D42A27DB-BD31-4B8C-83A1-F6EECF244321}">
                <p14:modId xmlns:p14="http://schemas.microsoft.com/office/powerpoint/2010/main" val="3349460386"/>
              </p:ext>
            </p:extLst>
          </p:nvPr>
        </p:nvGraphicFramePr>
        <p:xfrm>
          <a:off x="634049" y="72372"/>
          <a:ext cx="10590211" cy="2251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7913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FF8-CDD3-0D45-A73C-0AFA8606632C}"/>
              </a:ext>
            </a:extLst>
          </p:cNvPr>
          <p:cNvSpPr>
            <a:spLocks noGrp="1"/>
          </p:cNvSpPr>
          <p:nvPr>
            <p:ph type="title"/>
          </p:nvPr>
        </p:nvSpPr>
        <p:spPr>
          <a:xfrm>
            <a:off x="838200" y="167005"/>
            <a:ext cx="11075126" cy="1325563"/>
          </a:xfrm>
        </p:spPr>
        <p:txBody>
          <a:bodyPr>
            <a:normAutofit/>
          </a:bodyPr>
          <a:lstStyle/>
          <a:p>
            <a:r>
              <a:rPr lang="en-TR" sz="3200" b="1" dirty="0">
                <a:latin typeface="Arial" panose="020B0604020202020204" pitchFamily="34" charset="0"/>
                <a:cs typeface="Arial" panose="020B0604020202020204" pitchFamily="34" charset="0"/>
              </a:rPr>
              <a:t>Can we </a:t>
            </a:r>
            <a:r>
              <a:rPr lang="en-US" sz="3200" b="1" dirty="0">
                <a:latin typeface="Arial" panose="020B0604020202020204" pitchFamily="34" charset="0"/>
                <a:cs typeface="Arial" panose="020B0604020202020204" pitchFamily="34" charset="0"/>
              </a:rPr>
              <a:t>predict who needs a massive transfusion (MT)?</a:t>
            </a:r>
            <a:r>
              <a:rPr lang="en-US" sz="3600" b="1" dirty="0">
                <a:latin typeface="Arial" panose="020B0604020202020204" pitchFamily="34" charset="0"/>
                <a:cs typeface="Arial" panose="020B0604020202020204" pitchFamily="34" charset="0"/>
              </a:rPr>
              <a:t> </a:t>
            </a:r>
            <a:endParaRPr lang="en-TR" sz="3600" b="1"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5F37BBF3-8E95-D840-9ECB-4D7C915CE237}"/>
              </a:ext>
            </a:extLst>
          </p:cNvPr>
          <p:cNvGraphicFramePr>
            <a:graphicFrameLocks noGrp="1"/>
          </p:cNvGraphicFramePr>
          <p:nvPr>
            <p:ph idx="1"/>
            <p:extLst>
              <p:ext uri="{D42A27DB-BD31-4B8C-83A1-F6EECF244321}">
                <p14:modId xmlns:p14="http://schemas.microsoft.com/office/powerpoint/2010/main" val="2418052724"/>
              </p:ext>
            </p:extLst>
          </p:nvPr>
        </p:nvGraphicFramePr>
        <p:xfrm>
          <a:off x="838200" y="181038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5EBF38F-D7B7-6444-BC89-54DCC87CDA2A}"/>
              </a:ext>
            </a:extLst>
          </p:cNvPr>
          <p:cNvSpPr txBox="1"/>
          <p:nvPr/>
        </p:nvSpPr>
        <p:spPr>
          <a:xfrm>
            <a:off x="1122219" y="2189016"/>
            <a:ext cx="393056" cy="584775"/>
          </a:xfrm>
          <a:prstGeom prst="rect">
            <a:avLst/>
          </a:prstGeom>
          <a:noFill/>
        </p:spPr>
        <p:txBody>
          <a:bodyPr wrap="none" rtlCol="0">
            <a:spAutoFit/>
          </a:bodyPr>
          <a:lstStyle/>
          <a:p>
            <a:r>
              <a:rPr lang="en-TR" sz="3200" dirty="0"/>
              <a:t>1</a:t>
            </a:r>
            <a:endParaRPr lang="en-TR" dirty="0"/>
          </a:p>
        </p:txBody>
      </p:sp>
      <p:sp>
        <p:nvSpPr>
          <p:cNvPr id="6" name="TextBox 5">
            <a:extLst>
              <a:ext uri="{FF2B5EF4-FFF2-40B4-BE49-F238E27FC236}">
                <a16:creationId xmlns:a16="http://schemas.microsoft.com/office/drawing/2014/main" id="{983C5678-97B0-1D4A-B408-389F108E4EB4}"/>
              </a:ext>
            </a:extLst>
          </p:cNvPr>
          <p:cNvSpPr txBox="1"/>
          <p:nvPr/>
        </p:nvSpPr>
        <p:spPr>
          <a:xfrm>
            <a:off x="1551712" y="3214253"/>
            <a:ext cx="393056" cy="584775"/>
          </a:xfrm>
          <a:prstGeom prst="rect">
            <a:avLst/>
          </a:prstGeom>
          <a:noFill/>
        </p:spPr>
        <p:txBody>
          <a:bodyPr wrap="none" rtlCol="0">
            <a:spAutoFit/>
          </a:bodyPr>
          <a:lstStyle/>
          <a:p>
            <a:r>
              <a:rPr lang="en-TR" sz="3200" dirty="0"/>
              <a:t>1</a:t>
            </a:r>
            <a:endParaRPr lang="en-TR" dirty="0"/>
          </a:p>
        </p:txBody>
      </p:sp>
      <p:sp>
        <p:nvSpPr>
          <p:cNvPr id="7" name="TextBox 6">
            <a:extLst>
              <a:ext uri="{FF2B5EF4-FFF2-40B4-BE49-F238E27FC236}">
                <a16:creationId xmlns:a16="http://schemas.microsoft.com/office/drawing/2014/main" id="{04F5E6C7-FC88-2848-996C-2532A032D16E}"/>
              </a:ext>
            </a:extLst>
          </p:cNvPr>
          <p:cNvSpPr txBox="1"/>
          <p:nvPr/>
        </p:nvSpPr>
        <p:spPr>
          <a:xfrm>
            <a:off x="1510149" y="4253345"/>
            <a:ext cx="393056" cy="584775"/>
          </a:xfrm>
          <a:prstGeom prst="rect">
            <a:avLst/>
          </a:prstGeom>
          <a:noFill/>
        </p:spPr>
        <p:txBody>
          <a:bodyPr wrap="none" rtlCol="0">
            <a:spAutoFit/>
          </a:bodyPr>
          <a:lstStyle/>
          <a:p>
            <a:r>
              <a:rPr lang="en-TR" sz="3200" dirty="0"/>
              <a:t>1</a:t>
            </a:r>
            <a:endParaRPr lang="en-TR" dirty="0"/>
          </a:p>
        </p:txBody>
      </p:sp>
      <p:sp>
        <p:nvSpPr>
          <p:cNvPr id="8" name="TextBox 7">
            <a:extLst>
              <a:ext uri="{FF2B5EF4-FFF2-40B4-BE49-F238E27FC236}">
                <a16:creationId xmlns:a16="http://schemas.microsoft.com/office/drawing/2014/main" id="{E548B7FB-8A1C-5248-9EB6-799B1EFBE20E}"/>
              </a:ext>
            </a:extLst>
          </p:cNvPr>
          <p:cNvSpPr txBox="1"/>
          <p:nvPr/>
        </p:nvSpPr>
        <p:spPr>
          <a:xfrm>
            <a:off x="1122218" y="5264727"/>
            <a:ext cx="393056" cy="584775"/>
          </a:xfrm>
          <a:prstGeom prst="rect">
            <a:avLst/>
          </a:prstGeom>
          <a:noFill/>
        </p:spPr>
        <p:txBody>
          <a:bodyPr wrap="none" rtlCol="0">
            <a:spAutoFit/>
          </a:bodyPr>
          <a:lstStyle/>
          <a:p>
            <a:r>
              <a:rPr lang="en-TR" sz="3200" dirty="0"/>
              <a:t>1</a:t>
            </a:r>
            <a:endParaRPr lang="en-TR" dirty="0"/>
          </a:p>
        </p:txBody>
      </p:sp>
      <p:sp>
        <p:nvSpPr>
          <p:cNvPr id="10" name="TextBox 9">
            <a:extLst>
              <a:ext uri="{FF2B5EF4-FFF2-40B4-BE49-F238E27FC236}">
                <a16:creationId xmlns:a16="http://schemas.microsoft.com/office/drawing/2014/main" id="{C3D5C57D-8623-E346-B5C1-D7CE478FAE93}"/>
              </a:ext>
            </a:extLst>
          </p:cNvPr>
          <p:cNvSpPr txBox="1"/>
          <p:nvPr/>
        </p:nvSpPr>
        <p:spPr>
          <a:xfrm rot="16200000">
            <a:off x="-254614" y="3391295"/>
            <a:ext cx="1903085" cy="646331"/>
          </a:xfrm>
          <a:prstGeom prst="rect">
            <a:avLst/>
          </a:prstGeom>
          <a:noFill/>
        </p:spPr>
        <p:txBody>
          <a:bodyPr wrap="none" rtlCol="0">
            <a:spAutoFit/>
          </a:bodyPr>
          <a:lstStyle/>
          <a:p>
            <a:r>
              <a:rPr lang="en-TR" sz="3600" b="1" dirty="0">
                <a:latin typeface="Arial" panose="020B0604020202020204" pitchFamily="34" charset="0"/>
                <a:cs typeface="Arial" panose="020B0604020202020204" pitchFamily="34" charset="0"/>
              </a:rPr>
              <a:t>POINTS</a:t>
            </a:r>
            <a:endParaRPr lang="en-TR"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FCBEBFD-5A10-BA45-B467-F894022A4AF4}"/>
              </a:ext>
            </a:extLst>
          </p:cNvPr>
          <p:cNvSpPr txBox="1"/>
          <p:nvPr/>
        </p:nvSpPr>
        <p:spPr>
          <a:xfrm>
            <a:off x="917966" y="5917343"/>
            <a:ext cx="1084810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Revised Assessment of Bleeding and Transfusion Score  ≥2 points indicates a high probability of</a:t>
            </a:r>
            <a:r>
              <a:rPr lang="en-US" sz="1600" dirty="0">
                <a:latin typeface="Arial" panose="020B0604020202020204" pitchFamily="34" charset="0"/>
                <a:cs typeface="Arial" panose="020B0604020202020204" pitchFamily="34" charset="0"/>
              </a:rPr>
              <a:t> MT</a:t>
            </a:r>
            <a:endParaRPr lang="en-TR"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6BB55B1-66F0-2847-B875-4A86BE97DB21}"/>
              </a:ext>
            </a:extLst>
          </p:cNvPr>
          <p:cNvSpPr txBox="1"/>
          <p:nvPr/>
        </p:nvSpPr>
        <p:spPr>
          <a:xfrm>
            <a:off x="8945880" y="6378115"/>
            <a:ext cx="3106429" cy="369332"/>
          </a:xfrm>
          <a:prstGeom prst="rect">
            <a:avLst/>
          </a:prstGeom>
          <a:noFill/>
        </p:spPr>
        <p:txBody>
          <a:bodyPr wrap="square" rtlCol="0">
            <a:spAutoFit/>
          </a:bodyPr>
          <a:lstStyle/>
          <a:p>
            <a:r>
              <a:rPr lang="en-US" sz="1800" dirty="0">
                <a:solidFill>
                  <a:srgbClr val="474F56"/>
                </a:solidFill>
                <a:effectLst/>
                <a:latin typeface="OpenSans"/>
              </a:rPr>
              <a:t>World J Surg 2020 </a:t>
            </a:r>
          </a:p>
        </p:txBody>
      </p:sp>
    </p:spTree>
    <p:extLst>
      <p:ext uri="{BB962C8B-B14F-4D97-AF65-F5344CB8AC3E}">
        <p14:creationId xmlns:p14="http://schemas.microsoft.com/office/powerpoint/2010/main" val="1480613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44A24F-2B91-364C-A365-57F58F8C200C}"/>
              </a:ext>
            </a:extLst>
          </p:cNvPr>
          <p:cNvGrpSpPr/>
          <p:nvPr/>
        </p:nvGrpSpPr>
        <p:grpSpPr>
          <a:xfrm>
            <a:off x="39183" y="-8350"/>
            <a:ext cx="5242898" cy="758503"/>
            <a:chOff x="81807" y="4082"/>
            <a:chExt cx="2646928" cy="758503"/>
          </a:xfrm>
        </p:grpSpPr>
        <p:sp>
          <p:nvSpPr>
            <p:cNvPr id="9" name="Rounded Rectangle 8">
              <a:extLst>
                <a:ext uri="{FF2B5EF4-FFF2-40B4-BE49-F238E27FC236}">
                  <a16:creationId xmlns:a16="http://schemas.microsoft.com/office/drawing/2014/main" id="{994269E8-CC7A-564A-BDED-4053D6A294CB}"/>
                </a:ext>
              </a:extLst>
            </p:cNvPr>
            <p:cNvSpPr/>
            <p:nvPr/>
          </p:nvSpPr>
          <p:spPr>
            <a:xfrm>
              <a:off x="81807" y="4082"/>
              <a:ext cx="2646928" cy="75850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2EF8FDA4-3341-E041-888B-1D4E58E83206}"/>
                </a:ext>
              </a:extLst>
            </p:cNvPr>
            <p:cNvSpPr txBox="1"/>
            <p:nvPr/>
          </p:nvSpPr>
          <p:spPr>
            <a:xfrm>
              <a:off x="104023" y="26298"/>
              <a:ext cx="2602496" cy="714071"/>
            </a:xfrm>
            <a:prstGeom prst="rect">
              <a:avLst/>
            </a:prstGeom>
            <a:solidFill>
              <a:srgbClr val="F032D0"/>
            </a:solidFill>
            <a:ln>
              <a:solidFill>
                <a:srgbClr val="EE48F0"/>
              </a:solid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tr-TR" sz="2000" b="1" kern="1200" dirty="0">
                  <a:latin typeface="Arial" panose="020B0604020202020204" pitchFamily="34" charset="0"/>
                  <a:cs typeface="Arial" panose="020B0604020202020204" pitchFamily="34" charset="0"/>
                </a:rPr>
                <a:t>Call Blood Bank </a:t>
              </a:r>
              <a:r>
                <a:rPr lang="tr-TR" sz="2000" b="1" kern="1200" dirty="0" err="1">
                  <a:latin typeface="Arial" panose="020B0604020202020204" pitchFamily="34" charset="0"/>
                  <a:cs typeface="Arial" panose="020B0604020202020204" pitchFamily="34" charset="0"/>
                </a:rPr>
                <a:t>to</a:t>
              </a:r>
              <a:r>
                <a:rPr lang="tr-TR" sz="2000" b="1" kern="1200" dirty="0">
                  <a:latin typeface="Arial" panose="020B0604020202020204" pitchFamily="34" charset="0"/>
                  <a:cs typeface="Arial" panose="020B0604020202020204" pitchFamily="34" charset="0"/>
                </a:rPr>
                <a:t> </a:t>
              </a:r>
              <a:r>
                <a:rPr lang="tr-TR" sz="2000" b="1" kern="1200" dirty="0" err="1">
                  <a:latin typeface="Arial" panose="020B0604020202020204" pitchFamily="34" charset="0"/>
                  <a:cs typeface="Arial" panose="020B0604020202020204" pitchFamily="34" charset="0"/>
                </a:rPr>
                <a:t>indicate</a:t>
              </a:r>
              <a:r>
                <a:rPr lang="tr-TR" sz="2000" b="1" kern="1200" dirty="0">
                  <a:latin typeface="Arial" panose="020B0604020202020204" pitchFamily="34" charset="0"/>
                  <a:cs typeface="Arial" panose="020B0604020202020204" pitchFamily="34" charset="0"/>
                </a:rPr>
                <a:t> MT </a:t>
              </a:r>
              <a:r>
                <a:rPr lang="tr-TR" sz="2000" b="1" kern="1200" dirty="0" err="1">
                  <a:latin typeface="Arial" panose="020B0604020202020204" pitchFamily="34" charset="0"/>
                  <a:cs typeface="Arial" panose="020B0604020202020204" pitchFamily="34" charset="0"/>
                </a:rPr>
                <a:t>need</a:t>
              </a:r>
              <a:r>
                <a:rPr lang="tr-TR" sz="2000" b="1" kern="1200" dirty="0">
                  <a:latin typeface="Arial" panose="020B0604020202020204" pitchFamily="34" charset="0"/>
                  <a:cs typeface="Arial" panose="020B0604020202020204" pitchFamily="34" charset="0"/>
                </a:rPr>
                <a:t> </a:t>
              </a:r>
            </a:p>
          </p:txBody>
        </p:sp>
      </p:grpSp>
      <p:sp>
        <p:nvSpPr>
          <p:cNvPr id="13" name="Rounded Rectangle 4">
            <a:extLst>
              <a:ext uri="{FF2B5EF4-FFF2-40B4-BE49-F238E27FC236}">
                <a16:creationId xmlns:a16="http://schemas.microsoft.com/office/drawing/2014/main" id="{74145E11-27E4-C24A-935A-2AF04F15D8EC}"/>
              </a:ext>
            </a:extLst>
          </p:cNvPr>
          <p:cNvSpPr txBox="1"/>
          <p:nvPr/>
        </p:nvSpPr>
        <p:spPr>
          <a:xfrm>
            <a:off x="82285" y="2280823"/>
            <a:ext cx="5795999" cy="1123249"/>
          </a:xfrm>
          <a:prstGeom prst="rect">
            <a:avLst/>
          </a:prstGeom>
          <a:solidFill>
            <a:schemeClr val="bg1"/>
          </a:solidFill>
          <a:ln w="2222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defTabSz="889000">
              <a:lnSpc>
                <a:spcPct val="90000"/>
              </a:lnSpc>
              <a:spcBef>
                <a:spcPct val="0"/>
              </a:spcBef>
            </a:pPr>
            <a:endParaRPr lang="tr-TR" sz="2000" dirty="0">
              <a:solidFill>
                <a:schemeClr val="tx1"/>
              </a:solidFill>
              <a:latin typeface="Arial" panose="020B0604020202020204" pitchFamily="34" charset="0"/>
              <a:cs typeface="Arial" panose="020B0604020202020204" pitchFamily="34" charset="0"/>
            </a:endParaRPr>
          </a:p>
          <a:p>
            <a:pPr algn="ctr" defTabSz="889000">
              <a:lnSpc>
                <a:spcPct val="90000"/>
              </a:lnSpc>
              <a:spcBef>
                <a:spcPct val="0"/>
              </a:spcBef>
            </a:pPr>
            <a:endParaRPr lang="tr-TR" sz="2000" dirty="0">
              <a:solidFill>
                <a:schemeClr val="tx1"/>
              </a:solidFill>
              <a:latin typeface="Arial" panose="020B0604020202020204" pitchFamily="34" charset="0"/>
              <a:cs typeface="Arial" panose="020B0604020202020204" pitchFamily="34" charset="0"/>
            </a:endParaRPr>
          </a:p>
          <a:p>
            <a:pPr algn="ctr" defTabSz="889000">
              <a:lnSpc>
                <a:spcPct val="90000"/>
              </a:lnSpc>
              <a:spcBef>
                <a:spcPct val="0"/>
              </a:spcBef>
            </a:pPr>
            <a:r>
              <a:rPr lang="tr-TR" sz="2000" dirty="0" err="1">
                <a:solidFill>
                  <a:schemeClr val="tx1"/>
                </a:solidFill>
                <a:latin typeface="Arial" panose="020B0604020202020204" pitchFamily="34" charset="0"/>
                <a:cs typeface="Arial" panose="020B0604020202020204" pitchFamily="34" charset="0"/>
              </a:rPr>
              <a:t>Transfuse</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fixed</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ratio</a:t>
            </a:r>
            <a:r>
              <a:rPr lang="tr-TR" sz="2000" dirty="0">
                <a:solidFill>
                  <a:schemeClr val="tx1"/>
                </a:solidFill>
                <a:latin typeface="Arial" panose="020B0604020202020204" pitchFamily="34" charset="0"/>
                <a:cs typeface="Arial" panose="020B0604020202020204" pitchFamily="34" charset="0"/>
              </a:rPr>
              <a:t> 1:1:/RBC:FFP</a:t>
            </a:r>
          </a:p>
          <a:p>
            <a:pPr algn="ctr" defTabSz="889000">
              <a:lnSpc>
                <a:spcPct val="90000"/>
              </a:lnSpc>
              <a:spcBef>
                <a:spcPct val="0"/>
              </a:spcBef>
            </a:pPr>
            <a:r>
              <a:rPr lang="tr-TR" sz="2000" dirty="0" err="1">
                <a:solidFill>
                  <a:schemeClr val="tx1"/>
                </a:solidFill>
                <a:latin typeface="Arial" panose="020B0604020202020204" pitchFamily="34" charset="0"/>
                <a:cs typeface="Arial" panose="020B0604020202020204" pitchFamily="34" charset="0"/>
              </a:rPr>
              <a:t>Shock</a:t>
            </a:r>
            <a:r>
              <a:rPr lang="tr-TR" sz="2000" dirty="0">
                <a:solidFill>
                  <a:schemeClr val="tx1"/>
                </a:solidFill>
                <a:latin typeface="Arial" panose="020B0604020202020204" pitchFamily="34" charset="0"/>
                <a:cs typeface="Arial" panose="020B0604020202020204" pitchFamily="34" charset="0"/>
              </a:rPr>
              <a:t> Pack 1 </a:t>
            </a:r>
            <a:r>
              <a:rPr lang="tr-TR" sz="2000" dirty="0" err="1">
                <a:solidFill>
                  <a:schemeClr val="tx1"/>
                </a:solidFill>
                <a:latin typeface="Arial" panose="020B0604020202020204" pitchFamily="34" charset="0"/>
                <a:cs typeface="Arial" panose="020B0604020202020204" pitchFamily="34" charset="0"/>
              </a:rPr>
              <a:t>includes</a:t>
            </a:r>
            <a:endParaRPr lang="tr-TR" sz="2000" dirty="0">
              <a:solidFill>
                <a:schemeClr val="tx1"/>
              </a:solidFill>
              <a:latin typeface="Arial" panose="020B0604020202020204" pitchFamily="34" charset="0"/>
              <a:cs typeface="Arial" panose="020B0604020202020204" pitchFamily="34" charset="0"/>
            </a:endParaRPr>
          </a:p>
          <a:p>
            <a:pPr algn="ctr" defTabSz="889000">
              <a:lnSpc>
                <a:spcPct val="90000"/>
              </a:lnSpc>
              <a:spcBef>
                <a:spcPct val="0"/>
              </a:spcBef>
            </a:pPr>
            <a:r>
              <a:rPr lang="tr-TR" sz="2000" dirty="0">
                <a:solidFill>
                  <a:schemeClr val="tx1"/>
                </a:solidFill>
                <a:latin typeface="Arial" panose="020B0604020202020204" pitchFamily="34" charset="0"/>
                <a:cs typeface="Arial" panose="020B0604020202020204" pitchFamily="34" charset="0"/>
              </a:rPr>
              <a:t>4 U RBC + 4 U FFP (X </a:t>
            </a:r>
            <a:r>
              <a:rPr lang="tr-TR" sz="2000" dirty="0" err="1">
                <a:solidFill>
                  <a:schemeClr val="tx1"/>
                </a:solidFill>
                <a:latin typeface="Arial" panose="020B0604020202020204" pitchFamily="34" charset="0"/>
                <a:cs typeface="Arial" panose="020B0604020202020204" pitchFamily="34" charset="0"/>
              </a:rPr>
              <a:t>matched</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or</a:t>
            </a:r>
            <a:r>
              <a:rPr lang="tr-TR" sz="2000" dirty="0">
                <a:solidFill>
                  <a:schemeClr val="tx1"/>
                </a:solidFill>
                <a:latin typeface="Arial" panose="020B0604020202020204" pitchFamily="34" charset="0"/>
                <a:cs typeface="Arial" panose="020B0604020202020204" pitchFamily="34" charset="0"/>
              </a:rPr>
              <a:t> </a:t>
            </a:r>
          </a:p>
          <a:p>
            <a:pPr algn="ctr" defTabSz="889000">
              <a:lnSpc>
                <a:spcPct val="90000"/>
              </a:lnSpc>
              <a:spcBef>
                <a:spcPct val="0"/>
              </a:spcBef>
            </a:pPr>
            <a:r>
              <a:rPr lang="tr-TR" sz="2000" dirty="0">
                <a:solidFill>
                  <a:schemeClr val="tx1"/>
                </a:solidFill>
                <a:latin typeface="Arial" panose="020B0604020202020204" pitchFamily="34" charset="0"/>
                <a:cs typeface="Arial" panose="020B0604020202020204" pitchFamily="34" charset="0"/>
              </a:rPr>
              <a:t>4 U O </a:t>
            </a:r>
            <a:r>
              <a:rPr lang="tr-TR" sz="2000" dirty="0" err="1">
                <a:solidFill>
                  <a:schemeClr val="tx1"/>
                </a:solidFill>
                <a:latin typeface="Arial" panose="020B0604020202020204" pitchFamily="34" charset="0"/>
                <a:cs typeface="Arial" panose="020B0604020202020204" pitchFamily="34" charset="0"/>
              </a:rPr>
              <a:t>Rh</a:t>
            </a:r>
            <a:r>
              <a:rPr lang="tr-TR" sz="2000" dirty="0">
                <a:solidFill>
                  <a:schemeClr val="tx1"/>
                </a:solidFill>
                <a:latin typeface="Arial" panose="020B0604020202020204" pitchFamily="34" charset="0"/>
                <a:cs typeface="Arial" panose="020B0604020202020204" pitchFamily="34" charset="0"/>
              </a:rPr>
              <a:t>(-)RBC + 4 U AB FFP (</a:t>
            </a:r>
            <a:r>
              <a:rPr lang="tr-TR" sz="2000" dirty="0" err="1">
                <a:solidFill>
                  <a:schemeClr val="tx1"/>
                </a:solidFill>
                <a:latin typeface="Arial" panose="020B0604020202020204" pitchFamily="34" charset="0"/>
                <a:cs typeface="Arial" panose="020B0604020202020204" pitchFamily="34" charset="0"/>
              </a:rPr>
              <a:t>if</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unknown</a:t>
            </a:r>
            <a:r>
              <a:rPr lang="tr-TR" sz="2000" dirty="0">
                <a:solidFill>
                  <a:schemeClr val="tx1"/>
                </a:solidFill>
                <a:latin typeface="Arial" panose="020B0604020202020204" pitchFamily="34" charset="0"/>
                <a:cs typeface="Arial" panose="020B0604020202020204" pitchFamily="34" charset="0"/>
              </a:rPr>
              <a:t>) </a:t>
            </a:r>
          </a:p>
          <a:p>
            <a:pPr algn="ctr" defTabSz="889000">
              <a:lnSpc>
                <a:spcPct val="90000"/>
              </a:lnSpc>
              <a:spcBef>
                <a:spcPct val="0"/>
              </a:spcBef>
            </a:pPr>
            <a:endParaRPr lang="tr-TR" sz="2000" dirty="0">
              <a:solidFill>
                <a:schemeClr val="tx1"/>
              </a:solidFill>
              <a:latin typeface="Arial" panose="020B0604020202020204" pitchFamily="34" charset="0"/>
              <a:cs typeface="Arial" panose="020B0604020202020204" pitchFamily="34" charset="0"/>
            </a:endParaRPr>
          </a:p>
          <a:p>
            <a:pPr marL="0" lvl="0" indent="0" algn="ctr" defTabSz="844550">
              <a:lnSpc>
                <a:spcPct val="90000"/>
              </a:lnSpc>
              <a:spcBef>
                <a:spcPct val="0"/>
              </a:spcBef>
              <a:spcAft>
                <a:spcPct val="35000"/>
              </a:spcAft>
              <a:buNone/>
            </a:pPr>
            <a:endParaRPr lang="tr-TR" sz="2000" kern="1200" dirty="0">
              <a:solidFill>
                <a:schemeClr val="tx1"/>
              </a:solidFill>
              <a:latin typeface="Arial" panose="020B0604020202020204" pitchFamily="34" charset="0"/>
              <a:cs typeface="Arial" panose="020B0604020202020204" pitchFamily="34" charset="0"/>
            </a:endParaRPr>
          </a:p>
        </p:txBody>
      </p:sp>
      <p:sp>
        <p:nvSpPr>
          <p:cNvPr id="14" name="Rounded Rectangle 4">
            <a:extLst>
              <a:ext uri="{FF2B5EF4-FFF2-40B4-BE49-F238E27FC236}">
                <a16:creationId xmlns:a16="http://schemas.microsoft.com/office/drawing/2014/main" id="{3C75C7C5-D6D6-2A4C-AE47-A72FCD35173D}"/>
              </a:ext>
            </a:extLst>
          </p:cNvPr>
          <p:cNvSpPr txBox="1"/>
          <p:nvPr/>
        </p:nvSpPr>
        <p:spPr>
          <a:xfrm>
            <a:off x="143829" y="5176664"/>
            <a:ext cx="4138104" cy="510396"/>
          </a:xfrm>
          <a:prstGeom prst="rect">
            <a:avLst/>
          </a:prstGeom>
          <a:solidFill>
            <a:schemeClr val="bg1"/>
          </a:solidFill>
          <a:ln w="22225">
            <a:no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algn="ctr" defTabSz="889000">
              <a:lnSpc>
                <a:spcPct val="90000"/>
              </a:lnSpc>
              <a:spcBef>
                <a:spcPct val="0"/>
              </a:spcBef>
            </a:pPr>
            <a:r>
              <a:rPr lang="tr-TR" sz="2000" dirty="0" err="1">
                <a:solidFill>
                  <a:schemeClr val="tx1"/>
                </a:solidFill>
                <a:latin typeface="Arial" panose="020B0604020202020204" pitchFamily="34" charset="0"/>
                <a:cs typeface="Arial" panose="020B0604020202020204" pitchFamily="34" charset="0"/>
              </a:rPr>
              <a:t>Still</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bleeding</a:t>
            </a:r>
            <a:r>
              <a:rPr lang="tr-TR" sz="2000" dirty="0">
                <a:solidFill>
                  <a:schemeClr val="tx1"/>
                </a:solidFill>
                <a:latin typeface="Arial" panose="020B0604020202020204" pitchFamily="34" charset="0"/>
                <a:cs typeface="Arial" panose="020B0604020202020204" pitchFamily="34" charset="0"/>
              </a:rPr>
              <a:t>?</a:t>
            </a:r>
          </a:p>
        </p:txBody>
      </p:sp>
      <p:sp>
        <p:nvSpPr>
          <p:cNvPr id="15" name="Rounded Rectangle 4">
            <a:extLst>
              <a:ext uri="{FF2B5EF4-FFF2-40B4-BE49-F238E27FC236}">
                <a16:creationId xmlns:a16="http://schemas.microsoft.com/office/drawing/2014/main" id="{8FF56F8B-A72D-6448-922F-EC37B0107423}"/>
              </a:ext>
            </a:extLst>
          </p:cNvPr>
          <p:cNvSpPr txBox="1"/>
          <p:nvPr/>
        </p:nvSpPr>
        <p:spPr>
          <a:xfrm>
            <a:off x="150432" y="5855287"/>
            <a:ext cx="5727852" cy="915785"/>
          </a:xfrm>
          <a:prstGeom prst="rect">
            <a:avLst/>
          </a:prstGeom>
          <a:solidFill>
            <a:schemeClr val="bg1"/>
          </a:solidFill>
          <a:ln w="2222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algn="ctr" defTabSz="889000">
              <a:lnSpc>
                <a:spcPct val="90000"/>
              </a:lnSpc>
              <a:spcBef>
                <a:spcPct val="0"/>
              </a:spcBef>
            </a:pPr>
            <a:endParaRPr lang="tr-TR" sz="2000" dirty="0">
              <a:solidFill>
                <a:schemeClr val="tx1"/>
              </a:solidFill>
              <a:latin typeface="Arial" panose="020B0604020202020204" pitchFamily="34" charset="0"/>
              <a:cs typeface="Arial" panose="020B0604020202020204" pitchFamily="34" charset="0"/>
            </a:endParaRPr>
          </a:p>
          <a:p>
            <a:pPr algn="ctr" defTabSz="889000">
              <a:lnSpc>
                <a:spcPct val="90000"/>
              </a:lnSpc>
              <a:spcBef>
                <a:spcPct val="0"/>
              </a:spcBef>
            </a:pPr>
            <a:r>
              <a:rPr lang="tr-TR" sz="2000" dirty="0" err="1">
                <a:solidFill>
                  <a:schemeClr val="tx1"/>
                </a:solidFill>
                <a:latin typeface="Arial" panose="020B0604020202020204" pitchFamily="34" charset="0"/>
                <a:cs typeface="Arial" panose="020B0604020202020204" pitchFamily="34" charset="0"/>
              </a:rPr>
              <a:t>Check</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lab</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and</a:t>
            </a:r>
            <a:r>
              <a:rPr lang="tr-TR" sz="2000" dirty="0">
                <a:solidFill>
                  <a:schemeClr val="tx1"/>
                </a:solidFill>
                <a:latin typeface="Arial" panose="020B0604020202020204" pitchFamily="34" charset="0"/>
                <a:cs typeface="Arial" panose="020B0604020202020204" pitchFamily="34" charset="0"/>
              </a:rPr>
              <a:t>/</a:t>
            </a:r>
            <a:r>
              <a:rPr lang="tr-TR" sz="2000" dirty="0" err="1">
                <a:solidFill>
                  <a:schemeClr val="tx1"/>
                </a:solidFill>
                <a:latin typeface="Arial" panose="020B0604020202020204" pitchFamily="34" charset="0"/>
                <a:cs typeface="Arial" panose="020B0604020202020204" pitchFamily="34" charset="0"/>
              </a:rPr>
              <a:t>or</a:t>
            </a:r>
            <a:r>
              <a:rPr lang="tr-TR" sz="2000" dirty="0">
                <a:solidFill>
                  <a:schemeClr val="tx1"/>
                </a:solidFill>
                <a:latin typeface="Arial" panose="020B0604020202020204" pitchFamily="34" charset="0"/>
                <a:cs typeface="Arial" panose="020B0604020202020204" pitchFamily="34" charset="0"/>
              </a:rPr>
              <a:t> ROTEM/TEG</a:t>
            </a:r>
          </a:p>
          <a:p>
            <a:pPr algn="ctr" defTabSz="889000">
              <a:lnSpc>
                <a:spcPct val="90000"/>
              </a:lnSpc>
              <a:spcBef>
                <a:spcPct val="0"/>
              </a:spcBef>
            </a:pPr>
            <a:r>
              <a:rPr lang="en-US" sz="2000" dirty="0">
                <a:solidFill>
                  <a:schemeClr val="tx1"/>
                </a:solidFill>
                <a:latin typeface="Arial" panose="020B0604020202020204" pitchFamily="34" charset="0"/>
                <a:cs typeface="Arial" panose="020B0604020202020204" pitchFamily="34" charset="0"/>
              </a:rPr>
              <a:t>Use a goal-directed strategy guided by standard lab. and/or VEM (Grade 1B)</a:t>
            </a:r>
            <a:r>
              <a:rPr lang="tr-TR" sz="2000" dirty="0">
                <a:solidFill>
                  <a:schemeClr val="tx1"/>
                </a:solidFill>
                <a:latin typeface="Arial" panose="020B0604020202020204" pitchFamily="34" charset="0"/>
                <a:cs typeface="Arial" panose="020B0604020202020204" pitchFamily="34" charset="0"/>
              </a:rPr>
              <a:t> </a:t>
            </a:r>
          </a:p>
          <a:p>
            <a:pPr algn="ctr" defTabSz="889000">
              <a:lnSpc>
                <a:spcPct val="90000"/>
              </a:lnSpc>
              <a:spcBef>
                <a:spcPct val="0"/>
              </a:spcBef>
            </a:pPr>
            <a:endParaRPr lang="tr-TR" sz="2000" kern="1200" dirty="0">
              <a:solidFill>
                <a:schemeClr val="tx1"/>
              </a:solidFill>
              <a:latin typeface="Arial" panose="020B0604020202020204" pitchFamily="34" charset="0"/>
              <a:cs typeface="Arial" panose="020B0604020202020204" pitchFamily="34" charset="0"/>
            </a:endParaRPr>
          </a:p>
        </p:txBody>
      </p:sp>
      <p:sp>
        <p:nvSpPr>
          <p:cNvPr id="26" name="Rounded Rectangle 4">
            <a:extLst>
              <a:ext uri="{FF2B5EF4-FFF2-40B4-BE49-F238E27FC236}">
                <a16:creationId xmlns:a16="http://schemas.microsoft.com/office/drawing/2014/main" id="{FBA93D77-937E-CD41-AA45-B09E692AFB61}"/>
              </a:ext>
            </a:extLst>
          </p:cNvPr>
          <p:cNvSpPr txBox="1"/>
          <p:nvPr/>
        </p:nvSpPr>
        <p:spPr>
          <a:xfrm>
            <a:off x="6043467" y="101963"/>
            <a:ext cx="6041208" cy="1423853"/>
          </a:xfrm>
          <a:prstGeom prst="rect">
            <a:avLst/>
          </a:prstGeom>
          <a:ln w="2222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algn="ctr" defTabSz="844550">
              <a:lnSpc>
                <a:spcPct val="90000"/>
              </a:lnSpc>
              <a:spcBef>
                <a:spcPct val="0"/>
              </a:spcBef>
              <a:spcAft>
                <a:spcPct val="35000"/>
              </a:spcAft>
            </a:pPr>
            <a:r>
              <a:rPr lang="tr-TR" sz="2000" b="1" dirty="0">
                <a:solidFill>
                  <a:schemeClr val="tx1"/>
                </a:solidFill>
                <a:latin typeface="Arial" panose="020B0604020202020204" pitchFamily="34" charset="0"/>
                <a:cs typeface="Arial" panose="020B0604020202020204" pitchFamily="34" charset="0"/>
                <a:sym typeface="Symbol" pitchFamily="2" charset="2"/>
              </a:rPr>
              <a:t>MTP </a:t>
            </a:r>
            <a:r>
              <a:rPr lang="tr-TR" sz="2000" b="1" dirty="0" err="1">
                <a:solidFill>
                  <a:schemeClr val="tx1"/>
                </a:solidFill>
                <a:latin typeface="Arial" panose="020B0604020202020204" pitchFamily="34" charset="0"/>
                <a:cs typeface="Arial" panose="020B0604020202020204" pitchFamily="34" charset="0"/>
                <a:sym typeface="Symbol" pitchFamily="2" charset="2"/>
              </a:rPr>
              <a:t>Activation</a:t>
            </a:r>
            <a:endParaRPr lang="tr-TR" sz="2000" b="1" dirty="0">
              <a:solidFill>
                <a:schemeClr val="tx1"/>
              </a:solidFill>
              <a:latin typeface="Arial" panose="020B0604020202020204" pitchFamily="34" charset="0"/>
              <a:cs typeface="Arial" panose="020B0604020202020204" pitchFamily="34" charset="0"/>
              <a:sym typeface="Symbol" pitchFamily="2" charset="2"/>
            </a:endParaRPr>
          </a:p>
          <a:p>
            <a:pPr defTabSz="844550">
              <a:lnSpc>
                <a:spcPct val="90000"/>
              </a:lnSpc>
              <a:spcBef>
                <a:spcPct val="0"/>
              </a:spcBef>
              <a:spcAft>
                <a:spcPct val="35000"/>
              </a:spcAft>
            </a:pPr>
            <a:r>
              <a:rPr lang="tr-TR" sz="2000" kern="1200" dirty="0" err="1">
                <a:solidFill>
                  <a:schemeClr val="tx1"/>
                </a:solidFill>
                <a:latin typeface="Arial" panose="020B0604020202020204" pitchFamily="34" charset="0"/>
                <a:cs typeface="Arial" panose="020B0604020202020204" pitchFamily="34" charset="0"/>
                <a:sym typeface="Symbol" pitchFamily="2" charset="2"/>
              </a:rPr>
              <a:t>To</a:t>
            </a:r>
            <a:r>
              <a:rPr lang="tr-TR" sz="2000" kern="1200" dirty="0">
                <a:solidFill>
                  <a:schemeClr val="tx1"/>
                </a:solidFill>
                <a:latin typeface="Arial" panose="020B0604020202020204" pitchFamily="34" charset="0"/>
                <a:cs typeface="Arial" panose="020B0604020202020204" pitchFamily="34" charset="0"/>
                <a:sym typeface="Symbol" pitchFamily="2" charset="2"/>
              </a:rPr>
              <a:t> </a:t>
            </a:r>
            <a:r>
              <a:rPr lang="tr-TR" sz="2000" dirty="0" err="1">
                <a:solidFill>
                  <a:schemeClr val="tx1"/>
                </a:solidFill>
                <a:latin typeface="Arial" panose="020B0604020202020204" pitchFamily="34" charset="0"/>
                <a:cs typeface="Arial" panose="020B0604020202020204" pitchFamily="34" charset="0"/>
                <a:sym typeface="Symbol" pitchFamily="2" charset="2"/>
              </a:rPr>
              <a:t>prepare</a:t>
            </a:r>
            <a:r>
              <a:rPr lang="tr-TR" sz="2000" dirty="0">
                <a:solidFill>
                  <a:schemeClr val="tx1"/>
                </a:solidFill>
                <a:latin typeface="Arial" panose="020B0604020202020204" pitchFamily="34" charset="0"/>
                <a:cs typeface="Arial" panose="020B0604020202020204" pitchFamily="34" charset="0"/>
                <a:sym typeface="Symbol" pitchFamily="2" charset="2"/>
              </a:rPr>
              <a:t> X </a:t>
            </a:r>
            <a:r>
              <a:rPr lang="tr-TR" sz="2000" dirty="0" err="1">
                <a:solidFill>
                  <a:schemeClr val="tx1"/>
                </a:solidFill>
                <a:latin typeface="Arial" panose="020B0604020202020204" pitchFamily="34" charset="0"/>
                <a:cs typeface="Arial" panose="020B0604020202020204" pitchFamily="34" charset="0"/>
                <a:sym typeface="Symbol" pitchFamily="2" charset="2"/>
              </a:rPr>
              <a:t>match</a:t>
            </a:r>
            <a:r>
              <a:rPr lang="tr-TR" sz="2000" dirty="0">
                <a:solidFill>
                  <a:schemeClr val="tx1"/>
                </a:solidFill>
                <a:latin typeface="Arial" panose="020B0604020202020204" pitchFamily="34" charset="0"/>
                <a:cs typeface="Arial" panose="020B0604020202020204" pitchFamily="34" charset="0"/>
                <a:sym typeface="Symbol" pitchFamily="2" charset="2"/>
              </a:rPr>
              <a:t> </a:t>
            </a:r>
            <a:r>
              <a:rPr lang="tr-TR" sz="2000" dirty="0" err="1">
                <a:solidFill>
                  <a:schemeClr val="tx1"/>
                </a:solidFill>
                <a:latin typeface="Arial" panose="020B0604020202020204" pitchFamily="34" charset="0"/>
                <a:cs typeface="Arial" panose="020B0604020202020204" pitchFamily="34" charset="0"/>
                <a:sym typeface="Symbol" pitchFamily="2" charset="2"/>
              </a:rPr>
              <a:t>blood</a:t>
            </a:r>
            <a:endParaRPr lang="tr-TR" sz="2000" dirty="0">
              <a:solidFill>
                <a:schemeClr val="tx1"/>
              </a:solidFill>
              <a:latin typeface="Arial" panose="020B0604020202020204" pitchFamily="34" charset="0"/>
              <a:cs typeface="Arial" panose="020B0604020202020204" pitchFamily="34" charset="0"/>
              <a:sym typeface="Symbol" pitchFamily="2" charset="2"/>
            </a:endParaRPr>
          </a:p>
          <a:p>
            <a:pPr defTabSz="844550">
              <a:lnSpc>
                <a:spcPct val="90000"/>
              </a:lnSpc>
              <a:spcBef>
                <a:spcPct val="0"/>
              </a:spcBef>
              <a:spcAft>
                <a:spcPct val="35000"/>
              </a:spcAft>
            </a:pPr>
            <a:r>
              <a:rPr lang="tr-TR" sz="2000" dirty="0" err="1">
                <a:solidFill>
                  <a:schemeClr val="tx1"/>
                </a:solidFill>
                <a:latin typeface="Arial" panose="020B0604020202020204" pitchFamily="34" charset="0"/>
                <a:cs typeface="Arial" panose="020B0604020202020204" pitchFamily="34" charset="0"/>
              </a:rPr>
              <a:t>To</a:t>
            </a:r>
            <a:r>
              <a:rPr lang="tr-TR" sz="2000" dirty="0">
                <a:solidFill>
                  <a:schemeClr val="tx1"/>
                </a:solidFill>
                <a:latin typeface="Arial" panose="020B0604020202020204" pitchFamily="34" charset="0"/>
                <a:cs typeface="Arial" panose="020B0604020202020204" pitchFamily="34" charset="0"/>
              </a:rPr>
              <a:t> be </a:t>
            </a:r>
            <a:r>
              <a:rPr lang="tr-TR" sz="2000" dirty="0" err="1">
                <a:solidFill>
                  <a:schemeClr val="tx1"/>
                </a:solidFill>
                <a:latin typeface="Arial" panose="020B0604020202020204" pitchFamily="34" charset="0"/>
                <a:cs typeface="Arial" panose="020B0604020202020204" pitchFamily="34" charset="0"/>
              </a:rPr>
              <a:t>ready</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to</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release</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Shock</a:t>
            </a:r>
            <a:r>
              <a:rPr lang="tr-TR" sz="2000" dirty="0">
                <a:solidFill>
                  <a:schemeClr val="tx1"/>
                </a:solidFill>
                <a:latin typeface="Arial" panose="020B0604020202020204" pitchFamily="34" charset="0"/>
                <a:cs typeface="Arial" panose="020B0604020202020204" pitchFamily="34" charset="0"/>
              </a:rPr>
              <a:t> Packs 1, 2</a:t>
            </a:r>
          </a:p>
        </p:txBody>
      </p:sp>
      <p:sp>
        <p:nvSpPr>
          <p:cNvPr id="27" name="Content Placeholder 26">
            <a:extLst>
              <a:ext uri="{FF2B5EF4-FFF2-40B4-BE49-F238E27FC236}">
                <a16:creationId xmlns:a16="http://schemas.microsoft.com/office/drawing/2014/main" id="{5CC85592-9D26-9245-AFB6-4DF4785CA89F}"/>
              </a:ext>
            </a:extLst>
          </p:cNvPr>
          <p:cNvSpPr>
            <a:spLocks noGrp="1"/>
          </p:cNvSpPr>
          <p:nvPr>
            <p:ph sz="half" idx="2"/>
          </p:nvPr>
        </p:nvSpPr>
        <p:spPr>
          <a:xfrm>
            <a:off x="6030404" y="1688828"/>
            <a:ext cx="6041208" cy="2610793"/>
          </a:xfrm>
          <a:ln w="22225">
            <a:solidFill>
              <a:schemeClr val="tx1"/>
            </a:solidFill>
          </a:ln>
        </p:spPr>
        <p:txBody>
          <a:bodyPr>
            <a:normAutofit fontScale="92500"/>
          </a:bodyPr>
          <a:lstStyle/>
          <a:p>
            <a:pPr marL="0" indent="0" defTabSz="844550">
              <a:lnSpc>
                <a:spcPct val="150000"/>
              </a:lnSpc>
              <a:spcBef>
                <a:spcPct val="0"/>
              </a:spcBef>
              <a:buNone/>
            </a:pPr>
            <a:r>
              <a:rPr lang="tr-TR" sz="2000" dirty="0" err="1">
                <a:latin typeface="Arial" panose="020B0604020202020204" pitchFamily="34" charset="0"/>
                <a:cs typeface="Arial" panose="020B0604020202020204" pitchFamily="34" charset="0"/>
              </a:rPr>
              <a:t>Meanwhile</a:t>
            </a:r>
            <a:endParaRPr lang="tr-TR" sz="2000" dirty="0">
              <a:latin typeface="Arial" panose="020B0604020202020204" pitchFamily="34" charset="0"/>
              <a:cs typeface="Arial" panose="020B0604020202020204" pitchFamily="34" charset="0"/>
            </a:endParaRPr>
          </a:p>
          <a:p>
            <a:pPr defTabSz="844550">
              <a:lnSpc>
                <a:spcPct val="150000"/>
              </a:lnSpc>
              <a:spcBef>
                <a:spcPct val="0"/>
              </a:spcBef>
            </a:pPr>
            <a:r>
              <a:rPr lang="tr-TR" sz="2000" dirty="0" err="1">
                <a:latin typeface="Arial" panose="020B0604020202020204" pitchFamily="34" charset="0"/>
                <a:cs typeface="Arial" panose="020B0604020202020204" pitchFamily="34" charset="0"/>
              </a:rPr>
              <a:t>Sustain</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normovolemia</a:t>
            </a:r>
            <a:r>
              <a:rPr lang="tr-TR" sz="2000" dirty="0">
                <a:latin typeface="Arial" panose="020B0604020202020204" pitchFamily="34" charset="0"/>
                <a:cs typeface="Arial" panose="020B0604020202020204" pitchFamily="34" charset="0"/>
              </a:rPr>
              <a:t> &amp; </a:t>
            </a:r>
            <a:r>
              <a:rPr lang="tr-TR" sz="2000" dirty="0" err="1">
                <a:latin typeface="Arial" panose="020B0604020202020204" pitchFamily="34" charset="0"/>
                <a:cs typeface="Arial" panose="020B0604020202020204" pitchFamily="34" charset="0"/>
              </a:rPr>
              <a:t>maintain</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hemodynamics</a:t>
            </a:r>
            <a:r>
              <a:rPr lang="tr-TR" sz="2000" dirty="0">
                <a:latin typeface="Arial" panose="020B0604020202020204" pitchFamily="34" charset="0"/>
                <a:cs typeface="Arial" panose="020B0604020202020204" pitchFamily="34" charset="0"/>
              </a:rPr>
              <a:t>  </a:t>
            </a:r>
          </a:p>
          <a:p>
            <a:pPr defTabSz="844550">
              <a:lnSpc>
                <a:spcPct val="150000"/>
              </a:lnSpc>
              <a:spcBef>
                <a:spcPct val="0"/>
              </a:spcBef>
            </a:pPr>
            <a:r>
              <a:rPr lang="tr-TR" sz="2000" dirty="0" err="1">
                <a:latin typeface="Arial" panose="020B0604020202020204" pitchFamily="34" charset="0"/>
                <a:cs typeface="Arial" panose="020B0604020202020204" pitchFamily="34" charset="0"/>
              </a:rPr>
              <a:t>Provide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standard</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monitoring</a:t>
            </a:r>
            <a:r>
              <a:rPr lang="tr-TR" sz="2000" dirty="0">
                <a:latin typeface="Arial" panose="020B0604020202020204" pitchFamily="34" charset="0"/>
                <a:cs typeface="Arial" panose="020B0604020202020204" pitchFamily="34" charset="0"/>
              </a:rPr>
              <a:t> </a:t>
            </a:r>
          </a:p>
          <a:p>
            <a:pPr defTabSz="844550">
              <a:lnSpc>
                <a:spcPct val="150000"/>
              </a:lnSpc>
              <a:spcBef>
                <a:spcPct val="0"/>
              </a:spcBef>
            </a:pPr>
            <a:r>
              <a:rPr lang="tr-TR" sz="2000" dirty="0" err="1">
                <a:latin typeface="Arial" panose="020B0604020202020204" pitchFamily="34" charset="0"/>
                <a:cs typeface="Arial" panose="020B0604020202020204" pitchFamily="34" charset="0"/>
              </a:rPr>
              <a:t>Use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noninvasive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cardiac</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output</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if</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available</a:t>
            </a:r>
            <a:r>
              <a:rPr lang="tr-TR" sz="2000" dirty="0">
                <a:latin typeface="Arial" panose="020B0604020202020204" pitchFamily="34" charset="0"/>
                <a:cs typeface="Arial" panose="020B0604020202020204" pitchFamily="34" charset="0"/>
              </a:rPr>
              <a:t>)</a:t>
            </a:r>
          </a:p>
          <a:p>
            <a:pPr defTabSz="844550">
              <a:lnSpc>
                <a:spcPct val="150000"/>
              </a:lnSpc>
              <a:spcBef>
                <a:spcPct val="0"/>
              </a:spcBef>
            </a:pPr>
            <a:r>
              <a:rPr lang="tr-TR" sz="2000" dirty="0" err="1">
                <a:latin typeface="Arial" panose="020B0604020202020204" pitchFamily="34" charset="0"/>
                <a:cs typeface="Arial" panose="020B0604020202020204" pitchFamily="34" charset="0"/>
              </a:rPr>
              <a:t>Consider</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use</a:t>
            </a:r>
            <a:r>
              <a:rPr lang="tr-TR" sz="2000" dirty="0">
                <a:latin typeface="Arial" panose="020B0604020202020204" pitchFamily="34" charset="0"/>
                <a:cs typeface="Arial" panose="020B0604020202020204" pitchFamily="34" charset="0"/>
              </a:rPr>
              <a:t> of </a:t>
            </a:r>
            <a:r>
              <a:rPr lang="tr-TR" sz="2000" dirty="0" err="1">
                <a:latin typeface="Arial" panose="020B0604020202020204" pitchFamily="34" charset="0"/>
                <a:cs typeface="Arial" panose="020B0604020202020204" pitchFamily="34" charset="0"/>
              </a:rPr>
              <a:t>invasive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arterial</a:t>
            </a:r>
            <a:r>
              <a:rPr lang="tr-TR" sz="2000" dirty="0">
                <a:latin typeface="Arial" panose="020B0604020202020204" pitchFamily="34" charset="0"/>
                <a:cs typeface="Arial" panose="020B0604020202020204" pitchFamily="34" charset="0"/>
              </a:rPr>
              <a:t>/</a:t>
            </a:r>
            <a:r>
              <a:rPr lang="tr-TR" sz="2000" dirty="0" err="1">
                <a:latin typeface="Arial" panose="020B0604020202020204" pitchFamily="34" charset="0"/>
                <a:cs typeface="Arial" panose="020B0604020202020204" pitchFamily="34" charset="0"/>
              </a:rPr>
              <a:t>central</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monitoring</a:t>
            </a:r>
            <a:endParaRPr lang="tr-TR" sz="2000" dirty="0">
              <a:latin typeface="Arial" panose="020B0604020202020204" pitchFamily="34" charset="0"/>
              <a:cs typeface="Arial" panose="020B0604020202020204" pitchFamily="34" charset="0"/>
            </a:endParaRPr>
          </a:p>
          <a:p>
            <a:endParaRPr lang="en-TR" sz="2000" dirty="0">
              <a:latin typeface="Arial" panose="020B0604020202020204" pitchFamily="34" charset="0"/>
              <a:cs typeface="Arial" panose="020B0604020202020204" pitchFamily="34" charset="0"/>
            </a:endParaRPr>
          </a:p>
        </p:txBody>
      </p:sp>
      <p:sp>
        <p:nvSpPr>
          <p:cNvPr id="28" name="Rounded Rectangle 4">
            <a:extLst>
              <a:ext uri="{FF2B5EF4-FFF2-40B4-BE49-F238E27FC236}">
                <a16:creationId xmlns:a16="http://schemas.microsoft.com/office/drawing/2014/main" id="{63ED898C-0248-2546-BA58-CDA13E5EC885}"/>
              </a:ext>
            </a:extLst>
          </p:cNvPr>
          <p:cNvSpPr txBox="1"/>
          <p:nvPr/>
        </p:nvSpPr>
        <p:spPr>
          <a:xfrm>
            <a:off x="80471" y="812567"/>
            <a:ext cx="5797814" cy="1088929"/>
          </a:xfrm>
          <a:prstGeom prst="rect">
            <a:avLst/>
          </a:prstGeom>
          <a:ln w="2222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algn="ctr" defTabSz="844550">
              <a:lnSpc>
                <a:spcPct val="90000"/>
              </a:lnSpc>
              <a:spcBef>
                <a:spcPct val="0"/>
              </a:spcBef>
              <a:spcAft>
                <a:spcPct val="35000"/>
              </a:spcAft>
            </a:pPr>
            <a:r>
              <a:rPr lang="tr-TR" sz="2000" dirty="0">
                <a:solidFill>
                  <a:schemeClr val="tx1"/>
                </a:solidFill>
                <a:latin typeface="Arial" panose="020B0604020202020204" pitchFamily="34" charset="0"/>
                <a:cs typeface="Arial" panose="020B0604020202020204" pitchFamily="34" charset="0"/>
                <a:sym typeface="Symbol" pitchFamily="2" charset="2"/>
              </a:rPr>
              <a:t>1 g IV </a:t>
            </a:r>
            <a:r>
              <a:rPr lang="tr-TR" sz="2000" dirty="0" err="1">
                <a:solidFill>
                  <a:schemeClr val="tx1"/>
                </a:solidFill>
                <a:latin typeface="Arial" panose="020B0604020202020204" pitchFamily="34" charset="0"/>
                <a:cs typeface="Arial" panose="020B0604020202020204" pitchFamily="34" charset="0"/>
                <a:sym typeface="Symbol" pitchFamily="2" charset="2"/>
              </a:rPr>
              <a:t>inf</a:t>
            </a:r>
            <a:r>
              <a:rPr lang="tr-TR" sz="2000" dirty="0">
                <a:solidFill>
                  <a:schemeClr val="tx1"/>
                </a:solidFill>
                <a:latin typeface="Arial" panose="020B0604020202020204" pitchFamily="34" charset="0"/>
                <a:cs typeface="Arial" panose="020B0604020202020204" pitchFamily="34" charset="0"/>
                <a:sym typeface="Symbol" pitchFamily="2" charset="2"/>
              </a:rPr>
              <a:t>. of TXA </a:t>
            </a:r>
            <a:r>
              <a:rPr lang="tr-TR" sz="2000" dirty="0" err="1">
                <a:solidFill>
                  <a:schemeClr val="tx1"/>
                </a:solidFill>
                <a:latin typeface="Arial" panose="020B0604020202020204" pitchFamily="34" charset="0"/>
                <a:cs typeface="Arial" panose="020B0604020202020204" pitchFamily="34" charset="0"/>
                <a:sym typeface="Symbol" pitchFamily="2" charset="2"/>
              </a:rPr>
              <a:t>over</a:t>
            </a:r>
            <a:r>
              <a:rPr lang="tr-TR" sz="2000" dirty="0">
                <a:solidFill>
                  <a:schemeClr val="tx1"/>
                </a:solidFill>
                <a:latin typeface="Arial" panose="020B0604020202020204" pitchFamily="34" charset="0"/>
                <a:cs typeface="Arial" panose="020B0604020202020204" pitchFamily="34" charset="0"/>
                <a:sym typeface="Symbol" pitchFamily="2" charset="2"/>
              </a:rPr>
              <a:t> 10 </a:t>
            </a:r>
            <a:r>
              <a:rPr lang="tr-TR" sz="2000" dirty="0" err="1">
                <a:solidFill>
                  <a:schemeClr val="tx1"/>
                </a:solidFill>
                <a:latin typeface="Arial" panose="020B0604020202020204" pitchFamily="34" charset="0"/>
                <a:cs typeface="Arial" panose="020B0604020202020204" pitchFamily="34" charset="0"/>
                <a:sym typeface="Symbol" pitchFamily="2" charset="2"/>
              </a:rPr>
              <a:t>min</a:t>
            </a:r>
            <a:r>
              <a:rPr lang="tr-TR" sz="2000" dirty="0">
                <a:solidFill>
                  <a:schemeClr val="tx1"/>
                </a:solidFill>
                <a:latin typeface="Arial" panose="020B0604020202020204" pitchFamily="34" charset="0"/>
                <a:cs typeface="Arial" panose="020B0604020202020204" pitchFamily="34" charset="0"/>
                <a:sym typeface="Symbol" pitchFamily="2" charset="2"/>
              </a:rPr>
              <a:t> </a:t>
            </a:r>
            <a:r>
              <a:rPr lang="tr-TR" sz="2000" dirty="0" err="1">
                <a:solidFill>
                  <a:schemeClr val="tx1"/>
                </a:solidFill>
                <a:latin typeface="Arial" panose="020B0604020202020204" pitchFamily="34" charset="0"/>
                <a:cs typeface="Arial" panose="020B0604020202020204" pitchFamily="34" charset="0"/>
                <a:sym typeface="Symbol" pitchFamily="2" charset="2"/>
              </a:rPr>
              <a:t>within</a:t>
            </a:r>
            <a:r>
              <a:rPr lang="tr-TR" sz="2000" dirty="0">
                <a:solidFill>
                  <a:schemeClr val="tx1"/>
                </a:solidFill>
                <a:latin typeface="Arial" panose="020B0604020202020204" pitchFamily="34" charset="0"/>
                <a:cs typeface="Arial" panose="020B0604020202020204" pitchFamily="34" charset="0"/>
                <a:sym typeface="Symbol" pitchFamily="2" charset="2"/>
              </a:rPr>
              <a:t> 3 h </a:t>
            </a:r>
            <a:r>
              <a:rPr lang="tr-TR" sz="2000" dirty="0" err="1">
                <a:solidFill>
                  <a:schemeClr val="tx1"/>
                </a:solidFill>
                <a:latin typeface="Arial" panose="020B0604020202020204" pitchFamily="34" charset="0"/>
                <a:cs typeface="Arial" panose="020B0604020202020204" pitchFamily="34" charset="0"/>
                <a:sym typeface="Symbol" pitchFamily="2" charset="2"/>
              </a:rPr>
              <a:t>after</a:t>
            </a:r>
            <a:r>
              <a:rPr lang="tr-TR" sz="2000" dirty="0">
                <a:solidFill>
                  <a:schemeClr val="tx1"/>
                </a:solidFill>
                <a:latin typeface="Arial" panose="020B0604020202020204" pitchFamily="34" charset="0"/>
                <a:cs typeface="Arial" panose="020B0604020202020204" pitchFamily="34" charset="0"/>
                <a:sym typeface="Symbol" pitchFamily="2" charset="2"/>
              </a:rPr>
              <a:t> </a:t>
            </a:r>
            <a:r>
              <a:rPr lang="tr-TR" sz="2000" dirty="0" err="1">
                <a:solidFill>
                  <a:schemeClr val="tx1"/>
                </a:solidFill>
                <a:latin typeface="Arial" panose="020B0604020202020204" pitchFamily="34" charset="0"/>
                <a:cs typeface="Arial" panose="020B0604020202020204" pitchFamily="34" charset="0"/>
                <a:sym typeface="Symbol" pitchFamily="2" charset="2"/>
              </a:rPr>
              <a:t>injury</a:t>
            </a:r>
            <a:endParaRPr lang="tr-TR" sz="2000" dirty="0">
              <a:solidFill>
                <a:schemeClr val="tx1"/>
              </a:solidFill>
              <a:latin typeface="Arial" panose="020B0604020202020204" pitchFamily="34" charset="0"/>
              <a:cs typeface="Arial" panose="020B0604020202020204" pitchFamily="34" charset="0"/>
              <a:sym typeface="Symbol" pitchFamily="2" charset="2"/>
            </a:endParaRPr>
          </a:p>
          <a:p>
            <a:pPr defTabSz="844550">
              <a:lnSpc>
                <a:spcPct val="90000"/>
              </a:lnSpc>
              <a:spcBef>
                <a:spcPct val="0"/>
              </a:spcBef>
              <a:spcAft>
                <a:spcPct val="35000"/>
              </a:spcAft>
            </a:pPr>
            <a:r>
              <a:rPr lang="tr-TR" sz="2000" dirty="0">
                <a:solidFill>
                  <a:schemeClr val="tx1"/>
                </a:solidFill>
                <a:latin typeface="Arial" panose="020B0604020202020204" pitchFamily="34" charset="0"/>
                <a:cs typeface="Arial" panose="020B0604020202020204" pitchFamily="34" charset="0"/>
                <a:sym typeface="Symbol" pitchFamily="2" charset="2"/>
              </a:rPr>
              <a:t>1 g IV </a:t>
            </a:r>
            <a:r>
              <a:rPr lang="tr-TR" sz="2000" dirty="0" err="1">
                <a:solidFill>
                  <a:schemeClr val="tx1"/>
                </a:solidFill>
                <a:latin typeface="Arial" panose="020B0604020202020204" pitchFamily="34" charset="0"/>
                <a:cs typeface="Arial" panose="020B0604020202020204" pitchFamily="34" charset="0"/>
                <a:sym typeface="Symbol" pitchFamily="2" charset="2"/>
              </a:rPr>
              <a:t>inf</a:t>
            </a:r>
            <a:r>
              <a:rPr lang="tr-TR" sz="2000" dirty="0">
                <a:solidFill>
                  <a:schemeClr val="tx1"/>
                </a:solidFill>
                <a:latin typeface="Arial" panose="020B0604020202020204" pitchFamily="34" charset="0"/>
                <a:cs typeface="Arial" panose="020B0604020202020204" pitchFamily="34" charset="0"/>
                <a:sym typeface="Symbol" pitchFamily="2" charset="2"/>
              </a:rPr>
              <a:t>. of TXA </a:t>
            </a:r>
            <a:r>
              <a:rPr lang="tr-TR" sz="2000" dirty="0" err="1">
                <a:solidFill>
                  <a:schemeClr val="tx1"/>
                </a:solidFill>
                <a:latin typeface="Arial" panose="020B0604020202020204" pitchFamily="34" charset="0"/>
                <a:cs typeface="Arial" panose="020B0604020202020204" pitchFamily="34" charset="0"/>
                <a:sym typeface="Symbol" pitchFamily="2" charset="2"/>
              </a:rPr>
              <a:t>over</a:t>
            </a:r>
            <a:r>
              <a:rPr lang="tr-TR" sz="2000" dirty="0">
                <a:solidFill>
                  <a:schemeClr val="tx1"/>
                </a:solidFill>
                <a:latin typeface="Arial" panose="020B0604020202020204" pitchFamily="34" charset="0"/>
                <a:cs typeface="Arial" panose="020B0604020202020204" pitchFamily="34" charset="0"/>
                <a:sym typeface="Symbol" pitchFamily="2" charset="2"/>
              </a:rPr>
              <a:t> 8 </a:t>
            </a:r>
            <a:r>
              <a:rPr lang="tr-TR" sz="2000" dirty="0" err="1">
                <a:solidFill>
                  <a:schemeClr val="tx1"/>
                </a:solidFill>
                <a:latin typeface="Arial" panose="020B0604020202020204" pitchFamily="34" charset="0"/>
                <a:cs typeface="Arial" panose="020B0604020202020204" pitchFamily="34" charset="0"/>
                <a:sym typeface="Symbol" pitchFamily="2" charset="2"/>
              </a:rPr>
              <a:t>hours</a:t>
            </a:r>
            <a:r>
              <a:rPr lang="tr-TR" sz="2000" dirty="0">
                <a:solidFill>
                  <a:schemeClr val="tx1"/>
                </a:solidFill>
                <a:latin typeface="Arial" panose="020B0604020202020204" pitchFamily="34" charset="0"/>
                <a:cs typeface="Arial" panose="020B0604020202020204" pitchFamily="34" charset="0"/>
                <a:sym typeface="Symbol" pitchFamily="2" charset="2"/>
              </a:rPr>
              <a:t> </a:t>
            </a:r>
            <a:r>
              <a:rPr lang="en-US" sz="2000" dirty="0">
                <a:solidFill>
                  <a:schemeClr val="tx1"/>
                </a:solidFill>
                <a:latin typeface="Arial" panose="020B0604020202020204" pitchFamily="34" charset="0"/>
                <a:cs typeface="Arial" panose="020B0604020202020204" pitchFamily="34" charset="0"/>
              </a:rPr>
              <a:t>(Grade 1A)</a:t>
            </a:r>
            <a:r>
              <a:rPr lang="tr-TR" sz="2000" dirty="0">
                <a:solidFill>
                  <a:schemeClr val="tx1"/>
                </a:solidFill>
                <a:latin typeface="Arial" panose="020B0604020202020204" pitchFamily="34" charset="0"/>
                <a:cs typeface="Arial" panose="020B0604020202020204" pitchFamily="34" charset="0"/>
              </a:rPr>
              <a:t> </a:t>
            </a:r>
          </a:p>
        </p:txBody>
      </p:sp>
      <p:sp>
        <p:nvSpPr>
          <p:cNvPr id="30" name="Rounded Rectangle 4">
            <a:extLst>
              <a:ext uri="{FF2B5EF4-FFF2-40B4-BE49-F238E27FC236}">
                <a16:creationId xmlns:a16="http://schemas.microsoft.com/office/drawing/2014/main" id="{B03822E1-956E-8F4F-9A8F-7559822CB34D}"/>
              </a:ext>
            </a:extLst>
          </p:cNvPr>
          <p:cNvSpPr txBox="1"/>
          <p:nvPr/>
        </p:nvSpPr>
        <p:spPr>
          <a:xfrm>
            <a:off x="125349" y="4185556"/>
            <a:ext cx="5795999" cy="869516"/>
          </a:xfrm>
          <a:prstGeom prst="rect">
            <a:avLst/>
          </a:prstGeom>
          <a:solidFill>
            <a:schemeClr val="bg1"/>
          </a:solidFill>
          <a:ln w="2222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algn="ctr" defTabSz="889000">
              <a:lnSpc>
                <a:spcPct val="90000"/>
              </a:lnSpc>
              <a:spcBef>
                <a:spcPct val="0"/>
              </a:spcBef>
            </a:pPr>
            <a:endParaRPr lang="tr-TR" sz="2000" dirty="0">
              <a:solidFill>
                <a:schemeClr val="tx1"/>
              </a:solidFill>
              <a:latin typeface="Arial" panose="020B0604020202020204" pitchFamily="34" charset="0"/>
              <a:cs typeface="Arial" panose="020B0604020202020204" pitchFamily="34" charset="0"/>
            </a:endParaRPr>
          </a:p>
          <a:p>
            <a:pPr algn="ctr" defTabSz="889000">
              <a:lnSpc>
                <a:spcPct val="90000"/>
              </a:lnSpc>
              <a:spcBef>
                <a:spcPct val="0"/>
              </a:spcBef>
            </a:pPr>
            <a:r>
              <a:rPr lang="tr-TR" sz="2000" dirty="0" err="1">
                <a:solidFill>
                  <a:schemeClr val="tx1"/>
                </a:solidFill>
                <a:latin typeface="Arial" panose="020B0604020202020204" pitchFamily="34" charset="0"/>
                <a:cs typeface="Arial" panose="020B0604020202020204" pitchFamily="34" charset="0"/>
              </a:rPr>
              <a:t>Transfuse</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fixed</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ratio</a:t>
            </a:r>
            <a:r>
              <a:rPr lang="tr-TR" sz="2000" dirty="0">
                <a:solidFill>
                  <a:schemeClr val="tx1"/>
                </a:solidFill>
                <a:latin typeface="Arial" panose="020B0604020202020204" pitchFamily="34" charset="0"/>
                <a:cs typeface="Arial" panose="020B0604020202020204" pitchFamily="34" charset="0"/>
              </a:rPr>
              <a:t> 1:1:1: RBC:FFP:PLT</a:t>
            </a:r>
          </a:p>
          <a:p>
            <a:pPr algn="ctr" defTabSz="889000">
              <a:lnSpc>
                <a:spcPct val="90000"/>
              </a:lnSpc>
              <a:spcBef>
                <a:spcPct val="0"/>
              </a:spcBef>
            </a:pPr>
            <a:r>
              <a:rPr lang="tr-TR" sz="2000" dirty="0" err="1">
                <a:solidFill>
                  <a:schemeClr val="tx1"/>
                </a:solidFill>
                <a:latin typeface="Arial" panose="020B0604020202020204" pitchFamily="34" charset="0"/>
                <a:cs typeface="Arial" panose="020B0604020202020204" pitchFamily="34" charset="0"/>
              </a:rPr>
              <a:t>Shock</a:t>
            </a:r>
            <a:r>
              <a:rPr lang="tr-TR" sz="2000" dirty="0">
                <a:solidFill>
                  <a:schemeClr val="tx1"/>
                </a:solidFill>
                <a:latin typeface="Arial" panose="020B0604020202020204" pitchFamily="34" charset="0"/>
                <a:cs typeface="Arial" panose="020B0604020202020204" pitchFamily="34" charset="0"/>
              </a:rPr>
              <a:t> Pack 2 </a:t>
            </a:r>
            <a:r>
              <a:rPr lang="tr-TR" sz="2000" dirty="0" err="1">
                <a:solidFill>
                  <a:schemeClr val="tx1"/>
                </a:solidFill>
                <a:latin typeface="Arial" panose="020B0604020202020204" pitchFamily="34" charset="0"/>
                <a:cs typeface="Arial" panose="020B0604020202020204" pitchFamily="34" charset="0"/>
              </a:rPr>
              <a:t>includes</a:t>
            </a:r>
            <a:endParaRPr lang="tr-TR" sz="2000" dirty="0">
              <a:solidFill>
                <a:schemeClr val="tx1"/>
              </a:solidFill>
              <a:latin typeface="Arial" panose="020B0604020202020204" pitchFamily="34" charset="0"/>
              <a:cs typeface="Arial" panose="020B0604020202020204" pitchFamily="34" charset="0"/>
            </a:endParaRPr>
          </a:p>
          <a:p>
            <a:pPr algn="ctr" defTabSz="889000">
              <a:lnSpc>
                <a:spcPct val="90000"/>
              </a:lnSpc>
              <a:spcBef>
                <a:spcPct val="0"/>
              </a:spcBef>
            </a:pPr>
            <a:r>
              <a:rPr lang="tr-TR" sz="2000" dirty="0">
                <a:solidFill>
                  <a:schemeClr val="tx1"/>
                </a:solidFill>
                <a:latin typeface="Arial" panose="020B0604020202020204" pitchFamily="34" charset="0"/>
                <a:cs typeface="Arial" panose="020B0604020202020204" pitchFamily="34" charset="0"/>
              </a:rPr>
              <a:t>4 U RBC + 4 U FFP + 1 U PLT (</a:t>
            </a:r>
            <a:r>
              <a:rPr lang="tr-TR" sz="2000" dirty="0" err="1">
                <a:solidFill>
                  <a:schemeClr val="tx1"/>
                </a:solidFill>
                <a:latin typeface="Arial" panose="020B0604020202020204" pitchFamily="34" charset="0"/>
                <a:cs typeface="Arial" panose="020B0604020202020204" pitchFamily="34" charset="0"/>
              </a:rPr>
              <a:t>apheresis</a:t>
            </a:r>
            <a:r>
              <a:rPr lang="tr-TR" sz="2000" dirty="0">
                <a:solidFill>
                  <a:schemeClr val="tx1"/>
                </a:solidFill>
                <a:latin typeface="Arial" panose="020B0604020202020204" pitchFamily="34" charset="0"/>
                <a:cs typeface="Arial" panose="020B0604020202020204" pitchFamily="34" charset="0"/>
              </a:rPr>
              <a:t>)</a:t>
            </a:r>
          </a:p>
          <a:p>
            <a:pPr marL="0" lvl="0" indent="0" algn="ctr" defTabSz="844550">
              <a:lnSpc>
                <a:spcPct val="90000"/>
              </a:lnSpc>
              <a:spcBef>
                <a:spcPct val="0"/>
              </a:spcBef>
              <a:spcAft>
                <a:spcPct val="35000"/>
              </a:spcAft>
              <a:buNone/>
            </a:pPr>
            <a:endParaRPr lang="tr-TR" sz="2000" kern="1200" dirty="0">
              <a:solidFill>
                <a:schemeClr val="tx1"/>
              </a:solidFill>
              <a:latin typeface="Arial" panose="020B0604020202020204" pitchFamily="34" charset="0"/>
              <a:cs typeface="Arial" panose="020B0604020202020204" pitchFamily="34" charset="0"/>
            </a:endParaRPr>
          </a:p>
        </p:txBody>
      </p:sp>
      <p:sp>
        <p:nvSpPr>
          <p:cNvPr id="31" name="Rounded Rectangle 4">
            <a:extLst>
              <a:ext uri="{FF2B5EF4-FFF2-40B4-BE49-F238E27FC236}">
                <a16:creationId xmlns:a16="http://schemas.microsoft.com/office/drawing/2014/main" id="{F16436CB-3078-3343-883A-6A276A312512}"/>
              </a:ext>
            </a:extLst>
          </p:cNvPr>
          <p:cNvSpPr txBox="1"/>
          <p:nvPr/>
        </p:nvSpPr>
        <p:spPr>
          <a:xfrm>
            <a:off x="129478" y="3550556"/>
            <a:ext cx="4138104" cy="520102"/>
          </a:xfrm>
          <a:prstGeom prst="rect">
            <a:avLst/>
          </a:prstGeom>
          <a:solidFill>
            <a:schemeClr val="bg1"/>
          </a:solidFill>
          <a:ln w="22225">
            <a:noFill/>
          </a:ln>
        </p:spPr>
        <p:style>
          <a:lnRef idx="0">
            <a:scrgbClr r="0" g="0" b="0"/>
          </a:lnRef>
          <a:fillRef idx="0">
            <a:scrgbClr r="0" g="0" b="0"/>
          </a:fillRef>
          <a:effectRef idx="0">
            <a:scrgbClr r="0" g="0" b="0"/>
          </a:effectRef>
          <a:fontRef idx="minor">
            <a:schemeClr val="lt1"/>
          </a:fontRef>
        </p:style>
        <p:txBody>
          <a:bodyPr spcFirstLastPara="0" vert="horz" wrap="square" lIns="36195" tIns="24130" rIns="36195" bIns="24130" numCol="1" spcCol="1270" anchor="ctr" anchorCtr="0">
            <a:noAutofit/>
          </a:bodyPr>
          <a:lstStyle/>
          <a:p>
            <a:pPr algn="ctr" defTabSz="889000">
              <a:lnSpc>
                <a:spcPct val="90000"/>
              </a:lnSpc>
              <a:spcBef>
                <a:spcPct val="0"/>
              </a:spcBef>
            </a:pPr>
            <a:r>
              <a:rPr lang="tr-TR" sz="2000" dirty="0" err="1">
                <a:solidFill>
                  <a:schemeClr val="tx1"/>
                </a:solidFill>
                <a:latin typeface="Arial" panose="020B0604020202020204" pitchFamily="34" charset="0"/>
                <a:cs typeface="Arial" panose="020B0604020202020204" pitchFamily="34" charset="0"/>
              </a:rPr>
              <a:t>Still</a:t>
            </a:r>
            <a:r>
              <a:rPr lang="tr-TR" sz="2000" dirty="0">
                <a:solidFill>
                  <a:schemeClr val="tx1"/>
                </a:solidFill>
                <a:latin typeface="Arial" panose="020B0604020202020204" pitchFamily="34" charset="0"/>
                <a:cs typeface="Arial" panose="020B0604020202020204" pitchFamily="34" charset="0"/>
              </a:rPr>
              <a:t> </a:t>
            </a:r>
            <a:r>
              <a:rPr lang="tr-TR" sz="2000" dirty="0" err="1">
                <a:solidFill>
                  <a:schemeClr val="tx1"/>
                </a:solidFill>
                <a:latin typeface="Arial" panose="020B0604020202020204" pitchFamily="34" charset="0"/>
                <a:cs typeface="Arial" panose="020B0604020202020204" pitchFamily="34" charset="0"/>
              </a:rPr>
              <a:t>bleeding</a:t>
            </a:r>
            <a:r>
              <a:rPr lang="tr-TR" sz="2000" dirty="0">
                <a:solidFill>
                  <a:schemeClr val="tx1"/>
                </a:solidFill>
                <a:latin typeface="Arial" panose="020B0604020202020204" pitchFamily="34" charset="0"/>
                <a:cs typeface="Arial" panose="020B0604020202020204" pitchFamily="34" charset="0"/>
              </a:rPr>
              <a:t>?</a:t>
            </a:r>
            <a:endParaRPr lang="tr-TR" sz="2000" kern="1200" dirty="0">
              <a:solidFill>
                <a:schemeClr val="tx1"/>
              </a:solidFill>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FD91713E-7D25-694B-9DF4-2C7439E542A1}"/>
              </a:ext>
            </a:extLst>
          </p:cNvPr>
          <p:cNvSpPr/>
          <p:nvPr/>
        </p:nvSpPr>
        <p:spPr>
          <a:xfrm>
            <a:off x="1866900" y="1919626"/>
            <a:ext cx="344932" cy="335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5" name="Down Arrow 44">
            <a:extLst>
              <a:ext uri="{FF2B5EF4-FFF2-40B4-BE49-F238E27FC236}">
                <a16:creationId xmlns:a16="http://schemas.microsoft.com/office/drawing/2014/main" id="{3435794F-0C47-0D48-ABF8-15F1863CFDEF}"/>
              </a:ext>
            </a:extLst>
          </p:cNvPr>
          <p:cNvSpPr/>
          <p:nvPr/>
        </p:nvSpPr>
        <p:spPr>
          <a:xfrm>
            <a:off x="1892300" y="3360171"/>
            <a:ext cx="344932" cy="335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6" name="Down Arrow 45">
            <a:extLst>
              <a:ext uri="{FF2B5EF4-FFF2-40B4-BE49-F238E27FC236}">
                <a16:creationId xmlns:a16="http://schemas.microsoft.com/office/drawing/2014/main" id="{0E531744-4786-E346-ABBF-B22A827B15D7}"/>
              </a:ext>
            </a:extLst>
          </p:cNvPr>
          <p:cNvSpPr/>
          <p:nvPr/>
        </p:nvSpPr>
        <p:spPr>
          <a:xfrm>
            <a:off x="1905000" y="4985771"/>
            <a:ext cx="344932" cy="335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7" name="Down Arrow 46">
            <a:extLst>
              <a:ext uri="{FF2B5EF4-FFF2-40B4-BE49-F238E27FC236}">
                <a16:creationId xmlns:a16="http://schemas.microsoft.com/office/drawing/2014/main" id="{82E00DEF-D7C8-8D4D-BE55-C8EF588D54B1}"/>
              </a:ext>
            </a:extLst>
          </p:cNvPr>
          <p:cNvSpPr/>
          <p:nvPr/>
        </p:nvSpPr>
        <p:spPr>
          <a:xfrm>
            <a:off x="1892300" y="3969771"/>
            <a:ext cx="344932" cy="335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8" name="Down Arrow 47">
            <a:extLst>
              <a:ext uri="{FF2B5EF4-FFF2-40B4-BE49-F238E27FC236}">
                <a16:creationId xmlns:a16="http://schemas.microsoft.com/office/drawing/2014/main" id="{8B705067-FC14-3042-9140-DA5F94D9971B}"/>
              </a:ext>
            </a:extLst>
          </p:cNvPr>
          <p:cNvSpPr/>
          <p:nvPr/>
        </p:nvSpPr>
        <p:spPr>
          <a:xfrm>
            <a:off x="1892300" y="5606256"/>
            <a:ext cx="319532" cy="300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1" name="Down Arrow 50">
            <a:extLst>
              <a:ext uri="{FF2B5EF4-FFF2-40B4-BE49-F238E27FC236}">
                <a16:creationId xmlns:a16="http://schemas.microsoft.com/office/drawing/2014/main" id="{1265677D-56B5-3F44-B9D1-FF514937A7D2}"/>
              </a:ext>
            </a:extLst>
          </p:cNvPr>
          <p:cNvSpPr/>
          <p:nvPr/>
        </p:nvSpPr>
        <p:spPr>
          <a:xfrm rot="16200000">
            <a:off x="5497182" y="55773"/>
            <a:ext cx="344932" cy="688934"/>
          </a:xfrm>
          <a:prstGeom prst="downArrow">
            <a:avLst>
              <a:gd name="adj1" fmla="val 6514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2" name="TextBox 41">
            <a:extLst>
              <a:ext uri="{FF2B5EF4-FFF2-40B4-BE49-F238E27FC236}">
                <a16:creationId xmlns:a16="http://schemas.microsoft.com/office/drawing/2014/main" id="{C06F8058-C294-5846-9D30-6BA313C8D63C}"/>
              </a:ext>
            </a:extLst>
          </p:cNvPr>
          <p:cNvSpPr txBox="1"/>
          <p:nvPr/>
        </p:nvSpPr>
        <p:spPr>
          <a:xfrm>
            <a:off x="6023801" y="4432776"/>
            <a:ext cx="6063775" cy="2352952"/>
          </a:xfrm>
          <a:prstGeom prst="rect">
            <a:avLst/>
          </a:prstGeom>
          <a:noFill/>
          <a:ln w="22225">
            <a:solidFill>
              <a:schemeClr val="tx1"/>
            </a:solidFill>
          </a:ln>
        </p:spPr>
        <p:txBody>
          <a:bodyPr wrap="square">
            <a:spAutoFit/>
          </a:bodyPr>
          <a:lstStyle/>
          <a:p>
            <a:pPr>
              <a:lnSpc>
                <a:spcPct val="150000"/>
              </a:lnSpc>
            </a:pPr>
            <a:r>
              <a:rPr lang="en-TR" sz="2000" b="1" dirty="0">
                <a:latin typeface="Arial" panose="020B0604020202020204" pitchFamily="34" charset="0"/>
                <a:cs typeface="Arial" panose="020B0604020202020204" pitchFamily="34" charset="0"/>
              </a:rPr>
              <a:t>Shock Index is higher in pregnant women (0.9) </a:t>
            </a:r>
            <a:endParaRPr lang="en-US" sz="2000" dirty="0">
              <a:latin typeface="Arial" panose="020B0604020202020204" pitchFamily="34" charset="0"/>
              <a:cs typeface="Arial" panose="020B0604020202020204" pitchFamily="34" charset="0"/>
            </a:endParaRPr>
          </a:p>
          <a:p>
            <a:pPr>
              <a:lnSpc>
                <a:spcPct val="150000"/>
              </a:lnSpc>
            </a:pPr>
            <a:r>
              <a:rPr lang="en-US" sz="2000" dirty="0">
                <a:latin typeface="Arial" panose="020B0604020202020204" pitchFamily="34" charset="0"/>
                <a:cs typeface="Arial" panose="020B0604020202020204" pitchFamily="34" charset="0"/>
              </a:rPr>
              <a:t>Shock index and/or pulse pressure are used to assess the degree of </a:t>
            </a:r>
            <a:r>
              <a:rPr lang="en-US" sz="2000" dirty="0" err="1">
                <a:latin typeface="Arial" panose="020B0604020202020204" pitchFamily="34" charset="0"/>
                <a:cs typeface="Arial" panose="020B0604020202020204" pitchFamily="34" charset="0"/>
              </a:rPr>
              <a:t>hypovolaemic</a:t>
            </a:r>
            <a:r>
              <a:rPr lang="en-US" sz="2000" dirty="0">
                <a:latin typeface="Arial" panose="020B0604020202020204" pitchFamily="34" charset="0"/>
                <a:cs typeface="Arial" panose="020B0604020202020204" pitchFamily="34" charset="0"/>
              </a:rPr>
              <a:t> shock and transfusion need (Grade 1C).</a:t>
            </a:r>
          </a:p>
          <a:p>
            <a:pPr>
              <a:lnSpc>
                <a:spcPct val="150000"/>
              </a:lnSpc>
            </a:pPr>
            <a:r>
              <a:rPr lang="en-US" sz="2000" dirty="0">
                <a:latin typeface="MyriadPro"/>
              </a:rPr>
              <a:t>		          </a:t>
            </a:r>
            <a:r>
              <a:rPr lang="en-US" sz="2000" dirty="0" err="1">
                <a:latin typeface="MyriadPro"/>
              </a:rPr>
              <a:t>Rossaint</a:t>
            </a:r>
            <a:r>
              <a:rPr lang="en-US" sz="2000" dirty="0">
                <a:latin typeface="MyriadPro"/>
              </a:rPr>
              <a:t> </a:t>
            </a:r>
            <a:r>
              <a:rPr lang="en-US" sz="2000" i="1" dirty="0">
                <a:latin typeface="MyriadPro"/>
              </a:rPr>
              <a:t>et al. Critical Care (2023) </a:t>
            </a:r>
            <a:endParaRPr lang="en-US" sz="2000" dirty="0"/>
          </a:p>
        </p:txBody>
      </p:sp>
    </p:spTree>
    <p:extLst>
      <p:ext uri="{BB962C8B-B14F-4D97-AF65-F5344CB8AC3E}">
        <p14:creationId xmlns:p14="http://schemas.microsoft.com/office/powerpoint/2010/main" val="385157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7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612E805-CAE7-C64B-964B-3FF93D459E5E}"/>
              </a:ext>
            </a:extLst>
          </p:cNvPr>
          <p:cNvSpPr txBox="1"/>
          <p:nvPr/>
        </p:nvSpPr>
        <p:spPr>
          <a:xfrm>
            <a:off x="7496693" y="436278"/>
            <a:ext cx="4466707" cy="2637121"/>
          </a:xfrm>
          <a:prstGeom prst="rect">
            <a:avLst/>
          </a:prstGeom>
        </p:spPr>
        <p:txBody>
          <a:bodyPr vert="horz" lIns="91440" tIns="45720" rIns="91440" bIns="45720" rtlCol="0" anchor="ctr">
            <a:normAutofit fontScale="77500" lnSpcReduction="20000"/>
          </a:bodyPr>
          <a:lstStyle/>
          <a:p>
            <a:pPr>
              <a:lnSpc>
                <a:spcPct val="150000"/>
              </a:lnSpc>
            </a:pPr>
            <a:r>
              <a:rPr lang="en-US" sz="2300" b="1" dirty="0" err="1">
                <a:solidFill>
                  <a:srgbClr val="FFFFFF"/>
                </a:solidFill>
                <a:latin typeface="Arial" panose="020B0604020202020204" pitchFamily="34" charset="0"/>
                <a:cs typeface="Arial" panose="020B0604020202020204" pitchFamily="34" charset="0"/>
              </a:rPr>
              <a:t>FibAT</a:t>
            </a:r>
            <a:r>
              <a:rPr lang="en-US" sz="2300" b="1" dirty="0">
                <a:solidFill>
                  <a:srgbClr val="FFFFFF"/>
                </a:solidFill>
                <a:latin typeface="Arial" panose="020B0604020202020204" pitchFamily="34" charset="0"/>
                <a:cs typeface="Arial" panose="020B0604020202020204" pitchFamily="34" charset="0"/>
              </a:rPr>
              <a:t> score </a:t>
            </a:r>
            <a:r>
              <a:rPr lang="en-US" sz="2300" b="1" dirty="0">
                <a:solidFill>
                  <a:schemeClr val="bg1"/>
                </a:solidFill>
                <a:latin typeface="Arial" panose="020B0604020202020204" pitchFamily="34" charset="0"/>
                <a:cs typeface="Arial" panose="020B0604020202020204" pitchFamily="34" charset="0"/>
              </a:rPr>
              <a:t> </a:t>
            </a:r>
          </a:p>
          <a:p>
            <a:pPr>
              <a:lnSpc>
                <a:spcPct val="150000"/>
              </a:lnSpc>
            </a:pPr>
            <a:r>
              <a:rPr lang="en-US" sz="2300" u="sng" dirty="0">
                <a:solidFill>
                  <a:schemeClr val="bg1"/>
                </a:solidFill>
                <a:latin typeface="Arial" panose="020B0604020202020204" pitchFamily="34" charset="0"/>
                <a:cs typeface="Arial" panose="020B0604020202020204" pitchFamily="34" charset="0"/>
              </a:rPr>
              <a:t>≥</a:t>
            </a:r>
            <a:r>
              <a:rPr lang="en-US" sz="2300" u="sng" dirty="0">
                <a:solidFill>
                  <a:srgbClr val="FFFFFF"/>
                </a:solidFill>
                <a:latin typeface="Arial" panose="020B0604020202020204" pitchFamily="34" charset="0"/>
                <a:cs typeface="Arial" panose="020B0604020202020204" pitchFamily="34" charset="0"/>
              </a:rPr>
              <a:t>5 points</a:t>
            </a:r>
          </a:p>
          <a:p>
            <a:pPr>
              <a:lnSpc>
                <a:spcPct val="150000"/>
              </a:lnSpc>
            </a:pPr>
            <a:r>
              <a:rPr lang="en-US" sz="2300" dirty="0">
                <a:solidFill>
                  <a:srgbClr val="FFFFFF"/>
                </a:solidFill>
                <a:latin typeface="Arial" panose="020B0604020202020204" pitchFamily="34" charset="0"/>
                <a:cs typeface="Arial" panose="020B0604020202020204" pitchFamily="34" charset="0"/>
              </a:rPr>
              <a:t>high probability of  fibrinogen </a:t>
            </a:r>
            <a:r>
              <a:rPr lang="tr-TR" sz="2400" dirty="0">
                <a:solidFill>
                  <a:schemeClr val="bg1"/>
                </a:solidFill>
                <a:latin typeface="Arial" panose="020B0604020202020204" pitchFamily="34" charset="0"/>
                <a:cs typeface="Arial" panose="020B0604020202020204" pitchFamily="34" charset="0"/>
              </a:rPr>
              <a:t>&lt; </a:t>
            </a:r>
            <a:r>
              <a:rPr lang="en-US" sz="2300" dirty="0">
                <a:solidFill>
                  <a:srgbClr val="FFFFFF"/>
                </a:solidFill>
                <a:latin typeface="Arial" panose="020B0604020202020204" pitchFamily="34" charset="0"/>
                <a:cs typeface="Arial" panose="020B0604020202020204" pitchFamily="34" charset="0"/>
              </a:rPr>
              <a:t>1.5 g/L</a:t>
            </a:r>
          </a:p>
          <a:p>
            <a:pPr>
              <a:lnSpc>
                <a:spcPct val="150000"/>
              </a:lnSpc>
            </a:pPr>
            <a:endParaRPr lang="en-TR" sz="2300" u="sng" dirty="0">
              <a:solidFill>
                <a:schemeClr val="bg1"/>
              </a:solidFill>
              <a:latin typeface="Arial" panose="020B0604020202020204" pitchFamily="34" charset="0"/>
              <a:cs typeface="Arial" panose="020B0604020202020204" pitchFamily="34" charset="0"/>
            </a:endParaRPr>
          </a:p>
          <a:p>
            <a:pPr>
              <a:lnSpc>
                <a:spcPct val="150000"/>
              </a:lnSpc>
            </a:pPr>
            <a:r>
              <a:rPr lang="en-TR" sz="2300" u="sng" dirty="0">
                <a:solidFill>
                  <a:schemeClr val="bg1"/>
                </a:solidFill>
                <a:latin typeface="Arial" panose="020B0604020202020204" pitchFamily="34" charset="0"/>
                <a:cs typeface="Arial" panose="020B0604020202020204" pitchFamily="34" charset="0"/>
              </a:rPr>
              <a:t>&lt; </a:t>
            </a:r>
            <a:r>
              <a:rPr lang="en-US" sz="2300" u="sng" dirty="0">
                <a:solidFill>
                  <a:srgbClr val="FFFFFF"/>
                </a:solidFill>
                <a:latin typeface="Arial" panose="020B0604020202020204" pitchFamily="34" charset="0"/>
                <a:cs typeface="Arial" panose="020B0604020202020204" pitchFamily="34" charset="0"/>
              </a:rPr>
              <a:t>5 points </a:t>
            </a:r>
          </a:p>
          <a:p>
            <a:pPr>
              <a:lnSpc>
                <a:spcPct val="150000"/>
              </a:lnSpc>
            </a:pPr>
            <a:r>
              <a:rPr lang="en-US" sz="2300" dirty="0">
                <a:solidFill>
                  <a:srgbClr val="FFFFFF"/>
                </a:solidFill>
                <a:latin typeface="Arial" panose="020B0604020202020204" pitchFamily="34" charset="0"/>
                <a:cs typeface="Arial" panose="020B0604020202020204" pitchFamily="34" charset="0"/>
              </a:rPr>
              <a:t>low probability of </a:t>
            </a:r>
            <a:r>
              <a:rPr lang="en-US" sz="2300" dirty="0" err="1">
                <a:solidFill>
                  <a:srgbClr val="FFFFFF"/>
                </a:solidFill>
                <a:latin typeface="Arial" panose="020B0604020202020204" pitchFamily="34" charset="0"/>
                <a:cs typeface="Arial" panose="020B0604020202020204" pitchFamily="34" charset="0"/>
              </a:rPr>
              <a:t>hypofibrinogenaemia</a:t>
            </a:r>
            <a:r>
              <a:rPr lang="en-US" sz="2300" dirty="0">
                <a:solidFill>
                  <a:srgbClr val="FFFFFF"/>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00DB18DC-817A-F741-822A-0B820B78F481}"/>
              </a:ext>
            </a:extLst>
          </p:cNvPr>
          <p:cNvSpPr>
            <a:spLocks noGrp="1"/>
          </p:cNvSpPr>
          <p:nvPr>
            <p:ph type="title"/>
          </p:nvPr>
        </p:nvSpPr>
        <p:spPr>
          <a:xfrm>
            <a:off x="319356" y="2297279"/>
            <a:ext cx="7108700" cy="890421"/>
          </a:xfrm>
        </p:spPr>
        <p:txBody>
          <a:bodyPr vert="horz" lIns="91440" tIns="45720" rIns="91440" bIns="45720" rtlCol="0" anchor="ctr">
            <a:normAutofit/>
          </a:bodyPr>
          <a:lstStyle/>
          <a:p>
            <a:r>
              <a:rPr lang="en-US" sz="4000" kern="1200" dirty="0">
                <a:latin typeface="+mj-lt"/>
                <a:ea typeface="+mj-ea"/>
                <a:cs typeface="+mj-cs"/>
              </a:rPr>
              <a:t>Do we have any predictors?</a:t>
            </a:r>
          </a:p>
        </p:txBody>
      </p:sp>
      <p:sp>
        <p:nvSpPr>
          <p:cNvPr id="13" name="TextBox 12">
            <a:extLst>
              <a:ext uri="{FF2B5EF4-FFF2-40B4-BE49-F238E27FC236}">
                <a16:creationId xmlns:a16="http://schemas.microsoft.com/office/drawing/2014/main" id="{76F11C17-2210-1647-AA0A-232B8CD9460A}"/>
              </a:ext>
            </a:extLst>
          </p:cNvPr>
          <p:cNvSpPr txBox="1"/>
          <p:nvPr/>
        </p:nvSpPr>
        <p:spPr>
          <a:xfrm>
            <a:off x="7567386" y="3023151"/>
            <a:ext cx="4269304" cy="2738891"/>
          </a:xfrm>
          <a:prstGeom prst="rect">
            <a:avLst/>
          </a:prstGeom>
          <a:noFill/>
        </p:spPr>
        <p:txBody>
          <a:bodyPr wrap="square" rtlCol="0">
            <a:spAutoFit/>
          </a:bodyPr>
          <a:lstStyle/>
          <a:p>
            <a:pPr>
              <a:lnSpc>
                <a:spcPct val="150000"/>
              </a:lnSpc>
            </a:pPr>
            <a:r>
              <a:rPr lang="en-US" sz="2000" dirty="0">
                <a:solidFill>
                  <a:schemeClr val="bg1"/>
                </a:solidFill>
                <a:latin typeface="Arial" panose="020B0604020202020204" pitchFamily="34" charset="0"/>
                <a:cs typeface="Arial" panose="020B0604020202020204" pitchFamily="34" charset="0"/>
              </a:rPr>
              <a:t>Plasma fibrinogen </a:t>
            </a:r>
            <a:r>
              <a:rPr lang="tr-TR" sz="2000" dirty="0">
                <a:solidFill>
                  <a:schemeClr val="bg1"/>
                </a:solidFill>
                <a:latin typeface="Arial" panose="020B0604020202020204" pitchFamily="34" charset="0"/>
                <a:cs typeface="Arial" panose="020B0604020202020204" pitchFamily="34" charset="0"/>
              </a:rPr>
              <a:t>&lt;</a:t>
            </a:r>
            <a:r>
              <a:rPr lang="en-US" sz="2000" dirty="0">
                <a:solidFill>
                  <a:schemeClr val="bg1"/>
                </a:solidFill>
                <a:latin typeface="Arial" panose="020B0604020202020204" pitchFamily="34" charset="0"/>
                <a:cs typeface="Arial" panose="020B0604020202020204" pitchFamily="34" charset="0"/>
              </a:rPr>
              <a:t> 2 g/L  is 100% predictive  for progression to severe bleeding.</a:t>
            </a:r>
            <a:endParaRPr lang="en-US" sz="1900" dirty="0">
              <a:solidFill>
                <a:schemeClr val="bg1"/>
              </a:solidFill>
              <a:latin typeface="Arial" panose="020B0604020202020204" pitchFamily="34" charset="0"/>
              <a:cs typeface="Arial" panose="020B0604020202020204" pitchFamily="34" charset="0"/>
            </a:endParaRPr>
          </a:p>
          <a:p>
            <a:pPr>
              <a:lnSpc>
                <a:spcPct val="150000"/>
              </a:lnSpc>
            </a:pPr>
            <a:r>
              <a:rPr lang="en-US" sz="1900" dirty="0" err="1">
                <a:solidFill>
                  <a:schemeClr val="bg1"/>
                </a:solidFill>
                <a:latin typeface="Arial" panose="020B0604020202020204" pitchFamily="34" charset="0"/>
                <a:cs typeface="Arial" panose="020B0604020202020204" pitchFamily="34" charset="0"/>
              </a:rPr>
              <a:t>Charbit</a:t>
            </a:r>
            <a:r>
              <a:rPr lang="en-US" sz="1900" dirty="0">
                <a:solidFill>
                  <a:schemeClr val="bg1"/>
                </a:solidFill>
                <a:latin typeface="Arial" panose="020B0604020202020204" pitchFamily="34" charset="0"/>
                <a:cs typeface="Arial" panose="020B0604020202020204" pitchFamily="34" charset="0"/>
              </a:rPr>
              <a:t> et al. </a:t>
            </a:r>
            <a:r>
              <a:rPr lang="tr-TR" sz="1900" dirty="0" err="1">
                <a:solidFill>
                  <a:schemeClr val="bg1"/>
                </a:solidFill>
                <a:latin typeface="Arial" panose="020B0604020202020204" pitchFamily="34" charset="0"/>
                <a:cs typeface="Arial" panose="020B0604020202020204" pitchFamily="34" charset="0"/>
              </a:rPr>
              <a:t>Thromb</a:t>
            </a:r>
            <a:r>
              <a:rPr lang="tr-TR" sz="1900" dirty="0">
                <a:solidFill>
                  <a:schemeClr val="bg1"/>
                </a:solidFill>
                <a:latin typeface="Arial" panose="020B0604020202020204" pitchFamily="34" charset="0"/>
                <a:cs typeface="Arial" panose="020B0604020202020204" pitchFamily="34" charset="0"/>
              </a:rPr>
              <a:t> </a:t>
            </a:r>
            <a:r>
              <a:rPr lang="tr-TR" sz="1900" dirty="0" err="1">
                <a:solidFill>
                  <a:schemeClr val="bg1"/>
                </a:solidFill>
                <a:latin typeface="Arial" panose="020B0604020202020204" pitchFamily="34" charset="0"/>
                <a:cs typeface="Arial" panose="020B0604020202020204" pitchFamily="34" charset="0"/>
              </a:rPr>
              <a:t>Haemost</a:t>
            </a:r>
            <a:r>
              <a:rPr lang="tr-TR" sz="1900" dirty="0">
                <a:solidFill>
                  <a:schemeClr val="bg1"/>
                </a:solidFill>
                <a:latin typeface="Arial" panose="020B0604020202020204" pitchFamily="34" charset="0"/>
                <a:cs typeface="Arial" panose="020B0604020202020204" pitchFamily="34" charset="0"/>
              </a:rPr>
              <a:t> 2007</a:t>
            </a:r>
          </a:p>
          <a:p>
            <a:pPr>
              <a:lnSpc>
                <a:spcPct val="150000"/>
              </a:lnSpc>
            </a:pPr>
            <a:r>
              <a:rPr lang="tr-TR" sz="1900" dirty="0">
                <a:solidFill>
                  <a:schemeClr val="bg1"/>
                </a:solidFill>
                <a:latin typeface="Arial" panose="020B0604020202020204" pitchFamily="34" charset="0"/>
                <a:cs typeface="Arial" panose="020B0604020202020204" pitchFamily="34" charset="0"/>
              </a:rPr>
              <a:t>(EJA 2017/2023 Severe </a:t>
            </a:r>
            <a:r>
              <a:rPr lang="tr-TR" sz="1900" dirty="0" err="1">
                <a:solidFill>
                  <a:schemeClr val="bg1"/>
                </a:solidFill>
                <a:latin typeface="Arial" panose="020B0604020202020204" pitchFamily="34" charset="0"/>
                <a:cs typeface="Arial" panose="020B0604020202020204" pitchFamily="34" charset="0"/>
              </a:rPr>
              <a:t>Bleeding</a:t>
            </a:r>
            <a:r>
              <a:rPr lang="tr-TR" sz="1900" dirty="0">
                <a:solidFill>
                  <a:schemeClr val="bg1"/>
                </a:solidFill>
                <a:latin typeface="Arial" panose="020B0604020202020204" pitchFamily="34" charset="0"/>
                <a:cs typeface="Arial" panose="020B0604020202020204" pitchFamily="34" charset="0"/>
              </a:rPr>
              <a:t> Management </a:t>
            </a:r>
            <a:r>
              <a:rPr lang="tr-TR" sz="1900" dirty="0" err="1">
                <a:solidFill>
                  <a:schemeClr val="bg1"/>
                </a:solidFill>
                <a:latin typeface="Arial" panose="020B0604020202020204" pitchFamily="34" charset="0"/>
                <a:cs typeface="Arial" panose="020B0604020202020204" pitchFamily="34" charset="0"/>
              </a:rPr>
              <a:t>Guidelines</a:t>
            </a:r>
            <a:r>
              <a:rPr lang="tr-TR" sz="1900" dirty="0">
                <a:solidFill>
                  <a:schemeClr val="bg1"/>
                </a:solidFill>
                <a:latin typeface="Arial" panose="020B0604020202020204" pitchFamily="34" charset="0"/>
                <a:cs typeface="Arial" panose="020B0604020202020204" pitchFamily="34" charset="0"/>
              </a:rPr>
              <a:t>) </a:t>
            </a:r>
          </a:p>
        </p:txBody>
      </p:sp>
      <p:pic>
        <p:nvPicPr>
          <p:cNvPr id="4" name="Content Placeholder 3">
            <a:extLst>
              <a:ext uri="{FF2B5EF4-FFF2-40B4-BE49-F238E27FC236}">
                <a16:creationId xmlns:a16="http://schemas.microsoft.com/office/drawing/2014/main" id="{41DFF93C-C475-464A-A726-08FE734499B4}"/>
              </a:ext>
            </a:extLst>
          </p:cNvPr>
          <p:cNvPicPr>
            <a:picLocks noGrp="1" noChangeAspect="1"/>
          </p:cNvPicPr>
          <p:nvPr>
            <p:ph idx="1"/>
          </p:nvPr>
        </p:nvPicPr>
        <p:blipFill>
          <a:blip r:embed="rId3"/>
          <a:stretch>
            <a:fillRect/>
          </a:stretch>
        </p:blipFill>
        <p:spPr>
          <a:xfrm>
            <a:off x="79187" y="3073400"/>
            <a:ext cx="7481006" cy="3352329"/>
          </a:xfrm>
          <a:prstGeom prst="rect">
            <a:avLst/>
          </a:prstGeom>
        </p:spPr>
      </p:pic>
      <p:sp>
        <p:nvSpPr>
          <p:cNvPr id="7" name="TextBox 6">
            <a:extLst>
              <a:ext uri="{FF2B5EF4-FFF2-40B4-BE49-F238E27FC236}">
                <a16:creationId xmlns:a16="http://schemas.microsoft.com/office/drawing/2014/main" id="{E071D074-ABBF-6344-85BE-0E096A6DCA0C}"/>
              </a:ext>
            </a:extLst>
          </p:cNvPr>
          <p:cNvSpPr txBox="1"/>
          <p:nvPr/>
        </p:nvSpPr>
        <p:spPr>
          <a:xfrm>
            <a:off x="60700" y="4620217"/>
            <a:ext cx="263214" cy="2123658"/>
          </a:xfrm>
          <a:prstGeom prst="rect">
            <a:avLst/>
          </a:prstGeom>
          <a:noFill/>
        </p:spPr>
        <p:txBody>
          <a:bodyPr wrap="none" rtlCol="0">
            <a:spAutoFit/>
          </a:bodyPr>
          <a:lstStyle/>
          <a:p>
            <a:r>
              <a:rPr lang="en-TR" sz="1200" dirty="0"/>
              <a:t>1</a:t>
            </a:r>
          </a:p>
          <a:p>
            <a:r>
              <a:rPr lang="en-TR" sz="1200" dirty="0"/>
              <a:t>2</a:t>
            </a:r>
          </a:p>
          <a:p>
            <a:r>
              <a:rPr lang="en-TR" sz="1200" dirty="0"/>
              <a:t>3</a:t>
            </a:r>
          </a:p>
          <a:p>
            <a:r>
              <a:rPr lang="en-TR" sz="1200" dirty="0"/>
              <a:t>4</a:t>
            </a:r>
          </a:p>
          <a:p>
            <a:r>
              <a:rPr lang="en-TR" sz="1200" dirty="0"/>
              <a:t>5</a:t>
            </a:r>
          </a:p>
          <a:p>
            <a:r>
              <a:rPr lang="en-TR" sz="1200" dirty="0"/>
              <a:t>6</a:t>
            </a:r>
          </a:p>
          <a:p>
            <a:r>
              <a:rPr lang="en-TR" sz="1200" dirty="0"/>
              <a:t>7</a:t>
            </a:r>
          </a:p>
          <a:p>
            <a:r>
              <a:rPr lang="en-TR" sz="1200" dirty="0"/>
              <a:t>8</a:t>
            </a:r>
          </a:p>
          <a:p>
            <a:endParaRPr lang="en-TR" dirty="0"/>
          </a:p>
          <a:p>
            <a:endParaRPr lang="en-TR" dirty="0"/>
          </a:p>
        </p:txBody>
      </p:sp>
      <p:pic>
        <p:nvPicPr>
          <p:cNvPr id="11" name="Picture 10">
            <a:extLst>
              <a:ext uri="{FF2B5EF4-FFF2-40B4-BE49-F238E27FC236}">
                <a16:creationId xmlns:a16="http://schemas.microsoft.com/office/drawing/2014/main" id="{32510E73-B884-FC49-88C8-7F32A8AEE139}"/>
              </a:ext>
            </a:extLst>
          </p:cNvPr>
          <p:cNvPicPr>
            <a:picLocks noChangeAspect="1"/>
          </p:cNvPicPr>
          <p:nvPr/>
        </p:nvPicPr>
        <p:blipFill>
          <a:blip r:embed="rId4"/>
          <a:stretch>
            <a:fillRect/>
          </a:stretch>
        </p:blipFill>
        <p:spPr>
          <a:xfrm>
            <a:off x="212161" y="153598"/>
            <a:ext cx="7174960" cy="2235265"/>
          </a:xfrm>
          <a:prstGeom prst="rect">
            <a:avLst/>
          </a:prstGeom>
        </p:spPr>
      </p:pic>
      <p:pic>
        <p:nvPicPr>
          <p:cNvPr id="16" name="Content Placeholder 3">
            <a:extLst>
              <a:ext uri="{FF2B5EF4-FFF2-40B4-BE49-F238E27FC236}">
                <a16:creationId xmlns:a16="http://schemas.microsoft.com/office/drawing/2014/main" id="{0F4EA006-8263-8147-9F09-6911447B7D62}"/>
              </a:ext>
            </a:extLst>
          </p:cNvPr>
          <p:cNvPicPr>
            <a:picLocks noChangeAspect="1"/>
          </p:cNvPicPr>
          <p:nvPr/>
        </p:nvPicPr>
        <p:blipFill>
          <a:blip r:embed="rId5"/>
          <a:stretch>
            <a:fillRect/>
          </a:stretch>
        </p:blipFill>
        <p:spPr>
          <a:xfrm>
            <a:off x="320487" y="3149600"/>
            <a:ext cx="7214168" cy="3352329"/>
          </a:xfrm>
          <a:prstGeom prst="rect">
            <a:avLst/>
          </a:prstGeom>
        </p:spPr>
      </p:pic>
      <p:sp>
        <p:nvSpPr>
          <p:cNvPr id="15" name="TextBox 14">
            <a:extLst>
              <a:ext uri="{FF2B5EF4-FFF2-40B4-BE49-F238E27FC236}">
                <a16:creationId xmlns:a16="http://schemas.microsoft.com/office/drawing/2014/main" id="{62A7AAF5-83F5-1B47-BF70-CEB129892BB0}"/>
              </a:ext>
            </a:extLst>
          </p:cNvPr>
          <p:cNvSpPr txBox="1"/>
          <p:nvPr/>
        </p:nvSpPr>
        <p:spPr>
          <a:xfrm>
            <a:off x="9615081" y="1633516"/>
            <a:ext cx="2081147" cy="369332"/>
          </a:xfrm>
          <a:prstGeom prst="rect">
            <a:avLst/>
          </a:prstGeom>
          <a:noFill/>
        </p:spPr>
        <p:txBody>
          <a:bodyPr wrap="none" rtlCol="0">
            <a:spAutoFit/>
          </a:bodyPr>
          <a:lstStyle/>
          <a:p>
            <a:r>
              <a:rPr lang="en-US" sz="1800" i="1" dirty="0">
                <a:solidFill>
                  <a:schemeClr val="bg1"/>
                </a:solidFill>
                <a:effectLst/>
                <a:latin typeface="MyriadPro"/>
              </a:rPr>
              <a:t> Critical Care (2023) </a:t>
            </a:r>
            <a:endParaRPr lang="en-US" dirty="0">
              <a:solidFill>
                <a:schemeClr val="bg1"/>
              </a:solidFill>
            </a:endParaRPr>
          </a:p>
        </p:txBody>
      </p:sp>
    </p:spTree>
    <p:extLst>
      <p:ext uri="{BB962C8B-B14F-4D97-AF65-F5344CB8AC3E}">
        <p14:creationId xmlns:p14="http://schemas.microsoft.com/office/powerpoint/2010/main" val="12441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B23E-2A9B-9C49-963F-CB294B7D7987}"/>
              </a:ext>
            </a:extLst>
          </p:cNvPr>
          <p:cNvSpPr>
            <a:spLocks noGrp="1"/>
          </p:cNvSpPr>
          <p:nvPr>
            <p:ph type="title"/>
          </p:nvPr>
        </p:nvSpPr>
        <p:spPr>
          <a:xfrm>
            <a:off x="306383" y="93659"/>
            <a:ext cx="11637137" cy="1325563"/>
          </a:xfrm>
        </p:spPr>
        <p:txBody>
          <a:bodyPr>
            <a:normAutofit fontScale="90000"/>
          </a:bodyPr>
          <a:lstStyle/>
          <a:p>
            <a:r>
              <a:rPr lang="en-US" sz="3100" b="1" dirty="0">
                <a:latin typeface="Arial" panose="020B0604020202020204" pitchFamily="34" charset="0"/>
                <a:cs typeface="Arial" panose="020B0604020202020204" pitchFamily="34" charset="0"/>
              </a:rPr>
              <a:t>Monitoring and measures to support coagulation is to be initiated immediately upon hospital admission (Grade 1B)</a:t>
            </a:r>
            <a:br>
              <a:rPr lang="en-US" sz="3200" b="1" dirty="0">
                <a:latin typeface="Arial" panose="020B0604020202020204" pitchFamily="34" charset="0"/>
                <a:cs typeface="Arial" panose="020B0604020202020204" pitchFamily="34" charset="0"/>
              </a:rPr>
            </a:br>
            <a:endParaRPr lang="en-TR" sz="3200"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514F48A-8A58-0F4E-8897-643AF2C54B72}"/>
              </a:ext>
            </a:extLst>
          </p:cNvPr>
          <p:cNvGrpSpPr/>
          <p:nvPr/>
        </p:nvGrpSpPr>
        <p:grpSpPr>
          <a:xfrm>
            <a:off x="128588" y="1110169"/>
            <a:ext cx="11969206" cy="2917339"/>
            <a:chOff x="5118132" y="2715737"/>
            <a:chExt cx="4753929" cy="2917339"/>
          </a:xfrm>
        </p:grpSpPr>
        <p:sp>
          <p:nvSpPr>
            <p:cNvPr id="6" name="Rounded Rectangle 5">
              <a:extLst>
                <a:ext uri="{FF2B5EF4-FFF2-40B4-BE49-F238E27FC236}">
                  <a16:creationId xmlns:a16="http://schemas.microsoft.com/office/drawing/2014/main" id="{F9283BC2-0F12-614E-B563-71E40F498512}"/>
                </a:ext>
              </a:extLst>
            </p:cNvPr>
            <p:cNvSpPr/>
            <p:nvPr/>
          </p:nvSpPr>
          <p:spPr>
            <a:xfrm>
              <a:off x="5118132" y="2715737"/>
              <a:ext cx="4753929" cy="2493346"/>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8C67FD9C-86A8-5947-9EC8-B890F25F136C}"/>
                </a:ext>
              </a:extLst>
            </p:cNvPr>
            <p:cNvSpPr txBox="1"/>
            <p:nvPr/>
          </p:nvSpPr>
          <p:spPr>
            <a:xfrm>
              <a:off x="5128176" y="2950868"/>
              <a:ext cx="4743885" cy="2682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endParaRPr lang="en-US" sz="2000" dirty="0">
                <a:cs typeface="Arial" panose="020B0604020202020204" pitchFamily="34" charset="0"/>
              </a:endParaRPr>
            </a:p>
            <a:p>
              <a:pP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 Administer 25-50 mg/kg IV fibrinogen concentrate or  </a:t>
              </a:r>
              <a:r>
                <a:rPr lang="en-US" sz="2000" dirty="0">
                  <a:latin typeface="Arial" panose="020B0604020202020204" pitchFamily="34" charset="0"/>
                  <a:cs typeface="Arial" panose="020B0604020202020204" pitchFamily="34" charset="0"/>
                </a:rPr>
                <a:t>4-6 ml/kg </a:t>
              </a:r>
              <a:r>
                <a:rPr lang="en-US" sz="2000" dirty="0" err="1">
                  <a:latin typeface="Arial" panose="020B0604020202020204" pitchFamily="34" charset="0"/>
                  <a:cs typeface="Arial" panose="020B0604020202020204" pitchFamily="34" charset="0"/>
                </a:rPr>
                <a:t>Crioprecipitate</a:t>
              </a:r>
              <a:r>
                <a:rPr lang="en-US" sz="2000" dirty="0">
                  <a:latin typeface="Arial" panose="020B0604020202020204" pitchFamily="34" charset="0"/>
                  <a:cs typeface="Arial" panose="020B0604020202020204" pitchFamily="34" charset="0"/>
                </a:rPr>
                <a:t> (1 unit/10 kg) (Grade 1C) (If fibrinogen &lt;2 g/L or FIBTEM A5&lt;12 mm)</a:t>
              </a:r>
            </a:p>
            <a:p>
              <a:pPr defTabSz="889000">
                <a:lnSpc>
                  <a:spcPct val="90000"/>
                </a:lnSpc>
                <a:spcBef>
                  <a:spcPct val="0"/>
                </a:spcBef>
                <a:spcAft>
                  <a:spcPct val="35000"/>
                </a:spcAft>
              </a:pPr>
              <a:r>
                <a:rPr lang="en-US" sz="2000" dirty="0">
                  <a:latin typeface="Arial" panose="020B0604020202020204" pitchFamily="34" charset="0"/>
                  <a:cs typeface="Arial" panose="020B0604020202020204" pitchFamily="34" charset="0"/>
                </a:rPr>
                <a:t> Initial fibrinogen supplementation of 3–4 g (15–20 single donor units of cryoprecipitate)</a:t>
              </a:r>
            </a:p>
            <a:p>
              <a:pPr defTabSz="889000">
                <a:lnSpc>
                  <a:spcPct val="90000"/>
                </a:lnSpc>
                <a:spcBef>
                  <a:spcPct val="0"/>
                </a:spcBef>
                <a:spcAft>
                  <a:spcPct val="35000"/>
                </a:spcAft>
              </a:pPr>
              <a:r>
                <a:rPr lang="en-US" sz="2000" dirty="0">
                  <a:latin typeface="Arial" panose="020B0604020202020204" pitchFamily="34" charset="0"/>
                  <a:cs typeface="Arial" panose="020B0604020202020204" pitchFamily="34" charset="0"/>
                </a:rPr>
                <a:t> Repeat doses is guided by VHA &amp; standard  laboratory tests (Grade 2C).</a:t>
              </a:r>
            </a:p>
            <a:p>
              <a:pPr defTabSz="889000">
                <a:lnSpc>
                  <a:spcPct val="90000"/>
                </a:lnSpc>
                <a:spcBef>
                  <a:spcPct val="0"/>
                </a:spcBef>
                <a:spcAft>
                  <a:spcPct val="35000"/>
                </a:spcAft>
              </a:pPr>
              <a:r>
                <a:rPr lang="en-US" sz="2000" dirty="0">
                  <a:latin typeface="Arial" panose="020B0604020202020204" pitchFamily="34" charset="0"/>
                  <a:cs typeface="Arial" panose="020B0604020202020204" pitchFamily="34" charset="0"/>
                </a:rPr>
                <a:t>Avoid use of FFP for hypofibrinogenemia if fibrinogen concentration and/or cryoprecipitate available (Grade 1C).</a:t>
              </a:r>
            </a:p>
            <a:p>
              <a:pPr defTabSz="889000">
                <a:lnSpc>
                  <a:spcPct val="90000"/>
                </a:lnSpc>
                <a:spcBef>
                  <a:spcPct val="0"/>
                </a:spcBef>
                <a:spcAft>
                  <a:spcPct val="35000"/>
                </a:spcAft>
              </a:pPr>
              <a:endParaRPr lang="en-US" sz="2000" dirty="0">
                <a:latin typeface="Arial" panose="020B0604020202020204" pitchFamily="34" charset="0"/>
                <a:cs typeface="Arial" panose="020B0604020202020204" pitchFamily="34" charset="0"/>
              </a:endParaRPr>
            </a:p>
            <a:p>
              <a:pPr defTabSz="889000">
                <a:lnSpc>
                  <a:spcPct val="90000"/>
                </a:lnSpc>
                <a:spcBef>
                  <a:spcPct val="0"/>
                </a:spcBef>
                <a:spcAft>
                  <a:spcPct val="35000"/>
                </a:spcAft>
              </a:pPr>
              <a:endParaRPr lang="en-US" dirty="0">
                <a:latin typeface="Arial" panose="020B0604020202020204" pitchFamily="34" charset="0"/>
                <a:cs typeface="Arial" panose="020B0604020202020204" pitchFamily="34" charset="0"/>
              </a:endParaRPr>
            </a:p>
            <a:p>
              <a:pPr marL="342900" lvl="0" indent="-342900" algn="l" defTabSz="889000">
                <a:lnSpc>
                  <a:spcPct val="90000"/>
                </a:lnSpc>
                <a:spcBef>
                  <a:spcPct val="0"/>
                </a:spcBef>
                <a:spcAft>
                  <a:spcPct val="35000"/>
                </a:spcAft>
                <a:buFont typeface="Arial" panose="020B0604020202020204" pitchFamily="34" charset="0"/>
                <a:buChar char="•"/>
              </a:pPr>
              <a:endParaRPr lang="en-US" sz="2000" kern="120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C6831ED9-282B-8042-BA02-87DEA7698E94}"/>
              </a:ext>
            </a:extLst>
          </p:cNvPr>
          <p:cNvGrpSpPr/>
          <p:nvPr/>
        </p:nvGrpSpPr>
        <p:grpSpPr>
          <a:xfrm>
            <a:off x="2561074" y="3386246"/>
            <a:ext cx="6441836" cy="1631311"/>
            <a:chOff x="8397780" y="5816601"/>
            <a:chExt cx="4753929" cy="1297971"/>
          </a:xfrm>
        </p:grpSpPr>
        <p:sp>
          <p:nvSpPr>
            <p:cNvPr id="9" name="Rounded Rectangle 8">
              <a:extLst>
                <a:ext uri="{FF2B5EF4-FFF2-40B4-BE49-F238E27FC236}">
                  <a16:creationId xmlns:a16="http://schemas.microsoft.com/office/drawing/2014/main" id="{A5F880E1-7C74-9142-AD7F-FB85E562B963}"/>
                </a:ext>
              </a:extLst>
            </p:cNvPr>
            <p:cNvSpPr/>
            <p:nvPr/>
          </p:nvSpPr>
          <p:spPr>
            <a:xfrm>
              <a:off x="8397780" y="6025667"/>
              <a:ext cx="4753929" cy="1011379"/>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A72938F9-5635-3A4B-8D92-9553672F8E65}"/>
                </a:ext>
              </a:extLst>
            </p:cNvPr>
            <p:cNvSpPr txBox="1"/>
            <p:nvPr/>
          </p:nvSpPr>
          <p:spPr>
            <a:xfrm>
              <a:off x="8532429" y="5816601"/>
              <a:ext cx="4481067" cy="1297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150000"/>
                </a:lnSpc>
                <a:spcBef>
                  <a:spcPct val="0"/>
                </a:spcBef>
              </a:pPr>
              <a:r>
                <a:rPr lang="en-US" sz="2000" kern="1200" dirty="0">
                  <a:latin typeface="Arial" panose="020B0604020202020204" pitchFamily="34" charset="0"/>
                  <a:cs typeface="Arial" panose="020B0604020202020204" pitchFamily="34" charset="0"/>
                </a:rPr>
                <a:t>Administer IV 15-20 ml/kg FFP </a:t>
              </a:r>
              <a:r>
                <a:rPr lang="en-TR" sz="2000" dirty="0">
                  <a:latin typeface="Arial" panose="020B0604020202020204" pitchFamily="34" charset="0"/>
                  <a:cs typeface="Arial" panose="020B0604020202020204" pitchFamily="34" charset="0"/>
                </a:rPr>
                <a:t>(Grade 1C)</a:t>
              </a:r>
              <a:endParaRPr lang="en-US" sz="2000" kern="1200" dirty="0">
                <a:latin typeface="Arial" panose="020B0604020202020204" pitchFamily="34" charset="0"/>
                <a:cs typeface="Arial" panose="020B0604020202020204" pitchFamily="34" charset="0"/>
              </a:endParaRPr>
            </a:p>
            <a:p>
              <a:pPr lvl="0" algn="l" defTabSz="889000">
                <a:lnSpc>
                  <a:spcPct val="150000"/>
                </a:lnSpc>
                <a:spcBef>
                  <a:spcPct val="0"/>
                </a:spcBef>
              </a:pPr>
              <a:r>
                <a:rPr lang="en-US" sz="2000" kern="1200" dirty="0">
                  <a:latin typeface="Arial" panose="020B0604020202020204" pitchFamily="34" charset="0"/>
                  <a:cs typeface="Arial" panose="020B0604020202020204" pitchFamily="34" charset="0"/>
                </a:rPr>
                <a:t>(If </a:t>
              </a:r>
              <a:r>
                <a:rPr lang="en-US" sz="2000" kern="1200" dirty="0" err="1">
                  <a:latin typeface="Arial" panose="020B0604020202020204" pitchFamily="34" charset="0"/>
                  <a:cs typeface="Arial" panose="020B0604020202020204" pitchFamily="34" charset="0"/>
                </a:rPr>
                <a:t>aPTT</a:t>
              </a:r>
              <a:r>
                <a:rPr lang="en-US" sz="2000" kern="1200" dirty="0">
                  <a:latin typeface="Arial" panose="020B0604020202020204" pitchFamily="34" charset="0"/>
                  <a:cs typeface="Arial" panose="020B0604020202020204" pitchFamily="34" charset="0"/>
                </a:rPr>
                <a:t>/INR 1.5 fold of normal or EXTEM CT </a:t>
              </a:r>
              <a:r>
                <a:rPr lang="tr-TR" sz="2000" dirty="0">
                  <a:latin typeface="Arial" panose="020B0604020202020204" pitchFamily="34" charset="0"/>
                  <a:cs typeface="Arial" panose="020B0604020202020204" pitchFamily="34" charset="0"/>
                </a:rPr>
                <a:t>&gt;</a:t>
              </a:r>
              <a:r>
                <a:rPr lang="en-US" sz="2000" dirty="0">
                  <a:latin typeface="Arial" panose="020B0604020202020204" pitchFamily="34" charset="0"/>
                  <a:cs typeface="Arial" panose="020B0604020202020204" pitchFamily="34" charset="0"/>
                </a:rPr>
                <a:t>7</a:t>
              </a:r>
              <a:r>
                <a:rPr lang="en-US" sz="2000" kern="1200" dirty="0">
                  <a:latin typeface="Arial" panose="020B0604020202020204" pitchFamily="34" charset="0"/>
                  <a:cs typeface="Arial" panose="020B0604020202020204" pitchFamily="34" charset="0"/>
                </a:rPr>
                <a:t>5 s)</a:t>
              </a:r>
            </a:p>
          </p:txBody>
        </p:sp>
      </p:grpSp>
      <p:grpSp>
        <p:nvGrpSpPr>
          <p:cNvPr id="11" name="Group 10">
            <a:extLst>
              <a:ext uri="{FF2B5EF4-FFF2-40B4-BE49-F238E27FC236}">
                <a16:creationId xmlns:a16="http://schemas.microsoft.com/office/drawing/2014/main" id="{9C526910-B20B-8749-9D97-23A8130A5B80}"/>
              </a:ext>
            </a:extLst>
          </p:cNvPr>
          <p:cNvGrpSpPr/>
          <p:nvPr/>
        </p:nvGrpSpPr>
        <p:grpSpPr>
          <a:xfrm>
            <a:off x="962783" y="4698909"/>
            <a:ext cx="10709671" cy="1844554"/>
            <a:chOff x="5735780" y="4137382"/>
            <a:chExt cx="5799543" cy="1844554"/>
          </a:xfrm>
        </p:grpSpPr>
        <p:sp>
          <p:nvSpPr>
            <p:cNvPr id="12" name="Rounded Rectangle 11">
              <a:extLst>
                <a:ext uri="{FF2B5EF4-FFF2-40B4-BE49-F238E27FC236}">
                  <a16:creationId xmlns:a16="http://schemas.microsoft.com/office/drawing/2014/main" id="{66BD0C9D-0448-704C-B5A6-BAE814B67D22}"/>
                </a:ext>
              </a:extLst>
            </p:cNvPr>
            <p:cNvSpPr/>
            <p:nvPr/>
          </p:nvSpPr>
          <p:spPr>
            <a:xfrm>
              <a:off x="5735780" y="4401355"/>
              <a:ext cx="4835279" cy="1476852"/>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17D11279-04F9-2F4D-9040-B46DBBB09B46}"/>
                </a:ext>
              </a:extLst>
            </p:cNvPr>
            <p:cNvSpPr txBox="1"/>
            <p:nvPr/>
          </p:nvSpPr>
          <p:spPr>
            <a:xfrm>
              <a:off x="5747887" y="4137382"/>
              <a:ext cx="5787436" cy="1844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defTabSz="889000">
                <a:lnSpc>
                  <a:spcPct val="90000"/>
                </a:lnSpc>
                <a:spcBef>
                  <a:spcPct val="0"/>
                </a:spcBef>
                <a:spcAft>
                  <a:spcPct val="35000"/>
                </a:spcAft>
                <a:buFont typeface="Wingdings" pitchFamily="2" charset="2"/>
                <a:buNone/>
              </a:pPr>
              <a:endParaRPr lang="en-US" sz="2000" kern="1200" dirty="0">
                <a:cs typeface="Arial" panose="020B0604020202020204" pitchFamily="34" charset="0"/>
              </a:endParaRPr>
            </a:p>
            <a:p>
              <a:pPr marL="0" lvl="0" indent="0" defTabSz="889000">
                <a:lnSpc>
                  <a:spcPct val="90000"/>
                </a:lnSpc>
                <a:spcBef>
                  <a:spcPct val="0"/>
                </a:spcBef>
                <a:spcAft>
                  <a:spcPct val="35000"/>
                </a:spcAft>
                <a:buFont typeface="Wingdings" pitchFamily="2" charset="2"/>
                <a:buNone/>
              </a:pPr>
              <a:endParaRPr lang="en-US" sz="2000" dirty="0">
                <a:cs typeface="Arial" panose="020B0604020202020204" pitchFamily="34" charset="0"/>
              </a:endParaRPr>
            </a:p>
            <a:p>
              <a:pPr marL="0" lvl="0" indent="0" defTabSz="889000">
                <a:lnSpc>
                  <a:spcPct val="90000"/>
                </a:lnSpc>
                <a:spcBef>
                  <a:spcPct val="0"/>
                </a:spcBef>
                <a:spcAft>
                  <a:spcPct val="35000"/>
                </a:spcAft>
                <a:buFont typeface="Wingdings" pitchFamily="2" charset="2"/>
                <a:buNone/>
              </a:pPr>
              <a:r>
                <a:rPr lang="en-US" sz="2000" kern="1200" dirty="0">
                  <a:latin typeface="Arial" panose="020B0604020202020204" pitchFamily="34" charset="0"/>
                  <a:cs typeface="Arial" panose="020B0604020202020204" pitchFamily="34" charset="0"/>
                </a:rPr>
                <a:t>Transfuse 1 apheresis PLT  pack (if platelet </a:t>
              </a:r>
              <a:r>
                <a:rPr lang="en-US" sz="2000" dirty="0">
                  <a:latin typeface="Arial" panose="020B0604020202020204" pitchFamily="34" charset="0"/>
                  <a:cs typeface="Arial" panose="020B0604020202020204" pitchFamily="34" charset="0"/>
                </a:rPr>
                <a:t> </a:t>
              </a:r>
              <a:r>
                <a:rPr lang="en-US" sz="2000" kern="1200" dirty="0">
                  <a:latin typeface="Arial" panose="020B0604020202020204" pitchFamily="34" charset="0"/>
                  <a:cs typeface="Arial" panose="020B0604020202020204" pitchFamily="34" charset="0"/>
                </a:rPr>
                <a:t>&lt;50,000/</a:t>
              </a:r>
              <a:r>
                <a:rPr lang="tr-TR" sz="2000" kern="1200" dirty="0">
                  <a:latin typeface="Arial" panose="020B0604020202020204" pitchFamily="34" charset="0"/>
                  <a:cs typeface="Arial" panose="020B0604020202020204" pitchFamily="34" charset="0"/>
                </a:rPr>
                <a:t>µL)</a:t>
              </a:r>
            </a:p>
            <a:p>
              <a:pPr marL="0" lvl="0" indent="0" defTabSz="889000">
                <a:lnSpc>
                  <a:spcPct val="90000"/>
                </a:lnSpc>
                <a:spcBef>
                  <a:spcPct val="0"/>
                </a:spcBef>
                <a:spcAft>
                  <a:spcPct val="35000"/>
                </a:spcAft>
                <a:buFont typeface="Wingdings" pitchFamily="2" charset="2"/>
                <a:buNone/>
              </a:pPr>
              <a:r>
                <a:rPr lang="en-TR" sz="2000" dirty="0">
                  <a:latin typeface="Arial" panose="020B0604020202020204" pitchFamily="34" charset="0"/>
                  <a:cs typeface="Arial" panose="020B0604020202020204" pitchFamily="34" charset="0"/>
                </a:rPr>
                <a:t>to maintain a platelet count </a:t>
              </a:r>
              <a:r>
                <a:rPr lang="en-US" sz="2000" kern="1200" dirty="0">
                  <a:latin typeface="Arial" panose="020B0604020202020204" pitchFamily="34" charset="0"/>
                  <a:cs typeface="Arial" panose="020B0604020202020204" pitchFamily="34" charset="0"/>
                </a:rPr>
                <a:t>50,000/</a:t>
              </a:r>
              <a:r>
                <a:rPr lang="tr-TR" sz="2000" kern="1200" dirty="0">
                  <a:latin typeface="Arial" panose="020B0604020202020204" pitchFamily="34" charset="0"/>
                  <a:cs typeface="Arial" panose="020B0604020202020204" pitchFamily="34" charset="0"/>
                </a:rPr>
                <a:t>µL </a:t>
              </a:r>
              <a:r>
                <a:rPr lang="en-TR" sz="2000" dirty="0">
                  <a:latin typeface="Arial" panose="020B0604020202020204" pitchFamily="34" charset="0"/>
                  <a:cs typeface="Arial" panose="020B0604020202020204" pitchFamily="34" charset="0"/>
                </a:rPr>
                <a:t>in trauma patients with ongoing bleeding  (Grade 2C). </a:t>
              </a:r>
            </a:p>
            <a:p>
              <a:pPr marL="0" lvl="0" indent="0" defTabSz="889000">
                <a:lnSpc>
                  <a:spcPct val="90000"/>
                </a:lnSpc>
                <a:spcBef>
                  <a:spcPct val="0"/>
                </a:spcBef>
                <a:spcAft>
                  <a:spcPct val="35000"/>
                </a:spcAft>
                <a:buFont typeface="Wingdings" pitchFamily="2" charset="2"/>
                <a:buNone/>
              </a:pPr>
              <a:r>
                <a:rPr lang="en-TR" sz="2000" dirty="0">
                  <a:latin typeface="Arial" panose="020B0604020202020204" pitchFamily="34" charset="0"/>
                  <a:cs typeface="Arial" panose="020B0604020202020204" pitchFamily="34" charset="0"/>
                </a:rPr>
                <a:t> 4-8 single Units of PLT equals 1 apheresis PLT pack (Grade 2B)</a:t>
              </a:r>
              <a:endParaRPr lang="tr-TR" sz="2000" kern="1200" dirty="0">
                <a:latin typeface="Arial" panose="020B0604020202020204" pitchFamily="34" charset="0"/>
                <a:cs typeface="Arial" panose="020B0604020202020204" pitchFamily="34" charset="0"/>
              </a:endParaRPr>
            </a:p>
            <a:p>
              <a:pPr marL="0" lvl="0" indent="0" defTabSz="889000">
                <a:lnSpc>
                  <a:spcPct val="90000"/>
                </a:lnSpc>
                <a:spcBef>
                  <a:spcPct val="0"/>
                </a:spcBef>
                <a:spcAft>
                  <a:spcPct val="35000"/>
                </a:spcAft>
                <a:buFont typeface="Wingdings" pitchFamily="2" charset="2"/>
                <a:buNone/>
              </a:pPr>
              <a:endParaRPr lang="en-US" sz="2000" kern="1200" dirty="0">
                <a:cs typeface="Arial" panose="020B0604020202020204" pitchFamily="34" charset="0"/>
              </a:endParaRPr>
            </a:p>
          </p:txBody>
        </p:sp>
      </p:grpSp>
      <p:sp>
        <p:nvSpPr>
          <p:cNvPr id="16" name="TextBox 15">
            <a:extLst>
              <a:ext uri="{FF2B5EF4-FFF2-40B4-BE49-F238E27FC236}">
                <a16:creationId xmlns:a16="http://schemas.microsoft.com/office/drawing/2014/main" id="{A0D0F2A4-C025-7544-A617-E0D45F6878F6}"/>
              </a:ext>
            </a:extLst>
          </p:cNvPr>
          <p:cNvSpPr txBox="1"/>
          <p:nvPr/>
        </p:nvSpPr>
        <p:spPr>
          <a:xfrm>
            <a:off x="175753" y="6467514"/>
            <a:ext cx="11955397" cy="369332"/>
          </a:xfrm>
          <a:prstGeom prst="rect">
            <a:avLst/>
          </a:prstGeom>
          <a:solidFill>
            <a:schemeClr val="accent2">
              <a:hueOff val="-727682"/>
              <a:satOff val="-41964"/>
              <a:lumOff val="4314"/>
            </a:schemeClr>
          </a:solidFill>
          <a:ln w="22225">
            <a:solidFill>
              <a:schemeClr val="accent1">
                <a:lumMod val="50000"/>
              </a:schemeClr>
            </a:solidFill>
          </a:ln>
        </p:spPr>
        <p:txBody>
          <a:bodyPr wrap="square">
            <a:spAutoFit/>
          </a:bodyPr>
          <a:lstStyle/>
          <a:p>
            <a:pPr lvl="0" defTabSz="914377">
              <a:defRPr/>
            </a:pPr>
            <a:r>
              <a:rPr lang="en-US" dirty="0">
                <a:latin typeface="TitilliumText22L"/>
              </a:rPr>
              <a:t>https://</a:t>
            </a:r>
            <a:r>
              <a:rPr lang="en-US" dirty="0" err="1">
                <a:latin typeface="TitilliumText22L"/>
              </a:rPr>
              <a:t>shgmkanhizmetleridb.saglik.gov.tr</a:t>
            </a:r>
            <a:r>
              <a:rPr lang="en-US" dirty="0">
                <a:latin typeface="TitilliumText22L"/>
              </a:rPr>
              <a:t>/</a:t>
            </a:r>
            <a:r>
              <a:rPr lang="en-US" dirty="0" err="1">
                <a:latin typeface="TitilliumText22L"/>
              </a:rPr>
              <a:t>Eklenti</a:t>
            </a:r>
            <a:r>
              <a:rPr lang="en-US" dirty="0">
                <a:latin typeface="TitilliumText22L"/>
              </a:rPr>
              <a:t>/44850/0/5-hasta-kan-yonetimi-rehberi-modul-5---</a:t>
            </a:r>
            <a:r>
              <a:rPr lang="en-US" dirty="0" err="1">
                <a:latin typeface="TitilliumText22L"/>
              </a:rPr>
              <a:t>gebelik-ve-dogumpdf.pdf</a:t>
            </a:r>
            <a:r>
              <a:rPr lang="en-US" dirty="0">
                <a:latin typeface="TitilliumText22L"/>
              </a:rPr>
              <a:t> </a:t>
            </a:r>
          </a:p>
        </p:txBody>
      </p:sp>
      <p:sp>
        <p:nvSpPr>
          <p:cNvPr id="18" name="TextBox 17">
            <a:extLst>
              <a:ext uri="{FF2B5EF4-FFF2-40B4-BE49-F238E27FC236}">
                <a16:creationId xmlns:a16="http://schemas.microsoft.com/office/drawing/2014/main" id="{296CDF90-DF8E-804E-86AF-647CF37D9AC4}"/>
              </a:ext>
            </a:extLst>
          </p:cNvPr>
          <p:cNvSpPr txBox="1"/>
          <p:nvPr/>
        </p:nvSpPr>
        <p:spPr>
          <a:xfrm>
            <a:off x="8734425" y="561536"/>
            <a:ext cx="3384324" cy="369332"/>
          </a:xfrm>
          <a:prstGeom prst="rect">
            <a:avLst/>
          </a:prstGeom>
          <a:noFill/>
        </p:spPr>
        <p:txBody>
          <a:bodyPr wrap="none" rtlCol="0">
            <a:spAutoFit/>
          </a:bodyPr>
          <a:lstStyle/>
          <a:p>
            <a:r>
              <a:rPr lang="en-US" sz="1800" dirty="0" err="1">
                <a:effectLst/>
                <a:latin typeface="MyriadPro"/>
              </a:rPr>
              <a:t>Rossaint</a:t>
            </a:r>
            <a:r>
              <a:rPr lang="en-US" sz="1800" dirty="0">
                <a:effectLst/>
                <a:latin typeface="MyriadPro"/>
              </a:rPr>
              <a:t> </a:t>
            </a:r>
            <a:r>
              <a:rPr lang="en-US" sz="1800" i="1" dirty="0">
                <a:effectLst/>
                <a:latin typeface="MyriadPro"/>
              </a:rPr>
              <a:t>et al. Critical Care (2023) </a:t>
            </a:r>
            <a:endParaRPr lang="en-US" dirty="0"/>
          </a:p>
        </p:txBody>
      </p:sp>
    </p:spTree>
    <p:extLst>
      <p:ext uri="{BB962C8B-B14F-4D97-AF65-F5344CB8AC3E}">
        <p14:creationId xmlns:p14="http://schemas.microsoft.com/office/powerpoint/2010/main" val="122094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C6C14F73-81A6-D9C8-C86B-AE732A9A5494}"/>
              </a:ext>
            </a:extLst>
          </p:cNvPr>
          <p:cNvSpPr txBox="1">
            <a:spLocks/>
          </p:cNvSpPr>
          <p:nvPr/>
        </p:nvSpPr>
        <p:spPr>
          <a:xfrm>
            <a:off x="760437" y="619144"/>
            <a:ext cx="10669872" cy="9324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effectLst>
                  <a:outerShdw blurRad="38100" dist="38100" dir="2700000" algn="tl">
                    <a:srgbClr val="000000">
                      <a:alpha val="43137"/>
                    </a:srgbClr>
                  </a:outerShdw>
                </a:effectLst>
                <a:latin typeface="Ubuntu" panose="020B0504030602030204" pitchFamily="34" charset="0"/>
              </a:rPr>
              <a:t>Declaration of conflict of interest </a:t>
            </a:r>
            <a:endParaRPr lang="pt-BR" sz="4800" b="1" dirty="0">
              <a:effectLst>
                <a:outerShdw blurRad="38100" dist="38100" dir="2700000" algn="tl">
                  <a:srgbClr val="000000">
                    <a:alpha val="43137"/>
                  </a:srgbClr>
                </a:outerShdw>
              </a:effectLst>
              <a:latin typeface="Ubuntu" panose="020B0504030602030204" pitchFamily="34" charset="0"/>
            </a:endParaRPr>
          </a:p>
        </p:txBody>
      </p:sp>
      <p:sp>
        <p:nvSpPr>
          <p:cNvPr id="9" name="Subtitle 9">
            <a:extLst>
              <a:ext uri="{FF2B5EF4-FFF2-40B4-BE49-F238E27FC236}">
                <a16:creationId xmlns:a16="http://schemas.microsoft.com/office/drawing/2014/main" id="{C9A0B3D7-071B-DBC9-E7EF-AB7C0BC7A2F1}"/>
              </a:ext>
            </a:extLst>
          </p:cNvPr>
          <p:cNvSpPr txBox="1">
            <a:spLocks/>
          </p:cNvSpPr>
          <p:nvPr/>
        </p:nvSpPr>
        <p:spPr>
          <a:xfrm>
            <a:off x="682673" y="1976637"/>
            <a:ext cx="10824148" cy="672166"/>
          </a:xfrm>
          <a:prstGeom prst="rect">
            <a:avLst/>
          </a:prstGeom>
          <a:effectLst>
            <a:outerShdw blurRad="114300" dist="38100" dir="2700000" algn="br" rotWithShape="0">
              <a:srgbClr val="000000">
                <a:alpha val="42999"/>
              </a:srgb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defRPr/>
            </a:pPr>
            <a:r>
              <a:rPr lang="en-US" sz="2400" dirty="0">
                <a:solidFill>
                  <a:srgbClr val="898989"/>
                </a:solidFill>
                <a:latin typeface="Ubuntu" panose="020B0504030602030204" pitchFamily="34" charset="0"/>
                <a:cs typeface="Arial" pitchFamily="34" charset="0"/>
              </a:rPr>
              <a:t>The presenter declares that she does not present conflicts of interest</a:t>
            </a:r>
            <a:endParaRPr lang="pt-BR" sz="2400" dirty="0">
              <a:solidFill>
                <a:srgbClr val="898989"/>
              </a:solidFill>
              <a:latin typeface="Ubuntu" panose="020B0504030602030204" pitchFamily="34" charset="0"/>
              <a:cs typeface="Arial" pitchFamily="34" charset="0"/>
            </a:endParaRPr>
          </a:p>
        </p:txBody>
      </p:sp>
      <p:sp>
        <p:nvSpPr>
          <p:cNvPr id="6" name="CaixaDeTexto 1">
            <a:extLst>
              <a:ext uri="{FF2B5EF4-FFF2-40B4-BE49-F238E27FC236}">
                <a16:creationId xmlns:a16="http://schemas.microsoft.com/office/drawing/2014/main" id="{D8BBFCFD-46E9-3C48-963C-04F859389649}"/>
              </a:ext>
            </a:extLst>
          </p:cNvPr>
          <p:cNvSpPr txBox="1"/>
          <p:nvPr/>
        </p:nvSpPr>
        <p:spPr>
          <a:xfrm>
            <a:off x="86293" y="3760297"/>
            <a:ext cx="12053455" cy="3416320"/>
          </a:xfrm>
          <a:prstGeom prst="rect">
            <a:avLst/>
          </a:prstGeom>
          <a:noFill/>
        </p:spPr>
        <p:txBody>
          <a:bodyPr wrap="square" rtlCol="0">
            <a:spAutoFit/>
          </a:bodyPr>
          <a:lstStyle/>
          <a:p>
            <a:pPr>
              <a:buClr>
                <a:schemeClr val="tx2"/>
              </a:buClr>
            </a:pPr>
            <a:r>
              <a:rPr lang="pt-BR" sz="2400" dirty="0">
                <a:latin typeface="Ubuntu" panose="020B0504030602030204" pitchFamily="34" charset="0"/>
              </a:rPr>
              <a:t>DISCLOSURES </a:t>
            </a:r>
            <a:r>
              <a:rPr lang="pt-BR" sz="2400" dirty="0" err="1">
                <a:latin typeface="Ubuntu" panose="020B0504030602030204" pitchFamily="34" charset="0"/>
              </a:rPr>
              <a:t>and</a:t>
            </a:r>
            <a:r>
              <a:rPr lang="pt-BR" sz="2400" dirty="0">
                <a:latin typeface="Ubuntu" panose="020B0504030602030204" pitchFamily="34" charset="0"/>
              </a:rPr>
              <a:t> APPOINTMENTS</a:t>
            </a:r>
          </a:p>
          <a:p>
            <a:pPr marL="342900" indent="-342900">
              <a:buClr>
                <a:schemeClr val="tx2"/>
              </a:buClr>
              <a:buFont typeface="Arial" panose="020B0604020202020204" pitchFamily="34" charset="0"/>
              <a:buChar char="•"/>
            </a:pPr>
            <a:r>
              <a:rPr lang="en-US" sz="2400" dirty="0">
                <a:latin typeface="Arial" panose="020B0604020202020204" pitchFamily="34" charset="0"/>
                <a:cs typeface="Arial" panose="020B0604020202020204" pitchFamily="34" charset="0"/>
              </a:rPr>
              <a:t>Chair, Obstetric Anesthesia &amp; Perinatology Subcommittee of Turkish Society of      Anesthesiology &amp; Reanimation (TSAR) </a:t>
            </a:r>
          </a:p>
          <a:p>
            <a:pPr marL="342900" indent="-342900">
              <a:buClr>
                <a:schemeClr val="tx2"/>
              </a:buClr>
              <a:buFont typeface="Arial" panose="020B0604020202020204" pitchFamily="34" charset="0"/>
              <a:buChar char="•"/>
            </a:pPr>
            <a:r>
              <a:rPr lang="en-US" sz="2400" dirty="0">
                <a:latin typeface="Arial" panose="020B0604020202020204" pitchFamily="34" charset="0"/>
                <a:cs typeface="Arial" panose="020B0604020202020204" pitchFamily="34" charset="0"/>
              </a:rPr>
              <a:t>Chair, Mother and Child Anesthesia CEEA Modul 4 affiliated by ESAIC and TSAR</a:t>
            </a:r>
          </a:p>
          <a:p>
            <a:pPr marL="342900" indent="-342900" defTabSz="914400">
              <a:lnSpc>
                <a:spcPct val="100000"/>
              </a:lnSpc>
              <a:buClr>
                <a:schemeClr val="tx2"/>
              </a:buClr>
              <a:buFont typeface="Arial" panose="020B0604020202020204" pitchFamily="34" charset="0"/>
              <a:buChar char="•"/>
            </a:pPr>
            <a:r>
              <a:rPr lang="en-US" sz="2400" dirty="0">
                <a:latin typeface="Arial" panose="020B0604020202020204" pitchFamily="34" charset="0"/>
                <a:cs typeface="Arial" panose="020B0604020202020204" pitchFamily="34" charset="0"/>
              </a:rPr>
              <a:t>Turkish Ministry of Health National PBM Guidelines: Obstetrics &amp; Maternity Module V</a:t>
            </a:r>
          </a:p>
          <a:p>
            <a:pPr marL="342900" indent="-342900" defTabSz="914400">
              <a:lnSpc>
                <a:spcPct val="100000"/>
              </a:lnSpc>
              <a:buClr>
                <a:schemeClr val="tx2"/>
              </a:buClr>
              <a:buFont typeface="Arial" panose="020B0604020202020204" pitchFamily="34" charset="0"/>
              <a:buChar char="•"/>
            </a:pPr>
            <a:r>
              <a:rPr lang="en-US" sz="2400" dirty="0">
                <a:latin typeface="Arial" panose="020B0604020202020204" pitchFamily="34" charset="0"/>
                <a:cs typeface="Arial" panose="020B0604020202020204" pitchFamily="34" charset="0"/>
              </a:rPr>
              <a:t>Speaker/Course Director of educational activities powered by CSL Behring and </a:t>
            </a:r>
            <a:r>
              <a:rPr lang="en-US" sz="2400" dirty="0" err="1">
                <a:latin typeface="Arial" panose="020B0604020202020204" pitchFamily="34" charset="0"/>
                <a:cs typeface="Arial" panose="020B0604020202020204" pitchFamily="34" charset="0"/>
              </a:rPr>
              <a:t>NovoNordisk</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giganode.org</a:t>
            </a:r>
            <a:r>
              <a:rPr lang="en-US" sz="2400" dirty="0">
                <a:latin typeface="Arial" panose="020B0604020202020204" pitchFamily="34" charset="0"/>
                <a:cs typeface="Arial" panose="020B0604020202020204" pitchFamily="34" charset="0"/>
              </a:rPr>
              <a:t>.</a:t>
            </a:r>
          </a:p>
          <a:p>
            <a:pPr marL="342900" indent="-342900">
              <a:buClr>
                <a:schemeClr val="tx2"/>
              </a:buClr>
              <a:buFont typeface="Arial" panose="020B0604020202020204" pitchFamily="34" charset="0"/>
              <a:buChar char="•"/>
            </a:pPr>
            <a:r>
              <a:rPr lang="en-US" sz="2400" dirty="0">
                <a:latin typeface="Arial" panose="020B0604020202020204" pitchFamily="34" charset="0"/>
                <a:cs typeface="Arial" panose="020B0604020202020204" pitchFamily="34" charset="0"/>
              </a:rPr>
              <a:t>Board Member of Gazi University Hospital Blood Bank</a:t>
            </a:r>
          </a:p>
          <a:p>
            <a:pPr marL="342900" indent="-342900" defTabSz="914400">
              <a:lnSpc>
                <a:spcPct val="100000"/>
              </a:lnSpc>
              <a:buClr>
                <a:schemeClr val="tx2"/>
              </a:buCl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9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2C6BDC-0F0B-BC4C-9C24-0E6FBD97EFD6}"/>
              </a:ext>
            </a:extLst>
          </p:cNvPr>
          <p:cNvSpPr>
            <a:spLocks noGrp="1"/>
          </p:cNvSpPr>
          <p:nvPr>
            <p:ph type="ftr" sz="quarter" idx="11"/>
          </p:nvPr>
        </p:nvSpPr>
        <p:spPr>
          <a:xfrm>
            <a:off x="3675990" y="6403648"/>
            <a:ext cx="4114800" cy="365125"/>
          </a:xfrm>
        </p:spPr>
        <p:txBody>
          <a:bodyPr vert="horz" lIns="91440" tIns="45720" rIns="91440" bIns="45720" rtlCol="0" anchor="ctr">
            <a:normAutofit/>
          </a:bodyPr>
          <a:lstStyle/>
          <a:p>
            <a:pPr>
              <a:spcAft>
                <a:spcPts val="600"/>
              </a:spcAft>
              <a:defRPr/>
            </a:pPr>
            <a:r>
              <a:rPr lang="en-US" kern="1200" dirty="0" err="1">
                <a:solidFill>
                  <a:schemeClr val="tx1">
                    <a:lumMod val="75000"/>
                    <a:lumOff val="25000"/>
                  </a:schemeClr>
                </a:solidFill>
                <a:latin typeface="Calibri" panose="020F0502020204030204"/>
                <a:ea typeface="+mn-ea"/>
                <a:cs typeface="+mn-cs"/>
              </a:rPr>
              <a:t>Prof.Dr.Berrin</a:t>
            </a:r>
            <a:r>
              <a:rPr lang="en-US" kern="1200" dirty="0">
                <a:solidFill>
                  <a:schemeClr val="tx1">
                    <a:lumMod val="75000"/>
                    <a:lumOff val="25000"/>
                  </a:schemeClr>
                </a:solidFill>
                <a:latin typeface="Calibri" panose="020F0502020204030204"/>
                <a:ea typeface="+mn-ea"/>
                <a:cs typeface="+mn-cs"/>
              </a:rPr>
              <a:t> </a:t>
            </a:r>
            <a:r>
              <a:rPr lang="en-US" kern="1200" dirty="0" err="1">
                <a:solidFill>
                  <a:schemeClr val="tx1">
                    <a:lumMod val="75000"/>
                    <a:lumOff val="25000"/>
                  </a:schemeClr>
                </a:solidFill>
                <a:latin typeface="Calibri" panose="020F0502020204030204"/>
                <a:ea typeface="+mn-ea"/>
                <a:cs typeface="+mn-cs"/>
              </a:rPr>
              <a:t>Günaydın</a:t>
            </a:r>
            <a:endParaRPr lang="en-US" kern="1200" dirty="0">
              <a:solidFill>
                <a:schemeClr val="tx1">
                  <a:lumMod val="75000"/>
                  <a:lumOff val="25000"/>
                </a:schemeClr>
              </a:solidFill>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48AB715-3D7A-438A-8CF5-0493E674D4C6}"/>
              </a:ext>
            </a:extLst>
          </p:cNvPr>
          <p:cNvGraphicFramePr>
            <a:graphicFrameLocks noGrp="1"/>
          </p:cNvGraphicFramePr>
          <p:nvPr>
            <p:ph idx="1"/>
            <p:extLst>
              <p:ext uri="{D42A27DB-BD31-4B8C-83A1-F6EECF244321}">
                <p14:modId xmlns:p14="http://schemas.microsoft.com/office/powerpoint/2010/main" val="221437448"/>
              </p:ext>
            </p:extLst>
          </p:nvPr>
        </p:nvGraphicFramePr>
        <p:xfrm>
          <a:off x="4882055" y="1692288"/>
          <a:ext cx="7303063" cy="451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Title 1">
            <a:extLst>
              <a:ext uri="{FF2B5EF4-FFF2-40B4-BE49-F238E27FC236}">
                <a16:creationId xmlns:a16="http://schemas.microsoft.com/office/drawing/2014/main" id="{F7BF00E3-267C-0945-B1A9-785424686A47}"/>
              </a:ext>
            </a:extLst>
          </p:cNvPr>
          <p:cNvSpPr txBox="1">
            <a:spLocks/>
          </p:cNvSpPr>
          <p:nvPr/>
        </p:nvSpPr>
        <p:spPr>
          <a:xfrm>
            <a:off x="5160805" y="111438"/>
            <a:ext cx="6131659" cy="1525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 </a:t>
            </a:r>
            <a:endParaRPr lang="en-US" sz="36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AA02899-97EB-1D4B-A0EA-ECADE0B81E9B}"/>
              </a:ext>
            </a:extLst>
          </p:cNvPr>
          <p:cNvSpPr txBox="1"/>
          <p:nvPr/>
        </p:nvSpPr>
        <p:spPr>
          <a:xfrm>
            <a:off x="6279931" y="5751237"/>
            <a:ext cx="4955630" cy="417422"/>
          </a:xfrm>
          <a:prstGeom prst="rect">
            <a:avLst/>
          </a:prstGeom>
          <a:solidFill>
            <a:schemeClr val="accent2">
              <a:hueOff val="-727682"/>
              <a:satOff val="-41964"/>
              <a:lumOff val="4314"/>
            </a:schemeClr>
          </a:solidFill>
          <a:ln w="22225">
            <a:solidFill>
              <a:schemeClr val="accent1">
                <a:lumMod val="50000"/>
              </a:schemeClr>
            </a:solidFill>
          </a:ln>
        </p:spPr>
        <p:txBody>
          <a:bodyPr wrap="square">
            <a:spAutoFit/>
          </a:bodyPr>
          <a:lstStyle/>
          <a:p>
            <a:pPr>
              <a:lnSpc>
                <a:spcPct val="150000"/>
              </a:lnSpc>
            </a:pPr>
            <a:r>
              <a:rPr lang="en-US" sz="1800" b="1" baseline="30000" dirty="0">
                <a:solidFill>
                  <a:srgbClr val="141413"/>
                </a:solidFill>
                <a:latin typeface="Helvetica" pitchFamily="2" charset="0"/>
              </a:rPr>
              <a:t> </a:t>
            </a:r>
            <a:r>
              <a:rPr lang="en-US" sz="2400" b="1" baseline="30000" dirty="0">
                <a:solidFill>
                  <a:srgbClr val="141413"/>
                </a:solidFill>
                <a:latin typeface="Times New Roman" panose="02020603050405020304" pitchFamily="18" charset="0"/>
                <a:cs typeface="Times New Roman" panose="02020603050405020304" pitchFamily="18" charset="0"/>
              </a:rPr>
              <a:t>EJA 2017 Guidelines from the ESAIC 1st update 2016 </a:t>
            </a:r>
          </a:p>
        </p:txBody>
      </p:sp>
      <p:sp>
        <p:nvSpPr>
          <p:cNvPr id="6" name="TextBox 5">
            <a:extLst>
              <a:ext uri="{FF2B5EF4-FFF2-40B4-BE49-F238E27FC236}">
                <a16:creationId xmlns:a16="http://schemas.microsoft.com/office/drawing/2014/main" id="{D17870A1-FBF6-4141-BE65-C8EDFA8696EE}"/>
              </a:ext>
            </a:extLst>
          </p:cNvPr>
          <p:cNvSpPr txBox="1"/>
          <p:nvPr/>
        </p:nvSpPr>
        <p:spPr>
          <a:xfrm>
            <a:off x="6053951" y="5025707"/>
            <a:ext cx="5100755" cy="646331"/>
          </a:xfrm>
          <a:prstGeom prst="rect">
            <a:avLst/>
          </a:prstGeom>
          <a:solidFill>
            <a:schemeClr val="bg1"/>
          </a:solidFill>
        </p:spPr>
        <p:txBody>
          <a:bodyPr wrap="none" rtlCol="0">
            <a:spAutoFit/>
          </a:bodyPr>
          <a:lstStyle/>
          <a:p>
            <a:pPr algn="ctr"/>
            <a:r>
              <a:rPr lang="tr-TR" sz="1800" b="1" dirty="0" err="1">
                <a:solidFill>
                  <a:schemeClr val="tx1"/>
                </a:solidFill>
                <a:latin typeface="Arial" panose="020B0604020202020204" pitchFamily="34" charset="0"/>
                <a:cs typeface="Arial" panose="020B0604020202020204" pitchFamily="34" charset="0"/>
              </a:rPr>
              <a:t>Restrictive</a:t>
            </a:r>
            <a:r>
              <a:rPr lang="tr-TR" sz="1800" b="1" dirty="0">
                <a:solidFill>
                  <a:schemeClr val="tx1"/>
                </a:solidFill>
                <a:latin typeface="Arial" panose="020B0604020202020204" pitchFamily="34" charset="0"/>
                <a:cs typeface="Arial" panose="020B0604020202020204" pitchFamily="34" charset="0"/>
              </a:rPr>
              <a:t> (1-2 </a:t>
            </a:r>
            <a:r>
              <a:rPr lang="tr-TR" sz="1800" b="1" dirty="0" err="1">
                <a:solidFill>
                  <a:schemeClr val="tx1"/>
                </a:solidFill>
                <a:latin typeface="Arial" panose="020B0604020202020204" pitchFamily="34" charset="0"/>
                <a:cs typeface="Arial" panose="020B0604020202020204" pitchFamily="34" charset="0"/>
              </a:rPr>
              <a:t>mL</a:t>
            </a:r>
            <a:r>
              <a:rPr lang="tr-TR" sz="1800" b="1" dirty="0">
                <a:solidFill>
                  <a:schemeClr val="tx1"/>
                </a:solidFill>
                <a:latin typeface="Arial" panose="020B0604020202020204" pitchFamily="34" charset="0"/>
                <a:cs typeface="Arial" panose="020B0604020202020204" pitchFamily="34" charset="0"/>
              </a:rPr>
              <a:t> </a:t>
            </a:r>
            <a:r>
              <a:rPr lang="tr-TR" sz="1800" b="1" dirty="0" err="1">
                <a:solidFill>
                  <a:schemeClr val="tx1"/>
                </a:solidFill>
                <a:latin typeface="Arial" panose="020B0604020202020204" pitchFamily="34" charset="0"/>
                <a:cs typeface="Arial" panose="020B0604020202020204" pitchFamily="34" charset="0"/>
              </a:rPr>
              <a:t>for</a:t>
            </a:r>
            <a:r>
              <a:rPr lang="tr-TR" sz="1800" b="1" dirty="0">
                <a:solidFill>
                  <a:schemeClr val="tx1"/>
                </a:solidFill>
                <a:latin typeface="Arial" panose="020B0604020202020204" pitchFamily="34" charset="0"/>
                <a:cs typeface="Arial" panose="020B0604020202020204" pitchFamily="34" charset="0"/>
              </a:rPr>
              <a:t> </a:t>
            </a:r>
            <a:r>
              <a:rPr lang="tr-TR" sz="1800" b="1" dirty="0" err="1">
                <a:solidFill>
                  <a:schemeClr val="tx1"/>
                </a:solidFill>
                <a:latin typeface="Arial" panose="020B0604020202020204" pitchFamily="34" charset="0"/>
                <a:cs typeface="Arial" panose="020B0604020202020204" pitchFamily="34" charset="0"/>
              </a:rPr>
              <a:t>each</a:t>
            </a:r>
            <a:r>
              <a:rPr lang="tr-TR" sz="1800" b="1" dirty="0">
                <a:solidFill>
                  <a:schemeClr val="tx1"/>
                </a:solidFill>
                <a:latin typeface="Arial" panose="020B0604020202020204" pitchFamily="34" charset="0"/>
                <a:cs typeface="Arial" panose="020B0604020202020204" pitchFamily="34" charset="0"/>
              </a:rPr>
              <a:t> 1 </a:t>
            </a:r>
            <a:r>
              <a:rPr lang="tr-TR" sz="1800" b="1" dirty="0" err="1">
                <a:solidFill>
                  <a:schemeClr val="tx1"/>
                </a:solidFill>
                <a:latin typeface="Arial" panose="020B0604020202020204" pitchFamily="34" charset="0"/>
                <a:cs typeface="Arial" panose="020B0604020202020204" pitchFamily="34" charset="0"/>
              </a:rPr>
              <a:t>mL</a:t>
            </a:r>
            <a:r>
              <a:rPr lang="tr-TR" sz="1800" b="1" dirty="0">
                <a:solidFill>
                  <a:schemeClr val="tx1"/>
                </a:solidFill>
                <a:latin typeface="Arial" panose="020B0604020202020204" pitchFamily="34" charset="0"/>
                <a:cs typeface="Arial" panose="020B0604020202020204" pitchFamily="34" charset="0"/>
              </a:rPr>
              <a:t> </a:t>
            </a:r>
            <a:r>
              <a:rPr lang="tr-TR" sz="1800" b="1" dirty="0" err="1">
                <a:solidFill>
                  <a:schemeClr val="tx1"/>
                </a:solidFill>
                <a:latin typeface="Arial" panose="020B0604020202020204" pitchFamily="34" charset="0"/>
                <a:cs typeface="Arial" panose="020B0604020202020204" pitchFamily="34" charset="0"/>
              </a:rPr>
              <a:t>blood</a:t>
            </a:r>
            <a:r>
              <a:rPr lang="tr-TR" sz="1800" b="1" dirty="0">
                <a:solidFill>
                  <a:schemeClr val="tx1"/>
                </a:solidFill>
                <a:latin typeface="Arial" panose="020B0604020202020204" pitchFamily="34" charset="0"/>
                <a:cs typeface="Arial" panose="020B0604020202020204" pitchFamily="34" charset="0"/>
              </a:rPr>
              <a:t> </a:t>
            </a:r>
            <a:r>
              <a:rPr lang="tr-TR" sz="1800" b="1" dirty="0" err="1">
                <a:solidFill>
                  <a:schemeClr val="tx1"/>
                </a:solidFill>
                <a:latin typeface="Arial" panose="020B0604020202020204" pitchFamily="34" charset="0"/>
                <a:cs typeface="Arial" panose="020B0604020202020204" pitchFamily="34" charset="0"/>
              </a:rPr>
              <a:t>loss</a:t>
            </a:r>
            <a:r>
              <a:rPr lang="tr-TR" sz="1800" b="1" dirty="0">
                <a:solidFill>
                  <a:schemeClr val="tx1"/>
                </a:solidFill>
                <a:latin typeface="Arial" panose="020B0604020202020204" pitchFamily="34" charset="0"/>
                <a:cs typeface="Arial" panose="020B0604020202020204" pitchFamily="34" charset="0"/>
              </a:rPr>
              <a:t>)</a:t>
            </a:r>
          </a:p>
          <a:p>
            <a:pPr algn="ctr"/>
            <a:r>
              <a:rPr lang="tr-TR" dirty="0" err="1">
                <a:latin typeface="Arial" panose="020B0604020202020204" pitchFamily="34" charset="0"/>
                <a:cs typeface="Arial" panose="020B0604020202020204" pitchFamily="34" charset="0"/>
              </a:rPr>
              <a:t>t</a:t>
            </a:r>
            <a:r>
              <a:rPr lang="tr-TR" dirty="0" err="1">
                <a:solidFill>
                  <a:schemeClr val="tx1"/>
                </a:solidFill>
                <a:latin typeface="Arial" panose="020B0604020202020204" pitchFamily="34" charset="0"/>
                <a:cs typeface="Arial" panose="020B0604020202020204" pitchFamily="34" charset="0"/>
              </a:rPr>
              <a:t>o</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avoid</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dilutional</a:t>
            </a:r>
            <a:r>
              <a:rPr lang="tr-TR" dirty="0">
                <a:solidFill>
                  <a:schemeClr val="tx1"/>
                </a:solidFill>
                <a:latin typeface="Arial" panose="020B0604020202020204" pitchFamily="34" charset="0"/>
                <a:cs typeface="Arial" panose="020B0604020202020204" pitchFamily="34" charset="0"/>
              </a:rPr>
              <a:t> </a:t>
            </a:r>
            <a:r>
              <a:rPr lang="tr-TR" dirty="0" err="1">
                <a:solidFill>
                  <a:schemeClr val="tx1"/>
                </a:solidFill>
                <a:latin typeface="Arial" panose="020B0604020202020204" pitchFamily="34" charset="0"/>
                <a:cs typeface="Arial" panose="020B0604020202020204" pitchFamily="34" charset="0"/>
              </a:rPr>
              <a:t>coagulopathy</a:t>
            </a:r>
            <a:r>
              <a:rPr lang="tr-TR" dirty="0">
                <a:solidFill>
                  <a:schemeClr val="tx1"/>
                </a:solidFill>
                <a:latin typeface="Arial" panose="020B0604020202020204" pitchFamily="34" charset="0"/>
                <a:cs typeface="Arial" panose="020B0604020202020204" pitchFamily="34" charset="0"/>
              </a:rPr>
              <a:t>  </a:t>
            </a:r>
            <a:endParaRPr lang="en-US" b="1" dirty="0">
              <a:solidFill>
                <a:schemeClr val="tx1"/>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A65F3F11-7A45-EA4C-BC20-27DF8D1F9265}"/>
              </a:ext>
            </a:extLst>
          </p:cNvPr>
          <p:cNvSpPr txBox="1">
            <a:spLocks/>
          </p:cNvSpPr>
          <p:nvPr/>
        </p:nvSpPr>
        <p:spPr>
          <a:xfrm>
            <a:off x="254000" y="1817915"/>
            <a:ext cx="4475655" cy="4606210"/>
          </a:xfrm>
          <a:prstGeom prst="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400" dirty="0">
                <a:latin typeface="Arial" panose="020B0604020202020204" pitchFamily="34" charset="0"/>
                <a:cs typeface="Arial" panose="020B0604020202020204" pitchFamily="34" charset="0"/>
              </a:rPr>
              <a:t>In the initial phase of trauma,  use restrictive volume replacement strategy until major bleeding stops without clinical evidence of brain injury (Grade 1B).</a:t>
            </a:r>
          </a:p>
          <a:p>
            <a:pPr>
              <a:lnSpc>
                <a:spcPct val="100000"/>
              </a:lnSpc>
              <a:spcBef>
                <a:spcPts val="0"/>
              </a:spcBef>
            </a:pPr>
            <a:endParaRPr lang="en-US" sz="2400" dirty="0">
              <a:latin typeface="Arial" panose="020B0604020202020204" pitchFamily="34" charset="0"/>
              <a:cs typeface="Arial" panose="020B0604020202020204" pitchFamily="34" charset="0"/>
            </a:endParaRPr>
          </a:p>
          <a:p>
            <a:pPr>
              <a:lnSpc>
                <a:spcPct val="100000"/>
              </a:lnSpc>
              <a:spcBef>
                <a:spcPts val="0"/>
              </a:spcBef>
            </a:pPr>
            <a:r>
              <a:rPr lang="en-US" sz="2400" dirty="0">
                <a:latin typeface="Arial" panose="020B0604020202020204" pitchFamily="34" charset="0"/>
                <a:cs typeface="Arial" panose="020B0604020202020204" pitchFamily="34" charset="0"/>
              </a:rPr>
              <a:t>In patients with severe TBI (GCS≤8), MAP ≥80 mmHg is maintained (Grade 1C).</a:t>
            </a:r>
          </a:p>
        </p:txBody>
      </p:sp>
      <p:sp>
        <p:nvSpPr>
          <p:cNvPr id="15" name="Title 1">
            <a:extLst>
              <a:ext uri="{FF2B5EF4-FFF2-40B4-BE49-F238E27FC236}">
                <a16:creationId xmlns:a16="http://schemas.microsoft.com/office/drawing/2014/main" id="{61F1D6EB-908D-BB46-970F-997F38046789}"/>
              </a:ext>
            </a:extLst>
          </p:cNvPr>
          <p:cNvSpPr>
            <a:spLocks noGrp="1"/>
          </p:cNvSpPr>
          <p:nvPr>
            <p:ph type="title"/>
          </p:nvPr>
        </p:nvSpPr>
        <p:spPr>
          <a:xfrm>
            <a:off x="2938954" y="200025"/>
            <a:ext cx="6624145" cy="1325563"/>
          </a:xfrm>
          <a:solidFill>
            <a:schemeClr val="accent1">
              <a:lumMod val="20000"/>
              <a:lumOff val="80000"/>
            </a:schemeClr>
          </a:solidFill>
        </p:spPr>
        <p:txBody>
          <a:bodyPr>
            <a:normAutofit/>
          </a:bodyPr>
          <a:lstStyle/>
          <a:p>
            <a:pPr algn="ctr"/>
            <a:r>
              <a:rPr lang="en-US" sz="3200" b="1" dirty="0">
                <a:latin typeface="Arial" panose="020B0604020202020204" pitchFamily="34" charset="0"/>
                <a:cs typeface="Arial" panose="020B0604020202020204" pitchFamily="34" charset="0"/>
              </a:rPr>
              <a:t>Damage Control Resuscitation</a:t>
            </a:r>
            <a:endParaRPr lang="en-TR" sz="32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19FDB81-2199-B841-BC47-9416D9FBCD99}"/>
              </a:ext>
            </a:extLst>
          </p:cNvPr>
          <p:cNvSpPr txBox="1"/>
          <p:nvPr/>
        </p:nvSpPr>
        <p:spPr>
          <a:xfrm>
            <a:off x="4729655" y="1076799"/>
            <a:ext cx="3384324" cy="369332"/>
          </a:xfrm>
          <a:prstGeom prst="rect">
            <a:avLst/>
          </a:prstGeom>
          <a:noFill/>
        </p:spPr>
        <p:txBody>
          <a:bodyPr wrap="none" rtlCol="0">
            <a:spAutoFit/>
          </a:bodyPr>
          <a:lstStyle/>
          <a:p>
            <a:r>
              <a:rPr lang="en-US" sz="1800" dirty="0" err="1">
                <a:effectLst/>
                <a:latin typeface="MyriadPro"/>
              </a:rPr>
              <a:t>Rossaint</a:t>
            </a:r>
            <a:r>
              <a:rPr lang="en-US" sz="1800" dirty="0">
                <a:effectLst/>
                <a:latin typeface="MyriadPro"/>
              </a:rPr>
              <a:t> </a:t>
            </a:r>
            <a:r>
              <a:rPr lang="en-US" sz="1800" i="1" dirty="0">
                <a:effectLst/>
                <a:latin typeface="MyriadPro"/>
              </a:rPr>
              <a:t>et al. Critical Care (2023) </a:t>
            </a:r>
            <a:endParaRPr lang="en-US" dirty="0"/>
          </a:p>
        </p:txBody>
      </p:sp>
    </p:spTree>
    <p:extLst>
      <p:ext uri="{BB962C8B-B14F-4D97-AF65-F5344CB8AC3E}">
        <p14:creationId xmlns:p14="http://schemas.microsoft.com/office/powerpoint/2010/main" val="256322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1F28A-E5CC-BB46-8D9D-1BA395D11DBF}"/>
              </a:ext>
            </a:extLst>
          </p:cNvPr>
          <p:cNvSpPr>
            <a:spLocks noGrp="1"/>
          </p:cNvSpPr>
          <p:nvPr>
            <p:ph type="title"/>
          </p:nvPr>
        </p:nvSpPr>
        <p:spPr>
          <a:solidFill>
            <a:schemeClr val="accent1">
              <a:lumMod val="20000"/>
              <a:lumOff val="80000"/>
            </a:schemeClr>
          </a:solidFill>
        </p:spPr>
        <p:txBody>
          <a:bodyPr/>
          <a:lstStyle/>
          <a:p>
            <a:pPr algn="ctr"/>
            <a:r>
              <a:rPr lang="en-US" b="1" dirty="0">
                <a:latin typeface="Arial" panose="020B0604020202020204" pitchFamily="34" charset="0"/>
                <a:cs typeface="Arial" panose="020B0604020202020204" pitchFamily="34" charset="0"/>
              </a:rPr>
              <a:t>Type of fluid</a:t>
            </a:r>
            <a:endParaRPr lang="en-TR"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7BA7BC-2E09-2140-84D0-62C6F3E502E4}"/>
              </a:ext>
            </a:extLst>
          </p:cNvPr>
          <p:cNvSpPr>
            <a:spLocks noGrp="1"/>
          </p:cNvSpPr>
          <p:nvPr>
            <p:ph idx="1"/>
          </p:nvPr>
        </p:nvSpPr>
        <p:spPr>
          <a:xfrm>
            <a:off x="838200" y="1812562"/>
            <a:ext cx="6096000" cy="4351338"/>
          </a:xfrm>
        </p:spPr>
        <p:txBody>
          <a:bodyPr>
            <a:normAutofit fontScale="77500" lnSpcReduction="20000"/>
          </a:bodyPr>
          <a:lstStyle/>
          <a:p>
            <a:pPr>
              <a:lnSpc>
                <a:spcPct val="120000"/>
              </a:lnSpc>
              <a:spcBef>
                <a:spcPts val="0"/>
              </a:spcBef>
            </a:pPr>
            <a:r>
              <a:rPr lang="en-US" dirty="0">
                <a:latin typeface="Arial" panose="020B0604020202020204" pitchFamily="34" charset="0"/>
                <a:cs typeface="Arial" panose="020B0604020202020204" pitchFamily="34" charset="0"/>
              </a:rPr>
              <a:t>We recommend that fluid therapy using a </a:t>
            </a:r>
            <a:r>
              <a:rPr lang="en-US" dirty="0">
                <a:highlight>
                  <a:srgbClr val="FFFF00"/>
                </a:highlight>
                <a:latin typeface="Arial" panose="020B0604020202020204" pitchFamily="34" charset="0"/>
                <a:cs typeface="Arial" panose="020B0604020202020204" pitchFamily="34" charset="0"/>
              </a:rPr>
              <a:t>0.9% NaCl or balanced crystalloid is initiated </a:t>
            </a:r>
            <a:r>
              <a:rPr lang="en-US" dirty="0">
                <a:latin typeface="Arial" panose="020B0604020202020204" pitchFamily="34" charset="0"/>
                <a:cs typeface="Arial" panose="020B0604020202020204" pitchFamily="34" charset="0"/>
              </a:rPr>
              <a:t>in the hypotensive bleeding trauma patient (Grade 1B).</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We recommend that hypotonic solutions such as </a:t>
            </a:r>
            <a:r>
              <a:rPr lang="en-US" dirty="0">
                <a:highlight>
                  <a:srgbClr val="FFFF00"/>
                </a:highlight>
                <a:latin typeface="Arial" panose="020B0604020202020204" pitchFamily="34" charset="0"/>
                <a:cs typeface="Arial" panose="020B0604020202020204" pitchFamily="34" charset="0"/>
              </a:rPr>
              <a:t>Ringer’s lactate be avoided </a:t>
            </a:r>
            <a:r>
              <a:rPr lang="en-US" dirty="0">
                <a:latin typeface="Arial" panose="020B0604020202020204" pitchFamily="34" charset="0"/>
                <a:cs typeface="Arial" panose="020B0604020202020204" pitchFamily="34" charset="0"/>
              </a:rPr>
              <a:t>in patients with severe head trauma (Grade 1B).</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We recommend that the use of </a:t>
            </a:r>
            <a:r>
              <a:rPr lang="en-US" dirty="0">
                <a:highlight>
                  <a:srgbClr val="FFFF00"/>
                </a:highlight>
                <a:latin typeface="Arial" panose="020B0604020202020204" pitchFamily="34" charset="0"/>
                <a:cs typeface="Arial" panose="020B0604020202020204" pitchFamily="34" charset="0"/>
              </a:rPr>
              <a:t>colloids is to be restricted</a:t>
            </a:r>
            <a:r>
              <a:rPr lang="en-US" dirty="0">
                <a:latin typeface="Arial" panose="020B0604020202020204" pitchFamily="34" charset="0"/>
                <a:cs typeface="Arial" panose="020B0604020202020204" pitchFamily="34" charset="0"/>
              </a:rPr>
              <a:t> due to the adverse effects on </a:t>
            </a:r>
            <a:r>
              <a:rPr lang="en-US" dirty="0" err="1">
                <a:latin typeface="Arial" panose="020B0604020202020204" pitchFamily="34" charset="0"/>
                <a:cs typeface="Arial" panose="020B0604020202020204" pitchFamily="34" charset="0"/>
              </a:rPr>
              <a:t>haemostasis</a:t>
            </a:r>
            <a:r>
              <a:rPr lang="en-US" dirty="0">
                <a:latin typeface="Arial" panose="020B0604020202020204" pitchFamily="34" charset="0"/>
                <a:cs typeface="Arial" panose="020B0604020202020204" pitchFamily="34" charset="0"/>
              </a:rPr>
              <a:t> (Grade 1C).</a:t>
            </a:r>
          </a:p>
          <a:p>
            <a:endParaRPr lang="en-TR"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020E752-D348-924F-A20F-3DE7090B838F}"/>
              </a:ext>
            </a:extLst>
          </p:cNvPr>
          <p:cNvSpPr txBox="1"/>
          <p:nvPr/>
        </p:nvSpPr>
        <p:spPr>
          <a:xfrm>
            <a:off x="4543425" y="1321356"/>
            <a:ext cx="3384324" cy="369332"/>
          </a:xfrm>
          <a:prstGeom prst="rect">
            <a:avLst/>
          </a:prstGeom>
          <a:noFill/>
        </p:spPr>
        <p:txBody>
          <a:bodyPr wrap="none" rtlCol="0">
            <a:spAutoFit/>
          </a:bodyPr>
          <a:lstStyle/>
          <a:p>
            <a:r>
              <a:rPr lang="en-US" sz="1800" dirty="0" err="1">
                <a:effectLst/>
                <a:latin typeface="MyriadPro"/>
              </a:rPr>
              <a:t>Rossaint</a:t>
            </a:r>
            <a:r>
              <a:rPr lang="en-US" sz="1800" dirty="0">
                <a:effectLst/>
                <a:latin typeface="MyriadPro"/>
              </a:rPr>
              <a:t> </a:t>
            </a:r>
            <a:r>
              <a:rPr lang="en-US" sz="1800" i="1" dirty="0">
                <a:effectLst/>
                <a:latin typeface="MyriadPro"/>
              </a:rPr>
              <a:t>et al. Critical Care (2023) </a:t>
            </a:r>
            <a:endParaRPr lang="en-US" dirty="0"/>
          </a:p>
        </p:txBody>
      </p:sp>
      <p:sp>
        <p:nvSpPr>
          <p:cNvPr id="5" name="Content Placeholder 2">
            <a:extLst>
              <a:ext uri="{FF2B5EF4-FFF2-40B4-BE49-F238E27FC236}">
                <a16:creationId xmlns:a16="http://schemas.microsoft.com/office/drawing/2014/main" id="{34CFD687-EEA3-B841-A028-5E13639C9475}"/>
              </a:ext>
            </a:extLst>
          </p:cNvPr>
          <p:cNvSpPr txBox="1">
            <a:spLocks/>
          </p:cNvSpPr>
          <p:nvPr/>
        </p:nvSpPr>
        <p:spPr>
          <a:xfrm>
            <a:off x="7122946" y="2099331"/>
            <a:ext cx="4430177" cy="2942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TR" sz="2400" dirty="0">
                <a:latin typeface="Arial" panose="020B0604020202020204" pitchFamily="34" charset="0"/>
                <a:cs typeface="Arial" panose="020B0604020202020204" pitchFamily="34" charset="0"/>
              </a:rPr>
              <a:t>Volumes </a:t>
            </a:r>
            <a:r>
              <a:rPr lang="tr-TR" sz="2400" dirty="0"/>
              <a:t>≥ </a:t>
            </a:r>
            <a:r>
              <a:rPr lang="en-TR" sz="2400" dirty="0">
                <a:latin typeface="Arial" panose="020B0604020202020204" pitchFamily="34" charset="0"/>
                <a:cs typeface="Arial" panose="020B0604020202020204" pitchFamily="34" charset="0"/>
              </a:rPr>
              <a:t>4 L of crystalloids and/or colloids are associated with adverse maternal outcomes</a:t>
            </a:r>
          </a:p>
          <a:p>
            <a:pPr>
              <a:lnSpc>
                <a:spcPct val="100000"/>
              </a:lnSpc>
              <a:spcBef>
                <a:spcPts val="0"/>
              </a:spcBef>
            </a:pPr>
            <a:endParaRPr lang="en-TR" sz="2400" dirty="0">
              <a:latin typeface="Arial" panose="020B0604020202020204" pitchFamily="34" charset="0"/>
              <a:cs typeface="Arial" panose="020B0604020202020204" pitchFamily="34" charset="0"/>
            </a:endParaRPr>
          </a:p>
          <a:p>
            <a:pPr>
              <a:lnSpc>
                <a:spcPct val="100000"/>
              </a:lnSpc>
              <a:spcBef>
                <a:spcPts val="0"/>
              </a:spcBef>
            </a:pPr>
            <a:r>
              <a:rPr lang="en-TR" sz="2400" dirty="0">
                <a:latin typeface="Arial" panose="020B0604020202020204" pitchFamily="34" charset="0"/>
                <a:cs typeface="Arial" panose="020B0604020202020204" pitchFamily="34" charset="0"/>
              </a:rPr>
              <a:t>However, restrictive resuscitation of crystalloids vs liberal strategy appears to be equal in mild PPH</a:t>
            </a:r>
          </a:p>
          <a:p>
            <a:pPr lvl="1"/>
            <a:endParaRPr lang="en-TR" sz="2000" dirty="0"/>
          </a:p>
        </p:txBody>
      </p:sp>
      <p:sp>
        <p:nvSpPr>
          <p:cNvPr id="6" name="TextBox 5">
            <a:extLst>
              <a:ext uri="{FF2B5EF4-FFF2-40B4-BE49-F238E27FC236}">
                <a16:creationId xmlns:a16="http://schemas.microsoft.com/office/drawing/2014/main" id="{742D8008-C9D5-2D44-8108-44D458863C38}"/>
              </a:ext>
            </a:extLst>
          </p:cNvPr>
          <p:cNvSpPr txBox="1"/>
          <p:nvPr/>
        </p:nvSpPr>
        <p:spPr>
          <a:xfrm>
            <a:off x="7057344" y="5809829"/>
            <a:ext cx="5100755" cy="786754"/>
          </a:xfrm>
          <a:prstGeom prst="rect">
            <a:avLst/>
          </a:prstGeom>
          <a:solidFill>
            <a:schemeClr val="accent2">
              <a:hueOff val="-727682"/>
              <a:satOff val="-41964"/>
              <a:lumOff val="4314"/>
            </a:schemeClr>
          </a:solidFill>
          <a:ln w="22225">
            <a:solidFill>
              <a:schemeClr val="accent1">
                <a:lumMod val="50000"/>
              </a:schemeClr>
            </a:solidFill>
          </a:ln>
        </p:spPr>
        <p:txBody>
          <a:bodyPr wrap="square">
            <a:spAutoFit/>
          </a:bodyPr>
          <a:lstStyle/>
          <a:p>
            <a:pPr>
              <a:lnSpc>
                <a:spcPct val="150000"/>
              </a:lnSpc>
            </a:pPr>
            <a:r>
              <a:rPr lang="en-US" sz="1800" b="1" baseline="30000" dirty="0">
                <a:solidFill>
                  <a:srgbClr val="141413"/>
                </a:solidFill>
                <a:latin typeface="Helvetica" pitchFamily="2" charset="0"/>
              </a:rPr>
              <a:t> </a:t>
            </a:r>
            <a:r>
              <a:rPr lang="en-US" sz="2400" b="1" baseline="30000" dirty="0">
                <a:solidFill>
                  <a:srgbClr val="141413"/>
                </a:solidFill>
                <a:latin typeface="Times New Roman" panose="02020603050405020304" pitchFamily="18" charset="0"/>
                <a:cs typeface="Times New Roman" panose="02020603050405020304" pitchFamily="18" charset="0"/>
              </a:rPr>
              <a:t>EJA 2023 Management of severe peri-operative bleeding: Guidelines from the ESAIC 2nd update 2022</a:t>
            </a:r>
          </a:p>
        </p:txBody>
      </p:sp>
    </p:spTree>
    <p:extLst>
      <p:ext uri="{BB962C8B-B14F-4D97-AF65-F5344CB8AC3E}">
        <p14:creationId xmlns:p14="http://schemas.microsoft.com/office/powerpoint/2010/main" val="298583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E041-D152-2048-9472-3F18F760BC3E}"/>
              </a:ext>
            </a:extLst>
          </p:cNvPr>
          <p:cNvSpPr>
            <a:spLocks noGrp="1"/>
          </p:cNvSpPr>
          <p:nvPr>
            <p:ph type="title"/>
          </p:nvPr>
        </p:nvSpPr>
        <p:spPr/>
        <p:txBody>
          <a:bodyPr/>
          <a:lstStyle/>
          <a:p>
            <a:endParaRPr lang="en-TR" dirty="0"/>
          </a:p>
        </p:txBody>
      </p:sp>
      <p:sp>
        <p:nvSpPr>
          <p:cNvPr id="3" name="Content Placeholder 2">
            <a:extLst>
              <a:ext uri="{FF2B5EF4-FFF2-40B4-BE49-F238E27FC236}">
                <a16:creationId xmlns:a16="http://schemas.microsoft.com/office/drawing/2014/main" id="{0156437B-ED6D-FD4A-A67B-0891E7947138}"/>
              </a:ext>
            </a:extLst>
          </p:cNvPr>
          <p:cNvSpPr>
            <a:spLocks noGrp="1"/>
          </p:cNvSpPr>
          <p:nvPr>
            <p:ph idx="1"/>
          </p:nvPr>
        </p:nvSpPr>
        <p:spPr>
          <a:xfrm>
            <a:off x="368300" y="1825625"/>
            <a:ext cx="11226800" cy="4351338"/>
          </a:xfrm>
        </p:spPr>
        <p:txBody>
          <a:bodyPr>
            <a:normAutofit lnSpcReduction="10000"/>
          </a:bodyPr>
          <a:lstStyle/>
          <a:p>
            <a:pPr>
              <a:lnSpc>
                <a:spcPct val="150000"/>
              </a:lnSpc>
              <a:spcBef>
                <a:spcPts val="0"/>
              </a:spcBef>
            </a:pPr>
            <a:r>
              <a:rPr lang="en-US" dirty="0">
                <a:latin typeface="Arial" panose="020B0604020202020204" pitchFamily="34" charset="0"/>
                <a:cs typeface="Arial" panose="020B0604020202020204" pitchFamily="34" charset="0"/>
              </a:rPr>
              <a:t>If a restricted volume replacement strategy does not achieve the target blood pressure, we recommend the administration of </a:t>
            </a:r>
            <a:r>
              <a:rPr lang="en-US" b="1" dirty="0">
                <a:latin typeface="Arial" panose="020B0604020202020204" pitchFamily="34" charset="0"/>
                <a:cs typeface="Arial" panose="020B0604020202020204" pitchFamily="34" charset="0"/>
              </a:rPr>
              <a:t>noradrenaline</a:t>
            </a:r>
            <a:r>
              <a:rPr lang="en-US" dirty="0">
                <a:latin typeface="Arial" panose="020B0604020202020204" pitchFamily="34" charset="0"/>
                <a:cs typeface="Arial" panose="020B0604020202020204" pitchFamily="34" charset="0"/>
              </a:rPr>
              <a:t> in addition to fluids to maintain target arterial pressure (Grade 1C)</a:t>
            </a:r>
          </a:p>
          <a:p>
            <a:pPr>
              <a:lnSpc>
                <a:spcPct val="150000"/>
              </a:lnSpc>
              <a:spcBef>
                <a:spcPts val="0"/>
              </a:spcBef>
            </a:pPr>
            <a:endParaRPr lang="en-US" dirty="0">
              <a:latin typeface="Arial" panose="020B0604020202020204" pitchFamily="34" charset="0"/>
              <a:cs typeface="Arial" panose="020B0604020202020204" pitchFamily="34" charset="0"/>
            </a:endParaRPr>
          </a:p>
          <a:p>
            <a:pPr>
              <a:lnSpc>
                <a:spcPct val="150000"/>
              </a:lnSpc>
              <a:spcBef>
                <a:spcPts val="0"/>
              </a:spcBef>
            </a:pPr>
            <a:r>
              <a:rPr lang="en-US" dirty="0">
                <a:latin typeface="Arial" panose="020B0604020202020204" pitchFamily="34" charset="0"/>
                <a:cs typeface="Arial" panose="020B0604020202020204" pitchFamily="34" charset="0"/>
              </a:rPr>
              <a:t>We recommend infusion of </a:t>
            </a:r>
            <a:r>
              <a:rPr lang="en-US" b="1" dirty="0">
                <a:latin typeface="Arial" panose="020B0604020202020204" pitchFamily="34" charset="0"/>
                <a:cs typeface="Arial" panose="020B0604020202020204" pitchFamily="34" charset="0"/>
              </a:rPr>
              <a:t>dobutamine</a:t>
            </a:r>
            <a:r>
              <a:rPr lang="en-US" dirty="0">
                <a:latin typeface="Arial" panose="020B0604020202020204" pitchFamily="34" charset="0"/>
                <a:cs typeface="Arial" panose="020B0604020202020204" pitchFamily="34" charset="0"/>
              </a:rPr>
              <a:t> in the presence of myocardial dysfunction (Grade 1C)</a:t>
            </a:r>
          </a:p>
          <a:p>
            <a:endParaRPr lang="en-TR" dirty="0"/>
          </a:p>
        </p:txBody>
      </p:sp>
      <p:sp>
        <p:nvSpPr>
          <p:cNvPr id="4" name="Title 1">
            <a:extLst>
              <a:ext uri="{FF2B5EF4-FFF2-40B4-BE49-F238E27FC236}">
                <a16:creationId xmlns:a16="http://schemas.microsoft.com/office/drawing/2014/main" id="{40229714-D13D-1A47-93EE-DC2CD78D72DD}"/>
              </a:ext>
            </a:extLst>
          </p:cNvPr>
          <p:cNvSpPr txBox="1">
            <a:spLocks/>
          </p:cNvSpPr>
          <p:nvPr/>
        </p:nvSpPr>
        <p:spPr>
          <a:xfrm>
            <a:off x="56055" y="123825"/>
            <a:ext cx="11539045" cy="1325563"/>
          </a:xfrm>
          <a:prstGeom prst="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3600" b="1" dirty="0">
                <a:latin typeface="Arial" panose="020B0604020202020204" pitchFamily="34" charset="0"/>
                <a:cs typeface="Arial" panose="020B0604020202020204" pitchFamily="34" charset="0"/>
              </a:rPr>
              <a:t>Vasopressors and inotropic agents</a:t>
            </a:r>
          </a:p>
          <a:p>
            <a:pPr algn="ctr">
              <a:lnSpc>
                <a:spcPct val="100000"/>
              </a:lnSpc>
              <a:spcBef>
                <a:spcPts val="0"/>
              </a:spcBef>
            </a:pPr>
            <a:endParaRPr lang="en-US" sz="3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505E6FB-80F7-774C-BA3F-B18D1AC48B33}"/>
              </a:ext>
            </a:extLst>
          </p:cNvPr>
          <p:cNvSpPr txBox="1"/>
          <p:nvPr/>
        </p:nvSpPr>
        <p:spPr>
          <a:xfrm>
            <a:off x="3870325" y="1069536"/>
            <a:ext cx="3384324" cy="369332"/>
          </a:xfrm>
          <a:prstGeom prst="rect">
            <a:avLst/>
          </a:prstGeom>
          <a:noFill/>
        </p:spPr>
        <p:txBody>
          <a:bodyPr wrap="none" rtlCol="0">
            <a:spAutoFit/>
          </a:bodyPr>
          <a:lstStyle/>
          <a:p>
            <a:r>
              <a:rPr lang="en-US" sz="1800" dirty="0" err="1">
                <a:effectLst/>
                <a:latin typeface="MyriadPro"/>
              </a:rPr>
              <a:t>Rossaint</a:t>
            </a:r>
            <a:r>
              <a:rPr lang="en-US" sz="1800" dirty="0">
                <a:effectLst/>
                <a:latin typeface="MyriadPro"/>
              </a:rPr>
              <a:t> </a:t>
            </a:r>
            <a:r>
              <a:rPr lang="en-US" sz="1800" i="1" dirty="0">
                <a:effectLst/>
                <a:latin typeface="MyriadPro"/>
              </a:rPr>
              <a:t>et al. Critical Care (2023) </a:t>
            </a:r>
            <a:endParaRPr lang="en-US" dirty="0"/>
          </a:p>
        </p:txBody>
      </p:sp>
    </p:spTree>
    <p:extLst>
      <p:ext uri="{BB962C8B-B14F-4D97-AF65-F5344CB8AC3E}">
        <p14:creationId xmlns:p14="http://schemas.microsoft.com/office/powerpoint/2010/main" val="105680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E6C53C4-BBDB-43F0-83D7-A73A6F0EF5AC}"/>
              </a:ext>
            </a:extLst>
          </p:cNvPr>
          <p:cNvSpPr>
            <a:spLocks noGrp="1"/>
          </p:cNvSpPr>
          <p:nvPr>
            <p:ph type="title"/>
          </p:nvPr>
        </p:nvSpPr>
        <p:spPr>
          <a:xfrm>
            <a:off x="559643" y="152043"/>
            <a:ext cx="11209638" cy="1133693"/>
          </a:xfrm>
        </p:spPr>
        <p:txBody>
          <a:bodyPr>
            <a:normAutofit/>
          </a:bodyPr>
          <a:lstStyle/>
          <a:p>
            <a:r>
              <a:rPr lang="tr-TR" sz="3600" b="1" dirty="0">
                <a:latin typeface="Arial" panose="020B0604020202020204" pitchFamily="34" charset="0"/>
                <a:cs typeface="Arial" panose="020B0604020202020204" pitchFamily="34" charset="0"/>
              </a:rPr>
              <a:t>Optimize </a:t>
            </a:r>
            <a:r>
              <a:rPr lang="tr-TR" sz="3600" b="1" dirty="0" err="1">
                <a:latin typeface="Arial" panose="020B0604020202020204" pitchFamily="34" charset="0"/>
                <a:cs typeface="Arial" panose="020B0604020202020204" pitchFamily="34" charset="0"/>
              </a:rPr>
              <a:t>metabolic</a:t>
            </a:r>
            <a:r>
              <a:rPr lang="tr-TR" sz="3600" b="1" dirty="0">
                <a:latin typeface="Arial" panose="020B0604020202020204" pitchFamily="34" charset="0"/>
                <a:cs typeface="Arial" panose="020B0604020202020204" pitchFamily="34" charset="0"/>
              </a:rPr>
              <a:t> </a:t>
            </a:r>
            <a:r>
              <a:rPr lang="tr-TR" sz="3600" b="1" dirty="0" err="1">
                <a:latin typeface="Arial" panose="020B0604020202020204" pitchFamily="34" charset="0"/>
                <a:cs typeface="Arial" panose="020B0604020202020204" pitchFamily="34" charset="0"/>
              </a:rPr>
              <a:t>and</a:t>
            </a:r>
            <a:r>
              <a:rPr lang="tr-TR" sz="3600" b="1" dirty="0">
                <a:latin typeface="Arial" panose="020B0604020202020204" pitchFamily="34" charset="0"/>
                <a:cs typeface="Arial" panose="020B0604020202020204" pitchFamily="34" charset="0"/>
              </a:rPr>
              <a:t> </a:t>
            </a:r>
            <a:r>
              <a:rPr lang="tr-TR" sz="3600" b="1" dirty="0" err="1">
                <a:latin typeface="Arial" panose="020B0604020202020204" pitchFamily="34" charset="0"/>
                <a:cs typeface="Arial" panose="020B0604020202020204" pitchFamily="34" charset="0"/>
              </a:rPr>
              <a:t>physiologic</a:t>
            </a:r>
            <a:r>
              <a:rPr lang="tr-TR" sz="3600" b="1" dirty="0">
                <a:latin typeface="Arial" panose="020B0604020202020204" pitchFamily="34" charset="0"/>
                <a:cs typeface="Arial" panose="020B0604020202020204" pitchFamily="34" charset="0"/>
              </a:rPr>
              <a:t> </a:t>
            </a:r>
            <a:r>
              <a:rPr lang="tr-TR" sz="3600" b="1" dirty="0" err="1">
                <a:latin typeface="Arial" panose="020B0604020202020204" pitchFamily="34" charset="0"/>
                <a:cs typeface="Arial" panose="020B0604020202020204" pitchFamily="34" charset="0"/>
              </a:rPr>
              <a:t>parameters</a:t>
            </a:r>
            <a:endParaRPr lang="en-US" sz="3600" b="1"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72C6BDC-0F0B-BC4C-9C24-0E6FBD97EFD6}"/>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Prof.Dr.Berrin Günaydın</a:t>
            </a:r>
          </a:p>
        </p:txBody>
      </p:sp>
      <p:graphicFrame>
        <p:nvGraphicFramePr>
          <p:cNvPr id="5" name="Content Placeholder 2">
            <a:extLst>
              <a:ext uri="{FF2B5EF4-FFF2-40B4-BE49-F238E27FC236}">
                <a16:creationId xmlns:a16="http://schemas.microsoft.com/office/drawing/2014/main" id="{D48AB715-3D7A-438A-8CF5-0493E674D4C6}"/>
              </a:ext>
            </a:extLst>
          </p:cNvPr>
          <p:cNvGraphicFramePr>
            <a:graphicFrameLocks noGrp="1"/>
          </p:cNvGraphicFramePr>
          <p:nvPr>
            <p:ph idx="1"/>
            <p:extLst>
              <p:ext uri="{D42A27DB-BD31-4B8C-83A1-F6EECF244321}">
                <p14:modId xmlns:p14="http://schemas.microsoft.com/office/powerpoint/2010/main" val="865786901"/>
              </p:ext>
            </p:extLst>
          </p:nvPr>
        </p:nvGraphicFramePr>
        <p:xfrm>
          <a:off x="527223" y="1217703"/>
          <a:ext cx="10826577" cy="4799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9333452-1721-3845-88A6-3EB4F8F669E4}"/>
              </a:ext>
            </a:extLst>
          </p:cNvPr>
          <p:cNvSpPr txBox="1"/>
          <p:nvPr/>
        </p:nvSpPr>
        <p:spPr>
          <a:xfrm>
            <a:off x="4589825" y="1289818"/>
            <a:ext cx="3384324" cy="369332"/>
          </a:xfrm>
          <a:prstGeom prst="rect">
            <a:avLst/>
          </a:prstGeom>
          <a:noFill/>
        </p:spPr>
        <p:txBody>
          <a:bodyPr wrap="none" rtlCol="0">
            <a:spAutoFit/>
          </a:bodyPr>
          <a:lstStyle/>
          <a:p>
            <a:r>
              <a:rPr lang="en-US" sz="1800" dirty="0" err="1">
                <a:effectLst/>
                <a:latin typeface="MyriadPro"/>
              </a:rPr>
              <a:t>Rossaint</a:t>
            </a:r>
            <a:r>
              <a:rPr lang="en-US" sz="1800" dirty="0">
                <a:effectLst/>
                <a:latin typeface="MyriadPro"/>
              </a:rPr>
              <a:t> </a:t>
            </a:r>
            <a:r>
              <a:rPr lang="en-US" sz="1800" i="1" dirty="0">
                <a:effectLst/>
                <a:latin typeface="MyriadPro"/>
              </a:rPr>
              <a:t>et al. Critical Care (2023) </a:t>
            </a:r>
            <a:endParaRPr lang="en-US" dirty="0"/>
          </a:p>
        </p:txBody>
      </p:sp>
      <p:sp>
        <p:nvSpPr>
          <p:cNvPr id="4" name="TextBox 3">
            <a:extLst>
              <a:ext uri="{FF2B5EF4-FFF2-40B4-BE49-F238E27FC236}">
                <a16:creationId xmlns:a16="http://schemas.microsoft.com/office/drawing/2014/main" id="{DDD96B1A-28AB-B74B-8049-2AB6DA4BBA52}"/>
              </a:ext>
            </a:extLst>
          </p:cNvPr>
          <p:cNvSpPr txBox="1"/>
          <p:nvPr/>
        </p:nvSpPr>
        <p:spPr>
          <a:xfrm>
            <a:off x="261254" y="4859376"/>
            <a:ext cx="3879671" cy="1923604"/>
          </a:xfrm>
          <a:prstGeom prst="rect">
            <a:avLst/>
          </a:prstGeom>
          <a:noFill/>
        </p:spPr>
        <p:txBody>
          <a:bodyPr wrap="square" rtlCol="0">
            <a:spAutoFit/>
          </a:bodyPr>
          <a:lstStyle/>
          <a:p>
            <a:r>
              <a:rPr lang="en-US" sz="1700" b="1" dirty="0">
                <a:latin typeface="Arial" panose="020B0604020202020204" pitchFamily="34" charset="0"/>
                <a:cs typeface="Arial" panose="020B0604020202020204" pitchFamily="34" charset="0"/>
              </a:rPr>
              <a:t>Lactate</a:t>
            </a:r>
            <a:r>
              <a:rPr lang="en-US" sz="1700" dirty="0">
                <a:latin typeface="Arial" panose="020B0604020202020204" pitchFamily="34" charset="0"/>
                <a:cs typeface="Arial" panose="020B0604020202020204" pitchFamily="34" charset="0"/>
              </a:rPr>
              <a:t> is a d</a:t>
            </a:r>
            <a:r>
              <a:rPr lang="en-TR" sz="1700" dirty="0">
                <a:latin typeface="Arial" panose="020B0604020202020204" pitchFamily="34" charset="0"/>
                <a:cs typeface="Arial" panose="020B0604020202020204" pitchFamily="34" charset="0"/>
              </a:rPr>
              <a:t>iagnostic and prognostic marker </a:t>
            </a:r>
            <a:r>
              <a:rPr lang="en-US" sz="1700" dirty="0">
                <a:latin typeface="Arial" panose="020B0604020202020204" pitchFamily="34" charset="0"/>
                <a:cs typeface="Arial" panose="020B0604020202020204" pitchFamily="34" charset="0"/>
              </a:rPr>
              <a:t>f</a:t>
            </a:r>
            <a:r>
              <a:rPr lang="en-TR" sz="1700" dirty="0">
                <a:latin typeface="Arial" panose="020B0604020202020204" pitchFamily="34" charset="0"/>
                <a:cs typeface="Arial" panose="020B0604020202020204" pitchFamily="34" charset="0"/>
              </a:rPr>
              <a:t>or hemorrhagic shock, </a:t>
            </a:r>
          </a:p>
          <a:p>
            <a:r>
              <a:rPr lang="en-US" sz="1700" b="1" dirty="0">
                <a:latin typeface="Arial" panose="020B0604020202020204" pitchFamily="34" charset="0"/>
                <a:cs typeface="Arial" panose="020B0604020202020204" pitchFamily="34" charset="0"/>
              </a:rPr>
              <a:t>Initial BE </a:t>
            </a:r>
            <a:r>
              <a:rPr lang="en-US" sz="1700" dirty="0">
                <a:latin typeface="Arial" panose="020B0604020202020204" pitchFamily="34" charset="0"/>
                <a:cs typeface="Arial" panose="020B0604020202020204" pitchFamily="34" charset="0"/>
              </a:rPr>
              <a:t>from arterial or peripheral venous blood is also a potent independent predictor of mortality in patients with traumatic </a:t>
            </a:r>
            <a:r>
              <a:rPr lang="en-US" sz="1700" dirty="0" err="1">
                <a:latin typeface="Arial" panose="020B0604020202020204" pitchFamily="34" charset="0"/>
                <a:cs typeface="Arial" panose="020B0604020202020204" pitchFamily="34" charset="0"/>
              </a:rPr>
              <a:t>haemorrhagic</a:t>
            </a:r>
            <a:r>
              <a:rPr lang="en-US" sz="1700" dirty="0">
                <a:latin typeface="Arial" panose="020B0604020202020204" pitchFamily="34" charset="0"/>
                <a:cs typeface="Arial" panose="020B0604020202020204" pitchFamily="34" charset="0"/>
              </a:rPr>
              <a:t> shock </a:t>
            </a:r>
            <a:endParaRPr lang="en-TR"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0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D86824-B568-4742-8D67-70EA98E1B7B9}"/>
              </a:ext>
            </a:extLst>
          </p:cNvPr>
          <p:cNvGraphicFramePr/>
          <p:nvPr>
            <p:extLst>
              <p:ext uri="{D42A27DB-BD31-4B8C-83A1-F6EECF244321}">
                <p14:modId xmlns:p14="http://schemas.microsoft.com/office/powerpoint/2010/main" val="1684833644"/>
              </p:ext>
            </p:extLst>
          </p:nvPr>
        </p:nvGraphicFramePr>
        <p:xfrm>
          <a:off x="355600" y="186266"/>
          <a:ext cx="1151853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D946796D-50FC-7941-BB35-5392AC3A70AF}"/>
              </a:ext>
            </a:extLst>
          </p:cNvPr>
          <p:cNvSpPr txBox="1">
            <a:spLocks/>
          </p:cNvSpPr>
          <p:nvPr/>
        </p:nvSpPr>
        <p:spPr>
          <a:xfrm>
            <a:off x="838200" y="158297"/>
            <a:ext cx="10515600" cy="93390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TR" sz="3600" dirty="0"/>
          </a:p>
        </p:txBody>
      </p:sp>
      <p:sp>
        <p:nvSpPr>
          <p:cNvPr id="2" name="Title 1">
            <a:extLst>
              <a:ext uri="{FF2B5EF4-FFF2-40B4-BE49-F238E27FC236}">
                <a16:creationId xmlns:a16="http://schemas.microsoft.com/office/drawing/2014/main" id="{BCA46F6D-C6D4-704C-8787-B879F46DD466}"/>
              </a:ext>
            </a:extLst>
          </p:cNvPr>
          <p:cNvSpPr>
            <a:spLocks noGrp="1"/>
          </p:cNvSpPr>
          <p:nvPr>
            <p:ph type="title"/>
          </p:nvPr>
        </p:nvSpPr>
        <p:spPr>
          <a:xfrm>
            <a:off x="355600" y="5622925"/>
            <a:ext cx="11734800" cy="1325563"/>
          </a:xfrm>
        </p:spPr>
        <p:txBody>
          <a:bodyPr>
            <a:noAutofit/>
          </a:bodyPr>
          <a:lstStyle/>
          <a:p>
            <a:r>
              <a:rPr lang="en-US" sz="2400" dirty="0">
                <a:latin typeface="Arial" panose="020B0604020202020204" pitchFamily="34" charset="0"/>
                <a:cs typeface="Arial" panose="020B0604020202020204" pitchFamily="34" charset="0"/>
              </a:rPr>
              <a:t>Further work is required to refine evidence based role of new/novel concepts and/or managements like prehospital bundle, </a:t>
            </a:r>
            <a:r>
              <a:rPr lang="en-US" sz="2400" dirty="0" err="1">
                <a:latin typeface="Arial" panose="020B0604020202020204" pitchFamily="34" charset="0"/>
                <a:cs typeface="Arial" panose="020B0604020202020204" pitchFamily="34" charset="0"/>
              </a:rPr>
              <a:t>hemostatics</a:t>
            </a:r>
            <a:r>
              <a:rPr lang="en-US" sz="2400" dirty="0">
                <a:latin typeface="Arial" panose="020B0604020202020204" pitchFamily="34" charset="0"/>
                <a:cs typeface="Arial" panose="020B0604020202020204" pitchFamily="34" charset="0"/>
              </a:rPr>
              <a:t> agents not labelled yet in pregnant trauma setting as well.</a:t>
            </a:r>
            <a:endParaRPr lang="en-TR" sz="2400" b="1" dirty="0"/>
          </a:p>
        </p:txBody>
      </p:sp>
      <p:pic>
        <p:nvPicPr>
          <p:cNvPr id="6" name="Picture 5">
            <a:extLst>
              <a:ext uri="{FF2B5EF4-FFF2-40B4-BE49-F238E27FC236}">
                <a16:creationId xmlns:a16="http://schemas.microsoft.com/office/drawing/2014/main" id="{52DFE2F7-BA3E-E642-938E-9DF8BFD436EC}"/>
              </a:ext>
            </a:extLst>
          </p:cNvPr>
          <p:cNvPicPr>
            <a:picLocks noChangeAspect="1"/>
          </p:cNvPicPr>
          <p:nvPr/>
        </p:nvPicPr>
        <p:blipFill>
          <a:blip r:embed="rId8"/>
          <a:stretch>
            <a:fillRect/>
          </a:stretch>
        </p:blipFill>
        <p:spPr>
          <a:xfrm>
            <a:off x="4229100" y="1809750"/>
            <a:ext cx="5105400" cy="3848100"/>
          </a:xfrm>
          <a:prstGeom prst="rect">
            <a:avLst/>
          </a:prstGeom>
        </p:spPr>
      </p:pic>
    </p:spTree>
    <p:extLst>
      <p:ext uri="{BB962C8B-B14F-4D97-AF65-F5344CB8AC3E}">
        <p14:creationId xmlns:p14="http://schemas.microsoft.com/office/powerpoint/2010/main" val="3781773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C1A8-D312-6347-A6D0-AA0617F54B36}"/>
              </a:ext>
            </a:extLst>
          </p:cNvPr>
          <p:cNvSpPr>
            <a:spLocks noGrp="1"/>
          </p:cNvSpPr>
          <p:nvPr>
            <p:ph type="title"/>
          </p:nvPr>
        </p:nvSpPr>
        <p:spPr>
          <a:xfrm>
            <a:off x="4343400" y="174625"/>
            <a:ext cx="3213100" cy="1325563"/>
          </a:xfrm>
        </p:spPr>
        <p:txBody>
          <a:bodyPr/>
          <a:lstStyle/>
          <a:p>
            <a:pPr algn="ctr"/>
            <a:r>
              <a:rPr lang="en-TR" dirty="0"/>
              <a:t>Guidelines</a:t>
            </a:r>
          </a:p>
        </p:txBody>
      </p:sp>
      <p:pic>
        <p:nvPicPr>
          <p:cNvPr id="11" name="Content Placeholder 10">
            <a:extLst>
              <a:ext uri="{FF2B5EF4-FFF2-40B4-BE49-F238E27FC236}">
                <a16:creationId xmlns:a16="http://schemas.microsoft.com/office/drawing/2014/main" id="{4A213476-C00F-5B48-AB7C-B97DBD71545D}"/>
              </a:ext>
            </a:extLst>
          </p:cNvPr>
          <p:cNvPicPr>
            <a:picLocks noGrp="1" noChangeAspect="1"/>
          </p:cNvPicPr>
          <p:nvPr>
            <p:ph sz="half" idx="1"/>
          </p:nvPr>
        </p:nvPicPr>
        <p:blipFill rotWithShape="1">
          <a:blip r:embed="rId2"/>
          <a:srcRect l="21827" t="10146" r="39356"/>
          <a:stretch/>
        </p:blipFill>
        <p:spPr>
          <a:xfrm>
            <a:off x="7021" y="670560"/>
            <a:ext cx="4266546" cy="6172430"/>
          </a:xfrm>
          <a:ln w="22225">
            <a:solidFill>
              <a:schemeClr val="tx1"/>
            </a:solidFill>
          </a:ln>
        </p:spPr>
      </p:pic>
      <p:pic>
        <p:nvPicPr>
          <p:cNvPr id="13" name="Content Placeholder 12">
            <a:extLst>
              <a:ext uri="{FF2B5EF4-FFF2-40B4-BE49-F238E27FC236}">
                <a16:creationId xmlns:a16="http://schemas.microsoft.com/office/drawing/2014/main" id="{D5DD96BA-5BE3-AF45-8115-4337FBFBB1CE}"/>
              </a:ext>
            </a:extLst>
          </p:cNvPr>
          <p:cNvPicPr>
            <a:picLocks noGrp="1" noChangeAspect="1"/>
          </p:cNvPicPr>
          <p:nvPr>
            <p:ph sz="half" idx="2"/>
          </p:nvPr>
        </p:nvPicPr>
        <p:blipFill rotWithShape="1">
          <a:blip r:embed="rId3"/>
          <a:srcRect l="39136" t="9684" r="18282"/>
          <a:stretch/>
        </p:blipFill>
        <p:spPr>
          <a:xfrm>
            <a:off x="7625659" y="670560"/>
            <a:ext cx="4620280" cy="6124715"/>
          </a:xfrm>
          <a:ln w="22225">
            <a:solidFill>
              <a:schemeClr val="tx1"/>
            </a:solidFill>
          </a:ln>
        </p:spPr>
      </p:pic>
      <p:pic>
        <p:nvPicPr>
          <p:cNvPr id="5" name="Picture 4">
            <a:extLst>
              <a:ext uri="{FF2B5EF4-FFF2-40B4-BE49-F238E27FC236}">
                <a16:creationId xmlns:a16="http://schemas.microsoft.com/office/drawing/2014/main" id="{9706BB86-91D3-3F4C-890D-4EFDDBDB5563}"/>
              </a:ext>
            </a:extLst>
          </p:cNvPr>
          <p:cNvPicPr>
            <a:picLocks noChangeAspect="1" noChangeArrowheads="1"/>
          </p:cNvPicPr>
          <p:nvPr/>
        </p:nvPicPr>
        <p:blipFill rotWithShape="1">
          <a:blip r:embed="rId4" cstate="print"/>
          <a:srcRect r="-3" b="2990"/>
          <a:stretch/>
        </p:blipFill>
        <p:spPr bwMode="auto">
          <a:xfrm>
            <a:off x="4342418" y="1228705"/>
            <a:ext cx="3181778" cy="4358041"/>
          </a:xfrm>
          <a:prstGeom prst="rect">
            <a:avLst/>
          </a:prstGeom>
          <a:noFill/>
        </p:spPr>
      </p:pic>
      <p:pic>
        <p:nvPicPr>
          <p:cNvPr id="6" name="Picture 5" descr="Graphical user interface, text, application, Word&#10;&#10;Description automatically generated">
            <a:extLst>
              <a:ext uri="{FF2B5EF4-FFF2-40B4-BE49-F238E27FC236}">
                <a16:creationId xmlns:a16="http://schemas.microsoft.com/office/drawing/2014/main" id="{2345CD77-682A-F543-BF46-9D8C83ED3EBF}"/>
              </a:ext>
            </a:extLst>
          </p:cNvPr>
          <p:cNvPicPr>
            <a:picLocks noChangeAspect="1"/>
          </p:cNvPicPr>
          <p:nvPr/>
        </p:nvPicPr>
        <p:blipFill rotWithShape="1">
          <a:blip r:embed="rId5">
            <a:extLst>
              <a:ext uri="{28A0092B-C50C-407E-A947-70E740481C1C}">
                <a14:useLocalDpi xmlns:a14="http://schemas.microsoft.com/office/drawing/2010/main" val="0"/>
              </a:ext>
            </a:extLst>
          </a:blip>
          <a:srcRect l="22659" t="22857" r="34987" b="6447"/>
          <a:stretch/>
        </p:blipFill>
        <p:spPr>
          <a:xfrm>
            <a:off x="4592018" y="2590873"/>
            <a:ext cx="2779777" cy="2899956"/>
          </a:xfrm>
          <a:prstGeom prst="rect">
            <a:avLst/>
          </a:prstGeom>
        </p:spPr>
      </p:pic>
      <p:sp>
        <p:nvSpPr>
          <p:cNvPr id="7" name="TextBox 6">
            <a:extLst>
              <a:ext uri="{FF2B5EF4-FFF2-40B4-BE49-F238E27FC236}">
                <a16:creationId xmlns:a16="http://schemas.microsoft.com/office/drawing/2014/main" id="{E2A3997A-8D48-2E43-A712-4C13C803874E}"/>
              </a:ext>
            </a:extLst>
          </p:cNvPr>
          <p:cNvSpPr txBox="1"/>
          <p:nvPr/>
        </p:nvSpPr>
        <p:spPr>
          <a:xfrm>
            <a:off x="4830001" y="1512457"/>
            <a:ext cx="2209002" cy="615553"/>
          </a:xfrm>
          <a:prstGeom prst="rect">
            <a:avLst/>
          </a:prstGeom>
          <a:solidFill>
            <a:srgbClr val="C00000"/>
          </a:solidFill>
          <a:ln>
            <a:solidFill>
              <a:schemeClr val="bg1"/>
            </a:solidFill>
          </a:ln>
        </p:spPr>
        <p:txBody>
          <a:bodyPr wrap="none" rtlCol="0">
            <a:spAutoFit/>
          </a:bodyPr>
          <a:lstStyle/>
          <a:p>
            <a:pPr algn="ctr"/>
            <a:r>
              <a:rPr lang="en-TR" sz="1700" dirty="0">
                <a:solidFill>
                  <a:schemeClr val="bg1"/>
                </a:solidFill>
              </a:rPr>
              <a:t>Maternity &amp; Obstetrics</a:t>
            </a:r>
          </a:p>
          <a:p>
            <a:pPr algn="ctr"/>
            <a:r>
              <a:rPr lang="en-TR" sz="1700" dirty="0">
                <a:solidFill>
                  <a:schemeClr val="bg1"/>
                </a:solidFill>
              </a:rPr>
              <a:t>PBM Module 5</a:t>
            </a:r>
          </a:p>
        </p:txBody>
      </p:sp>
      <p:pic>
        <p:nvPicPr>
          <p:cNvPr id="4098" name="Picture 2" descr="page1image232867136">
            <a:extLst>
              <a:ext uri="{FF2B5EF4-FFF2-40B4-BE49-F238E27FC236}">
                <a16:creationId xmlns:a16="http://schemas.microsoft.com/office/drawing/2014/main" id="{DF0285C4-9FDC-4644-84D9-7300C831D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 cy="7632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3B2682-81D9-4147-8B5B-11D8514412A4}"/>
              </a:ext>
            </a:extLst>
          </p:cNvPr>
          <p:cNvSpPr txBox="1"/>
          <p:nvPr/>
        </p:nvSpPr>
        <p:spPr>
          <a:xfrm>
            <a:off x="4380518" y="5635089"/>
            <a:ext cx="3156379" cy="1077218"/>
          </a:xfrm>
          <a:prstGeom prst="rect">
            <a:avLst/>
          </a:prstGeom>
          <a:solidFill>
            <a:schemeClr val="accent2">
              <a:lumMod val="40000"/>
              <a:lumOff val="60000"/>
            </a:schemeClr>
          </a:solidFill>
          <a:ln w="22225">
            <a:solidFill>
              <a:schemeClr val="accent1">
                <a:lumMod val="50000"/>
              </a:schemeClr>
            </a:solidFill>
          </a:ln>
        </p:spPr>
        <p:txBody>
          <a:bodyPr wrap="square">
            <a:spAutoFit/>
          </a:bodyPr>
          <a:lstStyle/>
          <a:p>
            <a:pPr lvl="0" defTabSz="914377">
              <a:defRPr/>
            </a:pPr>
            <a:r>
              <a:rPr lang="en-US" sz="1600" dirty="0">
                <a:latin typeface="TitilliumText22L"/>
              </a:rPr>
              <a:t>https://</a:t>
            </a:r>
            <a:r>
              <a:rPr lang="en-US" sz="1600" dirty="0" err="1">
                <a:latin typeface="TitilliumText22L"/>
              </a:rPr>
              <a:t>shgmkanhizmetleridb.saglik.gov.tr</a:t>
            </a:r>
            <a:r>
              <a:rPr lang="en-US" sz="1600" dirty="0">
                <a:latin typeface="TitilliumText22L"/>
              </a:rPr>
              <a:t>/</a:t>
            </a:r>
            <a:r>
              <a:rPr lang="en-US" sz="1600" dirty="0" err="1">
                <a:latin typeface="TitilliumText22L"/>
              </a:rPr>
              <a:t>Eklenti</a:t>
            </a:r>
            <a:r>
              <a:rPr lang="en-US" sz="1600" dirty="0">
                <a:latin typeface="TitilliumText22L"/>
              </a:rPr>
              <a:t>/44850/0/5-hasta-kan-yonetimi-rehberi-modul-5---</a:t>
            </a:r>
            <a:r>
              <a:rPr lang="en-US" sz="1600" dirty="0" err="1">
                <a:latin typeface="TitilliumText22L"/>
              </a:rPr>
              <a:t>gebelik-ve-dogumpdf.pdf</a:t>
            </a:r>
            <a:r>
              <a:rPr lang="en-US" sz="1600" dirty="0">
                <a:latin typeface="TitilliumText22L"/>
              </a:rPr>
              <a:t> </a:t>
            </a:r>
          </a:p>
        </p:txBody>
      </p:sp>
      <p:sp>
        <p:nvSpPr>
          <p:cNvPr id="12" name="TextBox 11">
            <a:extLst>
              <a:ext uri="{FF2B5EF4-FFF2-40B4-BE49-F238E27FC236}">
                <a16:creationId xmlns:a16="http://schemas.microsoft.com/office/drawing/2014/main" id="{06BB97A9-8450-E54A-81C5-4318938B2C29}"/>
              </a:ext>
            </a:extLst>
          </p:cNvPr>
          <p:cNvSpPr txBox="1"/>
          <p:nvPr/>
        </p:nvSpPr>
        <p:spPr>
          <a:xfrm>
            <a:off x="221025" y="172218"/>
            <a:ext cx="3384324" cy="369332"/>
          </a:xfrm>
          <a:prstGeom prst="rect">
            <a:avLst/>
          </a:prstGeom>
          <a:noFill/>
        </p:spPr>
        <p:txBody>
          <a:bodyPr wrap="none" rtlCol="0">
            <a:spAutoFit/>
          </a:bodyPr>
          <a:lstStyle/>
          <a:p>
            <a:r>
              <a:rPr lang="en-US" sz="1800" dirty="0" err="1">
                <a:effectLst/>
                <a:latin typeface="MyriadPro"/>
              </a:rPr>
              <a:t>Rossaint</a:t>
            </a:r>
            <a:r>
              <a:rPr lang="en-US" sz="1800" dirty="0">
                <a:effectLst/>
                <a:latin typeface="MyriadPro"/>
              </a:rPr>
              <a:t> </a:t>
            </a:r>
            <a:r>
              <a:rPr lang="en-US" sz="1800" i="1" dirty="0">
                <a:effectLst/>
                <a:latin typeface="MyriadPro"/>
              </a:rPr>
              <a:t>et al. Critical Care (2023) </a:t>
            </a:r>
            <a:endParaRPr lang="en-US" dirty="0"/>
          </a:p>
        </p:txBody>
      </p:sp>
      <p:sp>
        <p:nvSpPr>
          <p:cNvPr id="14" name="TextBox 13">
            <a:extLst>
              <a:ext uri="{FF2B5EF4-FFF2-40B4-BE49-F238E27FC236}">
                <a16:creationId xmlns:a16="http://schemas.microsoft.com/office/drawing/2014/main" id="{736EB892-79DB-7547-B5D6-3F396DAE6DAE}"/>
              </a:ext>
            </a:extLst>
          </p:cNvPr>
          <p:cNvSpPr txBox="1"/>
          <p:nvPr/>
        </p:nvSpPr>
        <p:spPr>
          <a:xfrm>
            <a:off x="7675925" y="197618"/>
            <a:ext cx="2551019" cy="369332"/>
          </a:xfrm>
          <a:prstGeom prst="rect">
            <a:avLst/>
          </a:prstGeom>
          <a:noFill/>
        </p:spPr>
        <p:txBody>
          <a:bodyPr wrap="none" rtlCol="0">
            <a:spAutoFit/>
          </a:bodyPr>
          <a:lstStyle/>
          <a:p>
            <a:r>
              <a:rPr lang="en-US" sz="1800" dirty="0" err="1">
                <a:effectLst/>
                <a:latin typeface="MyriadPro"/>
              </a:rPr>
              <a:t>Kietable</a:t>
            </a:r>
            <a:r>
              <a:rPr lang="en-US" sz="1800" dirty="0">
                <a:effectLst/>
                <a:latin typeface="MyriadPro"/>
              </a:rPr>
              <a:t> </a:t>
            </a:r>
            <a:r>
              <a:rPr lang="en-US" sz="1800" i="1" dirty="0">
                <a:effectLst/>
                <a:latin typeface="MyriadPro"/>
              </a:rPr>
              <a:t>et al. EJA (2023) </a:t>
            </a:r>
            <a:endParaRPr lang="en-US" dirty="0"/>
          </a:p>
        </p:txBody>
      </p:sp>
    </p:spTree>
    <p:extLst>
      <p:ext uri="{BB962C8B-B14F-4D97-AF65-F5344CB8AC3E}">
        <p14:creationId xmlns:p14="http://schemas.microsoft.com/office/powerpoint/2010/main" val="351680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8ED0135-F02F-257D-4888-3C4068546BA7}"/>
              </a:ext>
            </a:extLst>
          </p:cNvPr>
          <p:cNvSpPr txBox="1"/>
          <p:nvPr/>
        </p:nvSpPr>
        <p:spPr>
          <a:xfrm>
            <a:off x="7687656" y="2936763"/>
            <a:ext cx="2799485" cy="769441"/>
          </a:xfrm>
          <a:prstGeom prst="rect">
            <a:avLst/>
          </a:prstGeom>
          <a:noFill/>
        </p:spPr>
        <p:txBody>
          <a:bodyPr wrap="none" rtlCol="0">
            <a:spAutoFit/>
          </a:bodyPr>
          <a:lstStyle/>
          <a:p>
            <a:pPr algn="ctr"/>
            <a:r>
              <a:rPr lang="pt-BR" sz="4400" b="1" dirty="0" err="1">
                <a:solidFill>
                  <a:srgbClr val="269663"/>
                </a:solidFill>
                <a:effectLst>
                  <a:outerShdw blurRad="50800" dist="38100" dir="2700000" algn="tl" rotWithShape="0">
                    <a:prstClr val="black">
                      <a:alpha val="40000"/>
                    </a:prstClr>
                  </a:outerShdw>
                </a:effectLst>
                <a:latin typeface="Soleil" panose="02000503030000020004" pitchFamily="50" charset="0"/>
              </a:rPr>
              <a:t>Thank</a:t>
            </a:r>
            <a:r>
              <a:rPr lang="pt-BR" sz="4400" b="1" dirty="0">
                <a:solidFill>
                  <a:srgbClr val="269663"/>
                </a:solidFill>
                <a:effectLst>
                  <a:outerShdw blurRad="50800" dist="38100" dir="2700000" algn="tl" rotWithShape="0">
                    <a:prstClr val="black">
                      <a:alpha val="40000"/>
                    </a:prstClr>
                  </a:outerShdw>
                </a:effectLst>
                <a:latin typeface="Soleil" panose="02000503030000020004" pitchFamily="50" charset="0"/>
              </a:rPr>
              <a:t> </a:t>
            </a:r>
            <a:r>
              <a:rPr lang="pt-BR" sz="4400" b="1" dirty="0" err="1">
                <a:solidFill>
                  <a:srgbClr val="269663"/>
                </a:solidFill>
                <a:effectLst>
                  <a:outerShdw blurRad="50800" dist="38100" dir="2700000" algn="tl" rotWithShape="0">
                    <a:prstClr val="black">
                      <a:alpha val="40000"/>
                    </a:prstClr>
                  </a:outerShdw>
                </a:effectLst>
                <a:latin typeface="Soleil" panose="02000503030000020004" pitchFamily="50" charset="0"/>
              </a:rPr>
              <a:t>you</a:t>
            </a:r>
            <a:r>
              <a:rPr lang="pt-BR" sz="4400" b="1" dirty="0">
                <a:solidFill>
                  <a:srgbClr val="269663"/>
                </a:solidFill>
                <a:effectLst>
                  <a:outerShdw blurRad="50800" dist="38100" dir="2700000" algn="tl" rotWithShape="0">
                    <a:prstClr val="black">
                      <a:alpha val="40000"/>
                    </a:prstClr>
                  </a:outerShdw>
                </a:effectLst>
                <a:latin typeface="Soleil" panose="02000503030000020004" pitchFamily="50" charset="0"/>
              </a:rPr>
              <a:t>!</a:t>
            </a:r>
          </a:p>
        </p:txBody>
      </p:sp>
      <p:sp>
        <p:nvSpPr>
          <p:cNvPr id="3" name="CaixaDeTexto 2">
            <a:extLst>
              <a:ext uri="{FF2B5EF4-FFF2-40B4-BE49-F238E27FC236}">
                <a16:creationId xmlns:a16="http://schemas.microsoft.com/office/drawing/2014/main" id="{35E13F90-358D-1EA8-DD23-8703A9333445}"/>
              </a:ext>
            </a:extLst>
          </p:cNvPr>
          <p:cNvSpPr txBox="1"/>
          <p:nvPr/>
        </p:nvSpPr>
        <p:spPr>
          <a:xfrm>
            <a:off x="6568805" y="3903378"/>
            <a:ext cx="5879125" cy="1631216"/>
          </a:xfrm>
          <a:prstGeom prst="rect">
            <a:avLst/>
          </a:prstGeom>
          <a:noFill/>
        </p:spPr>
        <p:txBody>
          <a:bodyPr wrap="square" rtlCol="0">
            <a:spAutoFit/>
          </a:bodyPr>
          <a:lstStyle/>
          <a:p>
            <a:pPr algn="ctr"/>
            <a:r>
              <a:rPr lang="pt-BR" sz="4000" dirty="0" err="1">
                <a:solidFill>
                  <a:srgbClr val="2E5F63"/>
                </a:solidFill>
                <a:effectLst>
                  <a:outerShdw blurRad="50800" dist="38100" dir="2700000" algn="tl" rotWithShape="0">
                    <a:prstClr val="black">
                      <a:alpha val="40000"/>
                    </a:prstClr>
                  </a:outerShdw>
                </a:effectLst>
                <a:latin typeface="Ubuntu" panose="020B0504030602030204" pitchFamily="34" charset="0"/>
              </a:rPr>
              <a:t>Berrin</a:t>
            </a:r>
            <a:r>
              <a:rPr lang="pt-BR" sz="4000" dirty="0">
                <a:solidFill>
                  <a:srgbClr val="2E5F63"/>
                </a:solidFill>
                <a:effectLst>
                  <a:outerShdw blurRad="50800" dist="38100" dir="2700000" algn="tl" rotWithShape="0">
                    <a:prstClr val="black">
                      <a:alpha val="40000"/>
                    </a:prstClr>
                  </a:outerShdw>
                </a:effectLst>
                <a:latin typeface="Ubuntu" panose="020B0504030602030204" pitchFamily="34" charset="0"/>
              </a:rPr>
              <a:t> </a:t>
            </a:r>
            <a:r>
              <a:rPr lang="pt-BR" sz="4000" dirty="0" err="1">
                <a:solidFill>
                  <a:srgbClr val="2E5F63"/>
                </a:solidFill>
                <a:effectLst>
                  <a:outerShdw blurRad="50800" dist="38100" dir="2700000" algn="tl" rotWithShape="0">
                    <a:prstClr val="black">
                      <a:alpha val="40000"/>
                    </a:prstClr>
                  </a:outerShdw>
                </a:effectLst>
                <a:latin typeface="Ubuntu" panose="020B0504030602030204" pitchFamily="34" charset="0"/>
              </a:rPr>
              <a:t>Günaydın</a:t>
            </a:r>
            <a:endParaRPr lang="pt-BR" sz="4000" dirty="0">
              <a:solidFill>
                <a:srgbClr val="2E5F63"/>
              </a:solidFill>
              <a:effectLst>
                <a:outerShdw blurRad="50800" dist="38100" dir="2700000" algn="tl" rotWithShape="0">
                  <a:prstClr val="black">
                    <a:alpha val="40000"/>
                  </a:prstClr>
                </a:outerShdw>
              </a:effectLst>
              <a:latin typeface="Ubuntu" panose="020B0504030602030204" pitchFamily="34" charset="0"/>
            </a:endParaRPr>
          </a:p>
          <a:p>
            <a:pPr algn="ctr"/>
            <a:r>
              <a:rPr lang="pt-BR" sz="3000" dirty="0">
                <a:solidFill>
                  <a:srgbClr val="2E5F63"/>
                </a:solidFill>
                <a:effectLst>
                  <a:outerShdw blurRad="50800" dist="38100" dir="2700000" algn="tl" rotWithShape="0">
                    <a:prstClr val="black">
                      <a:alpha val="40000"/>
                    </a:prstClr>
                  </a:outerShdw>
                </a:effectLst>
                <a:latin typeface="Ubuntu" panose="020B0504030602030204" pitchFamily="34" charset="0"/>
                <a:hlinkClick r:id="rId4"/>
              </a:rPr>
              <a:t>gunaydin@gazi.edu.tr</a:t>
            </a:r>
            <a:endParaRPr lang="pt-BR" sz="3000" dirty="0">
              <a:solidFill>
                <a:srgbClr val="2E5F63"/>
              </a:solidFill>
              <a:effectLst>
                <a:outerShdw blurRad="50800" dist="38100" dir="2700000" algn="tl" rotWithShape="0">
                  <a:prstClr val="black">
                    <a:alpha val="40000"/>
                  </a:prstClr>
                </a:outerShdw>
              </a:effectLst>
              <a:latin typeface="Ubuntu" panose="020B0504030602030204" pitchFamily="34" charset="0"/>
            </a:endParaRPr>
          </a:p>
          <a:p>
            <a:pPr algn="ctr"/>
            <a:r>
              <a:rPr lang="pt-BR" sz="3000" dirty="0" err="1">
                <a:solidFill>
                  <a:srgbClr val="2E5F63"/>
                </a:solidFill>
                <a:effectLst>
                  <a:outerShdw blurRad="50800" dist="38100" dir="2700000" algn="tl" rotWithShape="0">
                    <a:prstClr val="black">
                      <a:alpha val="40000"/>
                    </a:prstClr>
                  </a:outerShdw>
                </a:effectLst>
                <a:latin typeface="Ubuntu" panose="020B0504030602030204" pitchFamily="34" charset="0"/>
              </a:rPr>
              <a:t>www.berringunaydin.com</a:t>
            </a:r>
            <a:endParaRPr lang="pt-BR" sz="3000" dirty="0">
              <a:solidFill>
                <a:srgbClr val="2E5F63"/>
              </a:solidFill>
              <a:effectLst>
                <a:outerShdw blurRad="50800" dist="38100" dir="2700000" algn="tl" rotWithShape="0">
                  <a:prstClr val="black">
                    <a:alpha val="40000"/>
                  </a:prstClr>
                </a:outerShdw>
              </a:effectLst>
              <a:latin typeface="Ubuntu" panose="020B0504030602030204" pitchFamily="34" charset="0"/>
            </a:endParaRPr>
          </a:p>
        </p:txBody>
      </p:sp>
      <p:graphicFrame>
        <p:nvGraphicFramePr>
          <p:cNvPr id="4" name="Objeto 3">
            <a:extLst>
              <a:ext uri="{FF2B5EF4-FFF2-40B4-BE49-F238E27FC236}">
                <a16:creationId xmlns:a16="http://schemas.microsoft.com/office/drawing/2014/main" id="{6344E174-C7F9-BFE2-1EE4-DDA23A688E44}"/>
              </a:ext>
            </a:extLst>
          </p:cNvPr>
          <p:cNvGraphicFramePr>
            <a:graphicFrameLocks noChangeAspect="1"/>
          </p:cNvGraphicFramePr>
          <p:nvPr>
            <p:extLst>
              <p:ext uri="{D42A27DB-BD31-4B8C-83A1-F6EECF244321}">
                <p14:modId xmlns:p14="http://schemas.microsoft.com/office/powerpoint/2010/main" val="1004773866"/>
              </p:ext>
            </p:extLst>
          </p:nvPr>
        </p:nvGraphicFramePr>
        <p:xfrm>
          <a:off x="7635374" y="5583750"/>
          <a:ext cx="2904050" cy="703948"/>
        </p:xfrm>
        <a:graphic>
          <a:graphicData uri="http://schemas.openxmlformats.org/presentationml/2006/ole">
            <mc:AlternateContent xmlns:mc="http://schemas.openxmlformats.org/markup-compatibility/2006">
              <mc:Choice xmlns:v="urn:schemas-microsoft-com:vml" Requires="v">
                <p:oleObj spid="_x0000_s2164" name="CorelDRAW" r:id="rId5" imgW="2140810" imgH="519061" progId="CorelDraw.Graphic.23">
                  <p:embed/>
                </p:oleObj>
              </mc:Choice>
              <mc:Fallback>
                <p:oleObj name="CorelDRAW" r:id="rId5" imgW="2140810" imgH="519061" progId="CorelDraw.Graphic.23">
                  <p:embed/>
                  <p:pic>
                    <p:nvPicPr>
                      <p:cNvPr id="4" name="Objeto 3">
                        <a:extLst>
                          <a:ext uri="{FF2B5EF4-FFF2-40B4-BE49-F238E27FC236}">
                            <a16:creationId xmlns:a16="http://schemas.microsoft.com/office/drawing/2014/main" id="{6344E174-C7F9-BFE2-1EE4-DDA23A688E44}"/>
                          </a:ext>
                        </a:extLst>
                      </p:cNvPr>
                      <p:cNvPicPr/>
                      <p:nvPr/>
                    </p:nvPicPr>
                    <p:blipFill>
                      <a:blip r:embed="rId6"/>
                      <a:stretch>
                        <a:fillRect/>
                      </a:stretch>
                    </p:blipFill>
                    <p:spPr>
                      <a:xfrm>
                        <a:off x="7635374" y="5583750"/>
                        <a:ext cx="2904050" cy="703948"/>
                      </a:xfrm>
                      <a:prstGeom prst="rect">
                        <a:avLst/>
                      </a:prstGeom>
                    </p:spPr>
                  </p:pic>
                </p:oleObj>
              </mc:Fallback>
            </mc:AlternateContent>
          </a:graphicData>
        </a:graphic>
      </p:graphicFrame>
      <p:pic>
        <p:nvPicPr>
          <p:cNvPr id="5" name="Content Placeholder 4" descr="Graphical user interface, application&#10;&#10;Description automatically generated">
            <a:extLst>
              <a:ext uri="{FF2B5EF4-FFF2-40B4-BE49-F238E27FC236}">
                <a16:creationId xmlns:a16="http://schemas.microsoft.com/office/drawing/2014/main" id="{25462C03-D526-984F-9BC8-A5AA6CFDA95A}"/>
              </a:ext>
            </a:extLst>
          </p:cNvPr>
          <p:cNvPicPr>
            <a:picLocks noChangeAspect="1"/>
          </p:cNvPicPr>
          <p:nvPr/>
        </p:nvPicPr>
        <p:blipFill rotWithShape="1">
          <a:blip r:embed="rId7"/>
          <a:srcRect t="15001" r="3302" b="15248"/>
          <a:stretch/>
        </p:blipFill>
        <p:spPr>
          <a:xfrm>
            <a:off x="236713" y="2795451"/>
            <a:ext cx="6962507" cy="3164775"/>
          </a:xfrm>
          <a:prstGeom prst="rect">
            <a:avLst/>
          </a:prstGeom>
          <a:ln w="22225">
            <a:solidFill>
              <a:schemeClr val="accent6">
                <a:lumMod val="75000"/>
              </a:schemeClr>
            </a:solidFill>
          </a:ln>
        </p:spPr>
      </p:pic>
    </p:spTree>
    <p:extLst>
      <p:ext uri="{BB962C8B-B14F-4D97-AF65-F5344CB8AC3E}">
        <p14:creationId xmlns:p14="http://schemas.microsoft.com/office/powerpoint/2010/main" val="29289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B1C1975-923E-FE44-B7F9-E84F3AABE1A6}"/>
              </a:ext>
            </a:extLst>
          </p:cNvPr>
          <p:cNvSpPr txBox="1">
            <a:spLocks/>
          </p:cNvSpPr>
          <p:nvPr/>
        </p:nvSpPr>
        <p:spPr>
          <a:xfrm>
            <a:off x="117566" y="683555"/>
            <a:ext cx="12161520" cy="60510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en-TR" dirty="0"/>
              <a:t>History of Transfusion </a:t>
            </a:r>
          </a:p>
          <a:p>
            <a:pPr>
              <a:lnSpc>
                <a:spcPct val="160000"/>
              </a:lnSpc>
              <a:spcBef>
                <a:spcPts val="0"/>
              </a:spcBef>
            </a:pPr>
            <a:r>
              <a:rPr lang="en-TR" dirty="0"/>
              <a:t>Incidence of Pregnant Trauma</a:t>
            </a:r>
          </a:p>
          <a:p>
            <a:pPr>
              <a:lnSpc>
                <a:spcPct val="150000"/>
              </a:lnSpc>
              <a:spcBef>
                <a:spcPts val="0"/>
              </a:spcBef>
            </a:pPr>
            <a:r>
              <a:rPr lang="en-TR" dirty="0"/>
              <a:t>Pathophysiology of Trauma</a:t>
            </a:r>
          </a:p>
          <a:p>
            <a:pPr>
              <a:lnSpc>
                <a:spcPct val="150000"/>
              </a:lnSpc>
              <a:spcBef>
                <a:spcPts val="0"/>
              </a:spcBef>
            </a:pPr>
            <a:r>
              <a:rPr lang="en-TR" dirty="0"/>
              <a:t>Approach to Pregnant Trauma Patient</a:t>
            </a:r>
          </a:p>
          <a:p>
            <a:pPr lvl="1">
              <a:lnSpc>
                <a:spcPct val="160000"/>
              </a:lnSpc>
              <a:spcBef>
                <a:spcPts val="0"/>
              </a:spcBef>
            </a:pPr>
            <a:r>
              <a:rPr lang="en-TR" sz="2800" dirty="0"/>
              <a:t>Surveys - Guidelines – Algorithms</a:t>
            </a:r>
          </a:p>
          <a:p>
            <a:pPr>
              <a:lnSpc>
                <a:spcPct val="160000"/>
              </a:lnSpc>
              <a:spcBef>
                <a:spcPts val="0"/>
              </a:spcBef>
            </a:pPr>
            <a:r>
              <a:rPr lang="en-TR" dirty="0"/>
              <a:t>Transfusion Management Strategies in Trauma Patients  </a:t>
            </a:r>
          </a:p>
          <a:p>
            <a:pPr lvl="1">
              <a:lnSpc>
                <a:spcPct val="160000"/>
              </a:lnSpc>
              <a:spcBef>
                <a:spcPts val="0"/>
              </a:spcBef>
            </a:pPr>
            <a:r>
              <a:rPr lang="en-TR" sz="2800" dirty="0"/>
              <a:t>Bleeding Management in </a:t>
            </a:r>
            <a:r>
              <a:rPr lang="en-US" sz="2800" dirty="0"/>
              <a:t>P</a:t>
            </a:r>
            <a:r>
              <a:rPr lang="en-TR" sz="2800" dirty="0"/>
              <a:t>regnant Trauma Patients</a:t>
            </a:r>
          </a:p>
          <a:p>
            <a:pPr lvl="1">
              <a:lnSpc>
                <a:spcPct val="160000"/>
              </a:lnSpc>
              <a:spcBef>
                <a:spcPts val="0"/>
              </a:spcBef>
            </a:pPr>
            <a:r>
              <a:rPr lang="en-TR" sz="2800" dirty="0"/>
              <a:t>Massive Transfusion Protocol (MTP) and Damage Control Resuscitation (DCR)</a:t>
            </a:r>
          </a:p>
          <a:p>
            <a:pPr>
              <a:lnSpc>
                <a:spcPct val="160000"/>
              </a:lnSpc>
              <a:spcBef>
                <a:spcPts val="0"/>
              </a:spcBef>
            </a:pPr>
            <a:endParaRPr lang="en-TR" dirty="0"/>
          </a:p>
        </p:txBody>
      </p:sp>
    </p:spTree>
    <p:extLst>
      <p:ext uri="{BB962C8B-B14F-4D97-AF65-F5344CB8AC3E}">
        <p14:creationId xmlns:p14="http://schemas.microsoft.com/office/powerpoint/2010/main" val="400455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1A10-66BC-0E49-B014-58660117131E}"/>
              </a:ext>
            </a:extLst>
          </p:cNvPr>
          <p:cNvSpPr>
            <a:spLocks noGrp="1"/>
          </p:cNvSpPr>
          <p:nvPr>
            <p:ph type="title"/>
          </p:nvPr>
        </p:nvSpPr>
        <p:spPr/>
        <p:txBody>
          <a:bodyPr>
            <a:normAutofit/>
          </a:bodyPr>
          <a:lstStyle/>
          <a:p>
            <a:r>
              <a:rPr lang="en-US" sz="4000" b="1" dirty="0"/>
              <a:t>History</a:t>
            </a:r>
            <a:endParaRPr lang="en-TR" sz="4000" dirty="0"/>
          </a:p>
        </p:txBody>
      </p:sp>
      <p:sp>
        <p:nvSpPr>
          <p:cNvPr id="3" name="Content Placeholder 2">
            <a:extLst>
              <a:ext uri="{FF2B5EF4-FFF2-40B4-BE49-F238E27FC236}">
                <a16:creationId xmlns:a16="http://schemas.microsoft.com/office/drawing/2014/main" id="{66F2321A-59F2-B247-A0F7-32EE6F90950A}"/>
              </a:ext>
            </a:extLst>
          </p:cNvPr>
          <p:cNvSpPr>
            <a:spLocks noGrp="1"/>
          </p:cNvSpPr>
          <p:nvPr>
            <p:ph idx="1"/>
          </p:nvPr>
        </p:nvSpPr>
        <p:spPr>
          <a:xfrm>
            <a:off x="136699" y="1379913"/>
            <a:ext cx="6613927" cy="5078312"/>
          </a:xfrm>
        </p:spPr>
        <p:txBody>
          <a:bodyPr>
            <a:normAutofit fontScale="92500" lnSpcReduction="10000"/>
          </a:bodyPr>
          <a:lstStyle/>
          <a:p>
            <a:r>
              <a:rPr lang="en-TR" dirty="0">
                <a:latin typeface="Arial" panose="020B0604020202020204" pitchFamily="34" charset="0"/>
                <a:cs typeface="Arial" panose="020B0604020202020204" pitchFamily="34" charset="0"/>
              </a:rPr>
              <a:t>1</a:t>
            </a:r>
            <a:r>
              <a:rPr lang="en-US" baseline="30000" dirty="0" err="1">
                <a:solidFill>
                  <a:srgbClr val="212121"/>
                </a:solidFill>
                <a:latin typeface="Arial" panose="020B0604020202020204" pitchFamily="34" charset="0"/>
                <a:cs typeface="Arial" panose="020B0604020202020204" pitchFamily="34" charset="0"/>
              </a:rPr>
              <a:t>st</a:t>
            </a:r>
            <a:r>
              <a:rPr lang="en-TR" dirty="0">
                <a:latin typeface="Arial" panose="020B0604020202020204" pitchFamily="34" charset="0"/>
                <a:cs typeface="Arial" panose="020B0604020202020204" pitchFamily="34" charset="0"/>
              </a:rPr>
              <a:t> Whole Blood (WB) transfusion in 1667</a:t>
            </a:r>
          </a:p>
          <a:p>
            <a:endParaRPr lang="en-TR" dirty="0">
              <a:latin typeface="Arial" panose="020B0604020202020204" pitchFamily="34" charset="0"/>
              <a:cs typeface="Arial" panose="020B0604020202020204" pitchFamily="34" charset="0"/>
            </a:endParaRPr>
          </a:p>
          <a:p>
            <a:r>
              <a:rPr lang="en-TR" dirty="0">
                <a:latin typeface="Arial" panose="020B0604020202020204" pitchFamily="34" charset="0"/>
                <a:cs typeface="Arial" panose="020B0604020202020204" pitchFamily="34" charset="0"/>
              </a:rPr>
              <a:t>1</a:t>
            </a:r>
            <a:r>
              <a:rPr lang="en-US" baseline="30000" dirty="0" err="1">
                <a:solidFill>
                  <a:srgbClr val="212121"/>
                </a:solidFill>
                <a:latin typeface="Arial" panose="020B0604020202020204" pitchFamily="34" charset="0"/>
                <a:cs typeface="Arial" panose="020B0604020202020204" pitchFamily="34" charset="0"/>
              </a:rPr>
              <a:t>st</a:t>
            </a:r>
            <a:r>
              <a:rPr lang="en-TR" dirty="0">
                <a:latin typeface="Arial" panose="020B0604020202020204" pitchFamily="34" charset="0"/>
                <a:cs typeface="Arial" panose="020B0604020202020204" pitchFamily="34" charset="0"/>
              </a:rPr>
              <a:t> allotransfusion in 1825 by </a:t>
            </a:r>
            <a:r>
              <a:rPr lang="en-US" dirty="0">
                <a:solidFill>
                  <a:srgbClr val="212121"/>
                </a:solidFill>
                <a:latin typeface="Arial" panose="020B0604020202020204" pitchFamily="34" charset="0"/>
                <a:cs typeface="Arial" panose="020B0604020202020204" pitchFamily="34" charset="0"/>
              </a:rPr>
              <a:t>James Blundell, a British obstetrician</a:t>
            </a:r>
          </a:p>
          <a:p>
            <a:endParaRPr lang="en-US" dirty="0">
              <a:solidFill>
                <a:srgbClr val="212121"/>
              </a:solidFill>
              <a:latin typeface="Arial" panose="020B0604020202020204" pitchFamily="34" charset="0"/>
              <a:cs typeface="Arial" panose="020B0604020202020204" pitchFamily="34" charset="0"/>
            </a:endParaRPr>
          </a:p>
          <a:p>
            <a:r>
              <a:rPr lang="en-US" dirty="0">
                <a:solidFill>
                  <a:srgbClr val="212121"/>
                </a:solidFill>
                <a:latin typeface="Arial" panose="020B0604020202020204" pitchFamily="34" charset="0"/>
                <a:cs typeface="Arial" panose="020B0604020202020204" pitchFamily="34" charset="0"/>
              </a:rPr>
              <a:t>1</a:t>
            </a:r>
            <a:r>
              <a:rPr lang="en-US" baseline="30000" dirty="0">
                <a:solidFill>
                  <a:srgbClr val="212121"/>
                </a:solidFill>
                <a:latin typeface="Arial" panose="020B0604020202020204" pitchFamily="34" charset="0"/>
                <a:cs typeface="Arial" panose="020B0604020202020204" pitchFamily="34" charset="0"/>
              </a:rPr>
              <a:t>st</a:t>
            </a:r>
            <a:r>
              <a:rPr lang="en-US" dirty="0">
                <a:solidFill>
                  <a:srgbClr val="212121"/>
                </a:solidFill>
                <a:latin typeface="Arial" panose="020B0604020202020204" pitchFamily="34" charset="0"/>
                <a:cs typeface="Arial" panose="020B0604020202020204" pitchFamily="34" charset="0"/>
              </a:rPr>
              <a:t> separation of WB to blood component by Elliott &amp; </a:t>
            </a:r>
            <a:r>
              <a:rPr lang="en-US" dirty="0" err="1">
                <a:solidFill>
                  <a:srgbClr val="212121"/>
                </a:solidFill>
                <a:latin typeface="Arial" panose="020B0604020202020204" pitchFamily="34" charset="0"/>
                <a:cs typeface="Arial" panose="020B0604020202020204" pitchFamily="34" charset="0"/>
              </a:rPr>
              <a:t>Strumia</a:t>
            </a:r>
            <a:r>
              <a:rPr lang="en-US" dirty="0">
                <a:solidFill>
                  <a:srgbClr val="212121"/>
                </a:solidFill>
                <a:latin typeface="Arial" panose="020B0604020202020204" pitchFamily="34" charset="0"/>
                <a:cs typeface="Arial" panose="020B0604020202020204" pitchFamily="34" charset="0"/>
              </a:rPr>
              <a:t> to produce dried plasma for traumatic shock resuscitation</a:t>
            </a:r>
            <a:r>
              <a:rPr lang="en-TR" dirty="0">
                <a:latin typeface="Arial" panose="020B0604020202020204" pitchFamily="34" charset="0"/>
                <a:cs typeface="Arial" panose="020B0604020202020204" pitchFamily="34" charset="0"/>
              </a:rPr>
              <a:t> </a:t>
            </a:r>
          </a:p>
          <a:p>
            <a:endParaRPr lang="en-TR" dirty="0">
              <a:latin typeface="Arial" panose="020B0604020202020204" pitchFamily="34" charset="0"/>
              <a:cs typeface="Arial" panose="020B0604020202020204" pitchFamily="34" charset="0"/>
            </a:endParaRPr>
          </a:p>
          <a:p>
            <a:r>
              <a:rPr lang="en-US" dirty="0">
                <a:solidFill>
                  <a:srgbClr val="212121"/>
                </a:solidFill>
                <a:latin typeface="Arial" panose="020B0604020202020204" pitchFamily="34" charset="0"/>
                <a:cs typeface="Arial" panose="020B0604020202020204" pitchFamily="34" charset="0"/>
              </a:rPr>
              <a:t>I</a:t>
            </a:r>
            <a:r>
              <a:rPr lang="en-US" sz="2800" b="0" i="0">
                <a:solidFill>
                  <a:srgbClr val="212121"/>
                </a:solidFill>
                <a:effectLst/>
                <a:latin typeface="Arial" panose="020B0604020202020204" pitchFamily="34" charset="0"/>
                <a:cs typeface="Arial" panose="020B0604020202020204" pitchFamily="34" charset="0"/>
              </a:rPr>
              <a:t>n early 2000s, measures </a:t>
            </a:r>
            <a:r>
              <a:rPr lang="en-US" sz="2800" b="0" i="0" dirty="0">
                <a:solidFill>
                  <a:srgbClr val="212121"/>
                </a:solidFill>
                <a:effectLst/>
                <a:latin typeface="Arial" panose="020B0604020202020204" pitchFamily="34" charset="0"/>
                <a:cs typeface="Arial" panose="020B0604020202020204" pitchFamily="34" charset="0"/>
              </a:rPr>
              <a:t>to avoid the iatrogenic resuscitation injury developed under the concept of DCR</a:t>
            </a:r>
          </a:p>
          <a:p>
            <a:endParaRPr lang="en-TR" dirty="0"/>
          </a:p>
        </p:txBody>
      </p:sp>
      <p:sp>
        <p:nvSpPr>
          <p:cNvPr id="6" name="TextBox 5">
            <a:extLst>
              <a:ext uri="{FF2B5EF4-FFF2-40B4-BE49-F238E27FC236}">
                <a16:creationId xmlns:a16="http://schemas.microsoft.com/office/drawing/2014/main" id="{F7CE44BD-64FC-3549-B9B8-9DAD2C8D0DC6}"/>
              </a:ext>
            </a:extLst>
          </p:cNvPr>
          <p:cNvSpPr txBox="1"/>
          <p:nvPr/>
        </p:nvSpPr>
        <p:spPr>
          <a:xfrm>
            <a:off x="6817127" y="581025"/>
            <a:ext cx="5285013" cy="5078313"/>
          </a:xfrm>
          <a:prstGeom prst="rect">
            <a:avLst/>
          </a:prstGeom>
          <a:noFill/>
          <a:ln w="22225">
            <a:solidFill>
              <a:schemeClr val="accent1"/>
            </a:solidFill>
          </a:ln>
        </p:spPr>
        <p:txBody>
          <a:bodyPr wrap="square">
            <a:spAutoFit/>
          </a:bodyPr>
          <a:lstStyle/>
          <a:p>
            <a:r>
              <a:rPr lang="en-US" sz="1200" b="1" dirty="0"/>
              <a:t>The Story of Blood for Shock Resuscitation: </a:t>
            </a:r>
          </a:p>
          <a:p>
            <a:r>
              <a:rPr lang="en-US" sz="1200" b="1" dirty="0"/>
              <a:t>How the Pendulum Swings</a:t>
            </a:r>
            <a:endParaRPr lang="en-US" sz="1200" dirty="0"/>
          </a:p>
          <a:p>
            <a:r>
              <a:rPr lang="en-US" sz="1200" dirty="0"/>
              <a:t>J Am Coll Surg. 2021 Nov;233(5):644-653</a:t>
            </a:r>
            <a:endParaRPr lang="en-US" sz="1200" b="1" dirty="0">
              <a:effectLst/>
              <a:latin typeface="Merriweather" panose="020F0502020204030204" pitchFamily="34" charset="0"/>
            </a:endParaRPr>
          </a:p>
          <a:p>
            <a:r>
              <a:rPr lang="en-US" sz="1200" u="none" strike="noStrike" dirty="0">
                <a:solidFill>
                  <a:srgbClr val="0071BC"/>
                </a:solidFill>
                <a:effectLst/>
                <a:hlinkClick r:id="rId3"/>
              </a:rPr>
              <a:t>Samuel P Carmichael</a:t>
            </a:r>
            <a:r>
              <a:rPr lang="en-US" sz="1200" dirty="0">
                <a:solidFill>
                  <a:srgbClr val="5B616B"/>
                </a:solidFill>
                <a:effectLst/>
              </a:rPr>
              <a:t>, </a:t>
            </a:r>
            <a:r>
              <a:rPr lang="en-US" sz="1200" u="none" strike="noStrike" dirty="0">
                <a:solidFill>
                  <a:srgbClr val="0071BC"/>
                </a:solidFill>
                <a:effectLst/>
                <a:hlinkClick r:id="rId4"/>
              </a:rPr>
              <a:t>Nicholas Lin</a:t>
            </a:r>
            <a:r>
              <a:rPr lang="en-US" sz="1200" dirty="0">
                <a:solidFill>
                  <a:srgbClr val="5B616B"/>
                </a:solidFill>
                <a:effectLst/>
              </a:rPr>
              <a:t>, </a:t>
            </a:r>
            <a:r>
              <a:rPr lang="en-US" sz="1200" u="none" strike="noStrike" dirty="0">
                <a:solidFill>
                  <a:srgbClr val="0071BC"/>
                </a:solidFill>
                <a:effectLst/>
                <a:hlinkClick r:id="rId5"/>
              </a:rPr>
              <a:t>Meagan E Evangelista</a:t>
            </a:r>
            <a:r>
              <a:rPr lang="en-US" sz="1200" dirty="0">
                <a:solidFill>
                  <a:srgbClr val="5B616B"/>
                </a:solidFill>
                <a:effectLst/>
              </a:rPr>
              <a:t>, </a:t>
            </a:r>
            <a:r>
              <a:rPr lang="en-US" sz="1200" u="none" strike="noStrike" dirty="0">
                <a:solidFill>
                  <a:srgbClr val="0071BC"/>
                </a:solidFill>
                <a:effectLst/>
                <a:hlinkClick r:id="rId6"/>
              </a:rPr>
              <a:t>John B Holcomb</a:t>
            </a:r>
            <a:endParaRPr lang="en-US" sz="1200" b="1" i="0" dirty="0">
              <a:solidFill>
                <a:srgbClr val="212121"/>
              </a:solidFill>
              <a:effectLst/>
              <a:latin typeface="Merriweather" pitchFamily="2" charset="77"/>
            </a:endParaRPr>
          </a:p>
          <a:p>
            <a:pPr algn="l"/>
            <a:r>
              <a:rPr lang="en-US" sz="1200" b="0" i="0" dirty="0">
                <a:solidFill>
                  <a:srgbClr val="212121"/>
                </a:solidFill>
                <a:effectLst/>
                <a:latin typeface="system-ui"/>
              </a:rPr>
              <a:t>Whole blood transfusion</a:t>
            </a:r>
            <a:r>
              <a:rPr lang="en-US" sz="1200" b="0" i="0" dirty="0">
                <a:solidFill>
                  <a:srgbClr val="212121"/>
                </a:solidFill>
                <a:effectLst/>
                <a:highlight>
                  <a:srgbClr val="FFFF00"/>
                </a:highlight>
                <a:latin typeface="system-ui"/>
              </a:rPr>
              <a:t> (WBT) began in 1667 as a treatment for mental illness</a:t>
            </a:r>
            <a:r>
              <a:rPr lang="en-US" sz="1200" b="0" i="0" dirty="0">
                <a:solidFill>
                  <a:srgbClr val="212121"/>
                </a:solidFill>
                <a:effectLst/>
                <a:latin typeface="system-ui"/>
              </a:rPr>
              <a:t>, with predictably poor results. Its therapeutic utility and widespread use were initially limited by deficiencies in transfusion science and antisepsis. </a:t>
            </a:r>
            <a:r>
              <a:rPr lang="en-US" sz="1200" b="0" i="0" dirty="0">
                <a:solidFill>
                  <a:srgbClr val="212121"/>
                </a:solidFill>
                <a:effectLst/>
                <a:highlight>
                  <a:srgbClr val="FFFF00"/>
                </a:highlight>
                <a:latin typeface="system-ui"/>
              </a:rPr>
              <a:t>James Blundell, a British obstetrician, was recognized for the first </a:t>
            </a:r>
            <a:r>
              <a:rPr lang="en-US" sz="1200" b="0" i="0" dirty="0" err="1">
                <a:solidFill>
                  <a:srgbClr val="212121"/>
                </a:solidFill>
                <a:effectLst/>
                <a:highlight>
                  <a:srgbClr val="FFFF00"/>
                </a:highlight>
                <a:latin typeface="system-ui"/>
              </a:rPr>
              <a:t>allotransfusion</a:t>
            </a:r>
            <a:r>
              <a:rPr lang="en-US" sz="1200" b="0" i="0" dirty="0">
                <a:solidFill>
                  <a:srgbClr val="212121"/>
                </a:solidFill>
                <a:effectLst/>
                <a:highlight>
                  <a:srgbClr val="FFFF00"/>
                </a:highlight>
                <a:latin typeface="system-ui"/>
              </a:rPr>
              <a:t> in 1825. </a:t>
            </a:r>
          </a:p>
          <a:p>
            <a:pPr algn="l"/>
            <a:r>
              <a:rPr lang="en-US" sz="1200" b="0" i="0" dirty="0">
                <a:solidFill>
                  <a:srgbClr val="212121"/>
                </a:solidFill>
                <a:effectLst/>
                <a:highlight>
                  <a:srgbClr val="FFFF00"/>
                </a:highlight>
                <a:latin typeface="system-ui"/>
              </a:rPr>
              <a:t>However, WBT did not become safe and therapeutic until the early 20</a:t>
            </a:r>
            <a:r>
              <a:rPr lang="en-US" sz="1200" b="0" i="0" baseline="30000" dirty="0">
                <a:solidFill>
                  <a:srgbClr val="212121"/>
                </a:solidFill>
                <a:effectLst/>
                <a:highlight>
                  <a:srgbClr val="FFFF00"/>
                </a:highlight>
                <a:latin typeface="system-ui"/>
              </a:rPr>
              <a:t>th</a:t>
            </a:r>
            <a:r>
              <a:rPr lang="en-US" sz="1200" b="0" i="0" dirty="0">
                <a:solidFill>
                  <a:srgbClr val="212121"/>
                </a:solidFill>
                <a:effectLst/>
                <a:highlight>
                  <a:srgbClr val="FFFF00"/>
                </a:highlight>
                <a:latin typeface="system-ui"/>
              </a:rPr>
              <a:t> century, with the advent of reliable equipment, sterilization, and blood typing.</a:t>
            </a:r>
            <a:r>
              <a:rPr lang="en-US" sz="1200" b="0" i="0" dirty="0">
                <a:solidFill>
                  <a:srgbClr val="212121"/>
                </a:solidFill>
                <a:effectLst/>
                <a:latin typeface="system-ui"/>
              </a:rPr>
              <a:t> The discovery of citrate preservation in World War I allowed a separation of donor from recipient and introduced the practice of blood banking. </a:t>
            </a:r>
          </a:p>
          <a:p>
            <a:pPr algn="l"/>
            <a:r>
              <a:rPr lang="en-US" sz="1200" b="0" i="0" dirty="0">
                <a:solidFill>
                  <a:srgbClr val="212121"/>
                </a:solidFill>
                <a:effectLst/>
                <a:highlight>
                  <a:srgbClr val="FFFF00"/>
                </a:highlight>
                <a:latin typeface="system-ui"/>
              </a:rPr>
              <a:t>During World War II, Elliott and </a:t>
            </a:r>
            <a:r>
              <a:rPr lang="en-US" sz="1200" b="0" i="0" dirty="0" err="1">
                <a:solidFill>
                  <a:srgbClr val="212121"/>
                </a:solidFill>
                <a:effectLst/>
                <a:highlight>
                  <a:srgbClr val="FFFF00"/>
                </a:highlight>
                <a:latin typeface="system-ui"/>
              </a:rPr>
              <a:t>Strumia</a:t>
            </a:r>
            <a:r>
              <a:rPr lang="en-US" sz="1200" b="0" i="0" dirty="0">
                <a:solidFill>
                  <a:srgbClr val="212121"/>
                </a:solidFill>
                <a:effectLst/>
                <a:highlight>
                  <a:srgbClr val="FFFF00"/>
                </a:highlight>
                <a:latin typeface="system-ui"/>
              </a:rPr>
              <a:t> were the first to separate whole blood into blood component therapy (BCT), producing dried plasma as a resuscitative product for "traumatic shock</a:t>
            </a:r>
            <a:r>
              <a:rPr lang="en-US" sz="1200" b="0" i="0" dirty="0">
                <a:solidFill>
                  <a:srgbClr val="212121"/>
                </a:solidFill>
                <a:effectLst/>
                <a:latin typeface="system-ui"/>
              </a:rPr>
              <a:t>." During the 1970s, infectious disease, blood fractionation, and financial opportunities further drove the change from WBT to BCT, with few supporting data. </a:t>
            </a:r>
            <a:r>
              <a:rPr lang="en-US" sz="1200" b="0" i="0" dirty="0">
                <a:solidFill>
                  <a:srgbClr val="212121"/>
                </a:solidFill>
                <a:effectLst/>
                <a:highlight>
                  <a:srgbClr val="FFFF00"/>
                </a:highlight>
                <a:latin typeface="system-ui"/>
              </a:rPr>
              <a:t>Following a period of high-volume crystalloid and BCT resuscitation well into the early 2000s, measures to avoid the resulting iatrogenic resuscitation injury were developed under the concept of </a:t>
            </a:r>
            <a:r>
              <a:rPr lang="en-US" sz="1200" b="0" i="0" u="sng" dirty="0">
                <a:solidFill>
                  <a:srgbClr val="212121"/>
                </a:solidFill>
                <a:effectLst/>
                <a:highlight>
                  <a:srgbClr val="FFFF00"/>
                </a:highlight>
                <a:latin typeface="system-ui"/>
              </a:rPr>
              <a:t>damage control resuscitation</a:t>
            </a:r>
            <a:r>
              <a:rPr lang="en-US" sz="1200" b="0" i="0" dirty="0">
                <a:solidFill>
                  <a:srgbClr val="212121"/>
                </a:solidFill>
                <a:effectLst/>
                <a:highlight>
                  <a:srgbClr val="FFFF00"/>
                </a:highlight>
                <a:latin typeface="system-ui"/>
              </a:rPr>
              <a:t>. </a:t>
            </a:r>
          </a:p>
          <a:p>
            <a:pPr algn="l"/>
            <a:r>
              <a:rPr lang="en-US" sz="1200" b="0" i="0" u="sng" dirty="0">
                <a:solidFill>
                  <a:srgbClr val="212121"/>
                </a:solidFill>
                <a:effectLst/>
                <a:latin typeface="system-ui"/>
              </a:rPr>
              <a:t>Modern transfusion strategies for hemorrhagic shock target balanced BCT to reapproximate whole blood. </a:t>
            </a:r>
            <a:r>
              <a:rPr lang="en-US" sz="1200" b="0" i="0" dirty="0">
                <a:solidFill>
                  <a:srgbClr val="212121"/>
                </a:solidFill>
                <a:effectLst/>
                <a:latin typeface="system-ui"/>
              </a:rPr>
              <a:t>Contemporary research has expanded the role of WBT to therapy for the </a:t>
            </a:r>
            <a:r>
              <a:rPr lang="en-US" sz="1200" b="0" i="0" dirty="0">
                <a:solidFill>
                  <a:srgbClr val="212121"/>
                </a:solidFill>
                <a:effectLst/>
                <a:highlight>
                  <a:srgbClr val="FFFF00"/>
                </a:highlight>
                <a:latin typeface="system-ui"/>
              </a:rPr>
              <a:t>acute coagulopathy of trauma and the damaged endothelium.</a:t>
            </a:r>
            <a:r>
              <a:rPr lang="en-US" sz="1200" b="0" i="0" dirty="0">
                <a:solidFill>
                  <a:srgbClr val="212121"/>
                </a:solidFill>
                <a:effectLst/>
                <a:latin typeface="system-ui"/>
              </a:rPr>
              <a:t> Many US trauma centers are </a:t>
            </a:r>
            <a:r>
              <a:rPr lang="en-US" sz="1200" b="0" i="0" dirty="0">
                <a:solidFill>
                  <a:srgbClr val="212121"/>
                </a:solidFill>
                <a:effectLst/>
                <a:highlight>
                  <a:srgbClr val="FFFF00"/>
                </a:highlight>
                <a:latin typeface="system-ui"/>
              </a:rPr>
              <a:t>now using WBT as a front-line treatment </a:t>
            </a:r>
            <a:r>
              <a:rPr lang="en-US" sz="1200" b="0" i="0" dirty="0">
                <a:solidFill>
                  <a:srgbClr val="212121"/>
                </a:solidFill>
                <a:effectLst/>
                <a:latin typeface="system-ui"/>
              </a:rPr>
              <a:t>in tandem with BCT for patients suffering hemorrhagic shock. </a:t>
            </a:r>
            <a:r>
              <a:rPr lang="en-US" sz="1200" b="0" i="0" dirty="0">
                <a:solidFill>
                  <a:srgbClr val="212121"/>
                </a:solidFill>
                <a:effectLst/>
                <a:highlight>
                  <a:srgbClr val="FFFF00"/>
                </a:highlight>
                <a:latin typeface="system-ui"/>
              </a:rPr>
              <a:t>Looking ahead, it is likely that WBT will once again be the resuscitative fluid of choice for patients in hemorrhagic shock</a:t>
            </a:r>
            <a:r>
              <a:rPr lang="en-US" sz="1200" b="0" i="0" dirty="0">
                <a:solidFill>
                  <a:srgbClr val="212121"/>
                </a:solidFill>
                <a:effectLst/>
                <a:latin typeface="system-ui"/>
              </a:rPr>
              <a:t>.</a:t>
            </a:r>
          </a:p>
        </p:txBody>
      </p:sp>
    </p:spTree>
    <p:extLst>
      <p:ext uri="{BB962C8B-B14F-4D97-AF65-F5344CB8AC3E}">
        <p14:creationId xmlns:p14="http://schemas.microsoft.com/office/powerpoint/2010/main" val="271244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DCBE-EB50-5947-A62F-A3608649D55E}"/>
              </a:ext>
            </a:extLst>
          </p:cNvPr>
          <p:cNvSpPr>
            <a:spLocks noGrp="1"/>
          </p:cNvSpPr>
          <p:nvPr>
            <p:ph type="title"/>
          </p:nvPr>
        </p:nvSpPr>
        <p:spPr>
          <a:xfrm>
            <a:off x="495300" y="200025"/>
            <a:ext cx="10515600" cy="1325563"/>
          </a:xfrm>
        </p:spPr>
        <p:txBody>
          <a:bodyPr>
            <a:normAutofit/>
          </a:bodyPr>
          <a:lstStyle/>
          <a:p>
            <a:pPr algn="ctr"/>
            <a:r>
              <a:rPr lang="en-TR" sz="4000" b="1" dirty="0"/>
              <a:t>Incidence of pregnant trauma </a:t>
            </a:r>
          </a:p>
        </p:txBody>
      </p:sp>
      <p:sp>
        <p:nvSpPr>
          <p:cNvPr id="4" name="Title 1">
            <a:extLst>
              <a:ext uri="{FF2B5EF4-FFF2-40B4-BE49-F238E27FC236}">
                <a16:creationId xmlns:a16="http://schemas.microsoft.com/office/drawing/2014/main" id="{265FF40C-12F3-B74B-9117-ED9D5AEF7B37}"/>
              </a:ext>
            </a:extLst>
          </p:cNvPr>
          <p:cNvSpPr txBox="1">
            <a:spLocks/>
          </p:cNvSpPr>
          <p:nvPr/>
        </p:nvSpPr>
        <p:spPr>
          <a:xfrm>
            <a:off x="215900" y="5508625"/>
            <a:ext cx="111379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TR" sz="2400" dirty="0"/>
          </a:p>
        </p:txBody>
      </p:sp>
      <p:graphicFrame>
        <p:nvGraphicFramePr>
          <p:cNvPr id="5" name="Chart 4">
            <a:extLst>
              <a:ext uri="{FF2B5EF4-FFF2-40B4-BE49-F238E27FC236}">
                <a16:creationId xmlns:a16="http://schemas.microsoft.com/office/drawing/2014/main" id="{C165DB83-3017-4448-B26E-80446EC921A4}"/>
              </a:ext>
            </a:extLst>
          </p:cNvPr>
          <p:cNvGraphicFramePr/>
          <p:nvPr>
            <p:extLst>
              <p:ext uri="{D42A27DB-BD31-4B8C-83A1-F6EECF244321}">
                <p14:modId xmlns:p14="http://schemas.microsoft.com/office/powerpoint/2010/main" val="2128714105"/>
              </p:ext>
            </p:extLst>
          </p:nvPr>
        </p:nvGraphicFramePr>
        <p:xfrm>
          <a:off x="6118130" y="1581817"/>
          <a:ext cx="5857969" cy="4910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71729E36-89EF-1A49-B8BA-60AF9AAE8B14}"/>
              </a:ext>
            </a:extLst>
          </p:cNvPr>
          <p:cNvGraphicFramePr/>
          <p:nvPr>
            <p:extLst>
              <p:ext uri="{D42A27DB-BD31-4B8C-83A1-F6EECF244321}">
                <p14:modId xmlns:p14="http://schemas.microsoft.com/office/powerpoint/2010/main" val="1546295527"/>
              </p:ext>
            </p:extLst>
          </p:nvPr>
        </p:nvGraphicFramePr>
        <p:xfrm>
          <a:off x="150942" y="1567541"/>
          <a:ext cx="5857969" cy="4910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84090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1482A-6863-4744-AF17-26A6218BF51F}"/>
              </a:ext>
            </a:extLst>
          </p:cNvPr>
          <p:cNvSpPr>
            <a:spLocks noGrp="1"/>
          </p:cNvSpPr>
          <p:nvPr>
            <p:ph idx="1"/>
          </p:nvPr>
        </p:nvSpPr>
        <p:spPr>
          <a:xfrm>
            <a:off x="246741" y="320133"/>
            <a:ext cx="9863910" cy="2963863"/>
          </a:xfrm>
        </p:spPr>
        <p:txBody>
          <a:bodyPr>
            <a:normAutofit lnSpcReduction="10000"/>
          </a:bodyPr>
          <a:lstStyle/>
          <a:p>
            <a:pPr>
              <a:lnSpc>
                <a:spcPct val="160000"/>
              </a:lnSpc>
              <a:spcBef>
                <a:spcPts val="0"/>
              </a:spcBef>
            </a:pPr>
            <a:r>
              <a:rPr lang="en-TR" sz="2400" u="sng" dirty="0"/>
              <a:t>After blunt uterine trauma</a:t>
            </a:r>
            <a:endParaRPr lang="en-TR" sz="2400" dirty="0"/>
          </a:p>
          <a:p>
            <a:pPr>
              <a:lnSpc>
                <a:spcPct val="160000"/>
              </a:lnSpc>
              <a:spcBef>
                <a:spcPts val="0"/>
              </a:spcBef>
            </a:pPr>
            <a:r>
              <a:rPr lang="en-TR" sz="2400" dirty="0"/>
              <a:t>Placental abruption is the most common complication</a:t>
            </a:r>
          </a:p>
          <a:p>
            <a:pPr>
              <a:lnSpc>
                <a:spcPct val="160000"/>
              </a:lnSpc>
              <a:spcBef>
                <a:spcPts val="0"/>
              </a:spcBef>
            </a:pPr>
            <a:r>
              <a:rPr lang="en-TR" sz="2400" dirty="0"/>
              <a:t>MMR is less than 1% but fetal mortality is 20-30%</a:t>
            </a:r>
          </a:p>
          <a:p>
            <a:pPr>
              <a:lnSpc>
                <a:spcPct val="160000"/>
              </a:lnSpc>
              <a:spcBef>
                <a:spcPts val="0"/>
              </a:spcBef>
            </a:pPr>
            <a:r>
              <a:rPr lang="en-TR" sz="2400" dirty="0"/>
              <a:t>Signs include uterine tenderness, vaginal bleeding, tetany/irritability</a:t>
            </a:r>
          </a:p>
          <a:p>
            <a:pPr>
              <a:lnSpc>
                <a:spcPct val="160000"/>
              </a:lnSpc>
              <a:spcBef>
                <a:spcPts val="0"/>
              </a:spcBef>
            </a:pPr>
            <a:r>
              <a:rPr lang="en-TR" sz="2400" dirty="0"/>
              <a:t>Hypofibrinogenemia, DIC and hemorrhagic shock may develop</a:t>
            </a:r>
          </a:p>
          <a:p>
            <a:pPr marL="0" indent="0" algn="ctr">
              <a:buNone/>
            </a:pPr>
            <a:endParaRPr lang="en-TR" dirty="0"/>
          </a:p>
          <a:p>
            <a:pPr marL="0" indent="0" algn="ctr">
              <a:buNone/>
            </a:pPr>
            <a:endParaRPr lang="en-TR" dirty="0"/>
          </a:p>
        </p:txBody>
      </p:sp>
      <p:sp>
        <p:nvSpPr>
          <p:cNvPr id="4" name="TextBox 3">
            <a:extLst>
              <a:ext uri="{FF2B5EF4-FFF2-40B4-BE49-F238E27FC236}">
                <a16:creationId xmlns:a16="http://schemas.microsoft.com/office/drawing/2014/main" id="{53EE28A4-3672-9E4E-B714-FD636C683CFF}"/>
              </a:ext>
            </a:extLst>
          </p:cNvPr>
          <p:cNvSpPr txBox="1"/>
          <p:nvPr/>
        </p:nvSpPr>
        <p:spPr>
          <a:xfrm>
            <a:off x="8925003" y="6421765"/>
            <a:ext cx="3222742" cy="369332"/>
          </a:xfrm>
          <a:prstGeom prst="rect">
            <a:avLst/>
          </a:prstGeom>
          <a:noFill/>
        </p:spPr>
        <p:txBody>
          <a:bodyPr wrap="none" rtlCol="0">
            <a:spAutoFit/>
          </a:bodyPr>
          <a:lstStyle/>
          <a:p>
            <a:r>
              <a:rPr lang="en-TR" dirty="0"/>
              <a:t>Anaesthesia Intensive Care 2005</a:t>
            </a:r>
          </a:p>
        </p:txBody>
      </p:sp>
      <p:sp>
        <p:nvSpPr>
          <p:cNvPr id="7" name="Content Placeholder 2">
            <a:extLst>
              <a:ext uri="{FF2B5EF4-FFF2-40B4-BE49-F238E27FC236}">
                <a16:creationId xmlns:a16="http://schemas.microsoft.com/office/drawing/2014/main" id="{E1E0956A-1A9E-5543-B6B3-42449513506D}"/>
              </a:ext>
            </a:extLst>
          </p:cNvPr>
          <p:cNvSpPr txBox="1">
            <a:spLocks/>
          </p:cNvSpPr>
          <p:nvPr/>
        </p:nvSpPr>
        <p:spPr>
          <a:xfrm>
            <a:off x="25400" y="3543300"/>
            <a:ext cx="12407900" cy="2963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en-TR" sz="2400" u="sng" dirty="0"/>
              <a:t>The pregnant trauma patient has a different pattern of abdominal injury</a:t>
            </a:r>
          </a:p>
          <a:p>
            <a:pPr>
              <a:lnSpc>
                <a:spcPct val="170000"/>
              </a:lnSpc>
              <a:spcBef>
                <a:spcPts val="0"/>
              </a:spcBef>
            </a:pPr>
            <a:r>
              <a:rPr lang="en-TR" sz="2400" dirty="0"/>
              <a:t>Splenic/hepatic/retroperitoneal injuries, and hematomas are more common </a:t>
            </a:r>
          </a:p>
          <a:p>
            <a:pPr>
              <a:lnSpc>
                <a:spcPct val="170000"/>
              </a:lnSpc>
              <a:spcBef>
                <a:spcPts val="0"/>
              </a:spcBef>
            </a:pPr>
            <a:r>
              <a:rPr lang="en-TR" sz="2400" dirty="0"/>
              <a:t>Bowel injury is less common due to protection of gravid uterus</a:t>
            </a:r>
          </a:p>
          <a:p>
            <a:pPr>
              <a:lnSpc>
                <a:spcPct val="170000"/>
              </a:lnSpc>
              <a:spcBef>
                <a:spcPts val="0"/>
              </a:spcBef>
            </a:pPr>
            <a:r>
              <a:rPr lang="en-US" sz="2400" dirty="0"/>
              <a:t>Fetus is well protected by bone pelvis, amniotic sac and surrounding soft tissues (1</a:t>
            </a:r>
            <a:r>
              <a:rPr lang="en-US" sz="2400" baseline="30000" dirty="0"/>
              <a:t>st</a:t>
            </a:r>
            <a:r>
              <a:rPr lang="en-US" sz="2400" dirty="0"/>
              <a:t> trimester)</a:t>
            </a:r>
          </a:p>
          <a:p>
            <a:pPr>
              <a:lnSpc>
                <a:spcPct val="170000"/>
              </a:lnSpc>
              <a:spcBef>
                <a:spcPts val="0"/>
              </a:spcBef>
            </a:pPr>
            <a:r>
              <a:rPr lang="en-US" sz="2400" dirty="0"/>
              <a:t>Severe fetal consequences (2</a:t>
            </a:r>
            <a:r>
              <a:rPr lang="en-US" sz="2400" baseline="30000" dirty="0"/>
              <a:t>nd</a:t>
            </a:r>
            <a:r>
              <a:rPr lang="en-US" sz="2400" dirty="0"/>
              <a:t> or 3</a:t>
            </a:r>
            <a:r>
              <a:rPr lang="en-US" sz="2400" baseline="30000" dirty="0"/>
              <a:t>rd</a:t>
            </a:r>
            <a:r>
              <a:rPr lang="en-US" sz="2400" dirty="0"/>
              <a:t> trimester)</a:t>
            </a:r>
          </a:p>
          <a:p>
            <a:endParaRPr lang="en-TR" sz="2000" dirty="0"/>
          </a:p>
        </p:txBody>
      </p:sp>
    </p:spTree>
    <p:extLst>
      <p:ext uri="{BB962C8B-B14F-4D97-AF65-F5344CB8AC3E}">
        <p14:creationId xmlns:p14="http://schemas.microsoft.com/office/powerpoint/2010/main" val="23869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2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C0C64-1F4C-174C-ACD4-55A98ADB3701}"/>
              </a:ext>
            </a:extLst>
          </p:cNvPr>
          <p:cNvSpPr>
            <a:spLocks noGrp="1"/>
          </p:cNvSpPr>
          <p:nvPr>
            <p:ph type="title"/>
          </p:nvPr>
        </p:nvSpPr>
        <p:spPr>
          <a:xfrm>
            <a:off x="1325882" y="75183"/>
            <a:ext cx="5871972" cy="492760"/>
          </a:xfrm>
        </p:spPr>
        <p:txBody>
          <a:bodyPr vert="horz" lIns="91440" tIns="45720" rIns="91440" bIns="45720" rtlCol="0" anchor="b">
            <a:normAutofit fontScale="90000"/>
          </a:bodyPr>
          <a:lstStyle/>
          <a:p>
            <a:pPr algn="ctr"/>
            <a:r>
              <a:rPr lang="en-US" sz="3600" dirty="0"/>
              <a:t>Pathophysiology - Mechanism</a:t>
            </a:r>
          </a:p>
        </p:txBody>
      </p:sp>
      <p:sp>
        <p:nvSpPr>
          <p:cNvPr id="103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3image148359472">
            <a:extLst>
              <a:ext uri="{FF2B5EF4-FFF2-40B4-BE49-F238E27FC236}">
                <a16:creationId xmlns:a16="http://schemas.microsoft.com/office/drawing/2014/main" id="{40BE96F4-26A8-4849-9F4F-477CF263CB85}"/>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5108" t="25220" r="4645"/>
          <a:stretch/>
        </p:blipFill>
        <p:spPr bwMode="auto">
          <a:xfrm>
            <a:off x="1839412" y="571914"/>
            <a:ext cx="5871972" cy="6071616"/>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olidFill>
            <a:schemeClr val="bg1"/>
          </a:solidFill>
          <a:ln w="47625">
            <a:solidFill>
              <a:schemeClr val="accent1">
                <a:lumMod val="50000"/>
              </a:schemeClr>
            </a:solidFill>
          </a:ln>
        </p:spPr>
      </p:pic>
      <p:sp>
        <p:nvSpPr>
          <p:cNvPr id="5" name="TextBox 4">
            <a:extLst>
              <a:ext uri="{FF2B5EF4-FFF2-40B4-BE49-F238E27FC236}">
                <a16:creationId xmlns:a16="http://schemas.microsoft.com/office/drawing/2014/main" id="{08D14E1E-42C9-1F4B-8C60-DEE97E9ADF38}"/>
              </a:ext>
            </a:extLst>
          </p:cNvPr>
          <p:cNvSpPr txBox="1"/>
          <p:nvPr/>
        </p:nvSpPr>
        <p:spPr>
          <a:xfrm>
            <a:off x="4373030" y="6316135"/>
            <a:ext cx="1518557" cy="369332"/>
          </a:xfrm>
          <a:prstGeom prst="rect">
            <a:avLst/>
          </a:prstGeom>
          <a:noFill/>
        </p:spPr>
        <p:txBody>
          <a:bodyPr wrap="none" rtlCol="0">
            <a:spAutoFit/>
          </a:bodyPr>
          <a:lstStyle/>
          <a:p>
            <a:r>
              <a:rPr lang="en-TR" dirty="0">
                <a:solidFill>
                  <a:schemeClr val="tx1">
                    <a:lumMod val="50000"/>
                    <a:lumOff val="50000"/>
                  </a:schemeClr>
                </a:solidFill>
              </a:rPr>
              <a:t>Crit Care 2019</a:t>
            </a:r>
          </a:p>
        </p:txBody>
      </p:sp>
      <p:sp>
        <p:nvSpPr>
          <p:cNvPr id="11" name="Content Placeholder 2">
            <a:extLst>
              <a:ext uri="{FF2B5EF4-FFF2-40B4-BE49-F238E27FC236}">
                <a16:creationId xmlns:a16="http://schemas.microsoft.com/office/drawing/2014/main" id="{870254AC-7415-F940-8F75-2128D0D21C04}"/>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TR" dirty="0"/>
          </a:p>
        </p:txBody>
      </p:sp>
      <p:sp>
        <p:nvSpPr>
          <p:cNvPr id="10" name="Content Placeholder 9">
            <a:extLst>
              <a:ext uri="{FF2B5EF4-FFF2-40B4-BE49-F238E27FC236}">
                <a16:creationId xmlns:a16="http://schemas.microsoft.com/office/drawing/2014/main" id="{98265F0E-7320-CE49-8F82-16FE843A8E57}"/>
              </a:ext>
            </a:extLst>
          </p:cNvPr>
          <p:cNvSpPr>
            <a:spLocks noGrp="1"/>
          </p:cNvSpPr>
          <p:nvPr>
            <p:ph sz="half" idx="2"/>
          </p:nvPr>
        </p:nvSpPr>
        <p:spPr/>
        <p:txBody>
          <a:bodyPr/>
          <a:lstStyle/>
          <a:p>
            <a:endParaRPr lang="en-TR"/>
          </a:p>
        </p:txBody>
      </p:sp>
    </p:spTree>
    <p:extLst>
      <p:ext uri="{BB962C8B-B14F-4D97-AF65-F5344CB8AC3E}">
        <p14:creationId xmlns:p14="http://schemas.microsoft.com/office/powerpoint/2010/main" val="418977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F74F-3C23-584F-AC15-572AEB5336A1}"/>
              </a:ext>
            </a:extLst>
          </p:cNvPr>
          <p:cNvSpPr>
            <a:spLocks noGrp="1"/>
          </p:cNvSpPr>
          <p:nvPr>
            <p:ph type="title"/>
          </p:nvPr>
        </p:nvSpPr>
        <p:spPr>
          <a:xfrm>
            <a:off x="234283" y="274317"/>
            <a:ext cx="4882004" cy="956509"/>
          </a:xfrm>
        </p:spPr>
        <p:txBody>
          <a:bodyPr anchor="b">
            <a:noAutofit/>
          </a:bodyPr>
          <a:lstStyle/>
          <a:p>
            <a:r>
              <a:rPr lang="en-TR" sz="3200" b="1" dirty="0">
                <a:latin typeface="Arial" panose="020B0604020202020204" pitchFamily="34" charset="0"/>
                <a:cs typeface="Arial" panose="020B0604020202020204" pitchFamily="34" charset="0"/>
              </a:rPr>
              <a:t>Approach to pregnant trauma patient</a:t>
            </a:r>
          </a:p>
        </p:txBody>
      </p:sp>
      <p:sp>
        <p:nvSpPr>
          <p:cNvPr id="12" name="Title 1">
            <a:extLst>
              <a:ext uri="{FF2B5EF4-FFF2-40B4-BE49-F238E27FC236}">
                <a16:creationId xmlns:a16="http://schemas.microsoft.com/office/drawing/2014/main" id="{FACB0DAC-51EA-AF47-B434-629B7A7C6BF7}"/>
              </a:ext>
            </a:extLst>
          </p:cNvPr>
          <p:cNvSpPr txBox="1">
            <a:spLocks/>
          </p:cNvSpPr>
          <p:nvPr/>
        </p:nvSpPr>
        <p:spPr>
          <a:xfrm>
            <a:off x="5116287" y="1595210"/>
            <a:ext cx="62375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TR" sz="4000" b="1" dirty="0"/>
          </a:p>
        </p:txBody>
      </p:sp>
      <p:sp>
        <p:nvSpPr>
          <p:cNvPr id="14" name="Content Placeholder 2">
            <a:extLst>
              <a:ext uri="{FF2B5EF4-FFF2-40B4-BE49-F238E27FC236}">
                <a16:creationId xmlns:a16="http://schemas.microsoft.com/office/drawing/2014/main" id="{9424FC2D-FA34-F446-A447-2132AA5963EC}"/>
              </a:ext>
            </a:extLst>
          </p:cNvPr>
          <p:cNvSpPr txBox="1">
            <a:spLocks/>
          </p:cNvSpPr>
          <p:nvPr/>
        </p:nvSpPr>
        <p:spPr>
          <a:xfrm>
            <a:off x="4637318" y="1256352"/>
            <a:ext cx="7694022" cy="5601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spcBef>
                <a:spcPts val="0"/>
              </a:spcBef>
              <a:buNone/>
            </a:pPr>
            <a:r>
              <a:rPr lang="en-TR" sz="2000" b="1" dirty="0">
                <a:latin typeface="Arial" panose="020B0604020202020204" pitchFamily="34" charset="0"/>
                <a:cs typeface="Arial" panose="020B0604020202020204" pitchFamily="34" charset="0"/>
              </a:rPr>
              <a:t>Airway, oxygenation and ventilation</a:t>
            </a:r>
            <a:endParaRPr lang="en-TR" sz="2000" dirty="0">
              <a:latin typeface="Arial" panose="020B0604020202020204" pitchFamily="34" charset="0"/>
              <a:cs typeface="Arial" panose="020B0604020202020204" pitchFamily="34" charset="0"/>
            </a:endParaRPr>
          </a:p>
          <a:p>
            <a:pPr>
              <a:lnSpc>
                <a:spcPct val="160000"/>
              </a:lnSpc>
              <a:spcBef>
                <a:spcPts val="0"/>
              </a:spcBef>
            </a:pPr>
            <a:r>
              <a:rPr lang="en-TR" sz="1800" dirty="0">
                <a:latin typeface="Arial" panose="020B0604020202020204" pitchFamily="34" charset="0"/>
                <a:cs typeface="Arial" panose="020B0604020202020204" pitchFamily="34" charset="0"/>
              </a:rPr>
              <a:t>Assure airway patency – immobilize cervical spine where appropriate</a:t>
            </a:r>
          </a:p>
          <a:p>
            <a:pPr>
              <a:lnSpc>
                <a:spcPct val="160000"/>
              </a:lnSpc>
              <a:spcBef>
                <a:spcPts val="0"/>
              </a:spcBef>
            </a:pPr>
            <a:r>
              <a:rPr lang="en-TR" sz="1800" dirty="0">
                <a:latin typeface="Arial" panose="020B0604020202020204" pitchFamily="34" charset="0"/>
                <a:cs typeface="Arial" panose="020B0604020202020204" pitchFamily="34" charset="0"/>
              </a:rPr>
              <a:t>Administer oxygen to prevent maternal –fetal poor outcome</a:t>
            </a:r>
          </a:p>
          <a:p>
            <a:pPr>
              <a:lnSpc>
                <a:spcPct val="160000"/>
              </a:lnSpc>
              <a:spcBef>
                <a:spcPts val="0"/>
              </a:spcBef>
            </a:pPr>
            <a:r>
              <a:rPr lang="en-TR" sz="1800" dirty="0">
                <a:latin typeface="Arial" panose="020B0604020202020204" pitchFamily="34" charset="0"/>
                <a:cs typeface="Arial" panose="020B0604020202020204" pitchFamily="34" charset="0"/>
              </a:rPr>
              <a:t>Place nasogastric tube in semi/unconscious patients to optimize oxygenation and prevent aspiration</a:t>
            </a:r>
          </a:p>
          <a:p>
            <a:pPr>
              <a:lnSpc>
                <a:spcPct val="160000"/>
              </a:lnSpc>
              <a:spcBef>
                <a:spcPts val="0"/>
              </a:spcBef>
            </a:pPr>
            <a:r>
              <a:rPr lang="en-TR" sz="1800" dirty="0">
                <a:latin typeface="Arial" panose="020B0604020202020204" pitchFamily="34" charset="0"/>
                <a:cs typeface="Arial" panose="020B0604020202020204" pitchFamily="34" charset="0"/>
              </a:rPr>
              <a:t>Intubate patients with airway compromise/respiratory distress </a:t>
            </a:r>
          </a:p>
          <a:p>
            <a:pPr>
              <a:lnSpc>
                <a:spcPct val="160000"/>
              </a:lnSpc>
              <a:spcBef>
                <a:spcPts val="0"/>
              </a:spcBef>
            </a:pPr>
            <a:r>
              <a:rPr lang="en-TR" sz="1800" dirty="0">
                <a:latin typeface="Arial" panose="020B0604020202020204" pitchFamily="34" charset="0"/>
                <a:cs typeface="Arial" panose="020B0604020202020204" pitchFamily="34" charset="0"/>
              </a:rPr>
              <a:t>Consider awake fiberoptic intubation in known/suspected difficult intubation, morbid obesity and facial/cervical injury</a:t>
            </a:r>
          </a:p>
          <a:p>
            <a:pPr>
              <a:lnSpc>
                <a:spcPct val="160000"/>
              </a:lnSpc>
              <a:spcBef>
                <a:spcPts val="0"/>
              </a:spcBef>
            </a:pPr>
            <a:r>
              <a:rPr lang="en-US" sz="1800" dirty="0">
                <a:latin typeface="Arial" panose="020B0604020202020204" pitchFamily="34" charset="0"/>
                <a:cs typeface="Arial" panose="020B0604020202020204" pitchFamily="34" charset="0"/>
              </a:rPr>
              <a:t>P</a:t>
            </a:r>
            <a:r>
              <a:rPr lang="en-TR" sz="1800" dirty="0">
                <a:latin typeface="Arial" panose="020B0604020202020204" pitchFamily="34" charset="0"/>
                <a:cs typeface="Arial" panose="020B0604020202020204" pitchFamily="34" charset="0"/>
              </a:rPr>
              <a:t>rovide preoxygenation and cricoid pressure if needed</a:t>
            </a:r>
          </a:p>
          <a:p>
            <a:pPr>
              <a:lnSpc>
                <a:spcPct val="160000"/>
              </a:lnSpc>
              <a:spcBef>
                <a:spcPts val="0"/>
              </a:spcBef>
            </a:pPr>
            <a:r>
              <a:rPr lang="en-TR" sz="1800" dirty="0">
                <a:latin typeface="Arial" panose="020B0604020202020204" pitchFamily="34" charset="0"/>
                <a:cs typeface="Arial" panose="020B0604020202020204" pitchFamily="34" charset="0"/>
              </a:rPr>
              <a:t>Confirm endotracheal intubation</a:t>
            </a:r>
          </a:p>
          <a:p>
            <a:pPr>
              <a:lnSpc>
                <a:spcPct val="160000"/>
              </a:lnSpc>
              <a:spcBef>
                <a:spcPts val="0"/>
              </a:spcBef>
            </a:pPr>
            <a:r>
              <a:rPr lang="en-TR" sz="1800" dirty="0">
                <a:latin typeface="Arial" panose="020B0604020202020204" pitchFamily="34" charset="0"/>
                <a:cs typeface="Arial" panose="020B0604020202020204" pitchFamily="34" charset="0"/>
              </a:rPr>
              <a:t>Perform PEEP to improve maternal-fetal oxygenation </a:t>
            </a:r>
          </a:p>
          <a:p>
            <a:pPr marL="0" indent="0">
              <a:lnSpc>
                <a:spcPct val="160000"/>
              </a:lnSpc>
              <a:spcBef>
                <a:spcPts val="0"/>
              </a:spcBef>
              <a:buNone/>
            </a:pPr>
            <a:r>
              <a:rPr lang="en-TR" sz="1800" dirty="0">
                <a:latin typeface="Arial" panose="020B0604020202020204" pitchFamily="34" charset="0"/>
                <a:cs typeface="Arial" panose="020B0604020202020204" pitchFamily="34" charset="0"/>
              </a:rPr>
              <a:t>   (but do not use in head trauma/raised ICP)</a:t>
            </a:r>
          </a:p>
        </p:txBody>
      </p:sp>
      <p:sp>
        <p:nvSpPr>
          <p:cNvPr id="9" name="TextBox 8">
            <a:extLst>
              <a:ext uri="{FF2B5EF4-FFF2-40B4-BE49-F238E27FC236}">
                <a16:creationId xmlns:a16="http://schemas.microsoft.com/office/drawing/2014/main" id="{42EBC994-DF13-B743-8EFA-12C88C24D221}"/>
              </a:ext>
            </a:extLst>
          </p:cNvPr>
          <p:cNvSpPr txBox="1"/>
          <p:nvPr/>
        </p:nvSpPr>
        <p:spPr>
          <a:xfrm>
            <a:off x="9387076" y="6470305"/>
            <a:ext cx="2771015" cy="369332"/>
          </a:xfrm>
          <a:prstGeom prst="rect">
            <a:avLst/>
          </a:prstGeom>
          <a:solidFill>
            <a:schemeClr val="bg2"/>
          </a:solidFill>
        </p:spPr>
        <p:txBody>
          <a:bodyPr wrap="none" rtlCol="0">
            <a:spAutoFit/>
          </a:bodyPr>
          <a:lstStyle/>
          <a:p>
            <a:r>
              <a:rPr lang="en-TR" i="1" dirty="0"/>
              <a:t> Anesth Intensive Care 2005</a:t>
            </a:r>
          </a:p>
        </p:txBody>
      </p:sp>
      <p:sp>
        <p:nvSpPr>
          <p:cNvPr id="13" name="Metin kutusu 6">
            <a:extLst>
              <a:ext uri="{FF2B5EF4-FFF2-40B4-BE49-F238E27FC236}">
                <a16:creationId xmlns:a16="http://schemas.microsoft.com/office/drawing/2014/main" id="{BBD8F015-0F77-EE4F-B6FE-9724B02F460A}"/>
              </a:ext>
            </a:extLst>
          </p:cNvPr>
          <p:cNvSpPr txBox="1"/>
          <p:nvPr/>
        </p:nvSpPr>
        <p:spPr>
          <a:xfrm>
            <a:off x="5199019" y="134904"/>
            <a:ext cx="6237514" cy="1323439"/>
          </a:xfrm>
          <a:prstGeom prst="rect">
            <a:avLst/>
          </a:prstGeom>
          <a:noFill/>
          <a:ln w="22225">
            <a:solidFill>
              <a:schemeClr val="tx1"/>
            </a:solidFill>
          </a:ln>
        </p:spPr>
        <p:txBody>
          <a:bodyPr wrap="square" rtlCol="0">
            <a:spAutoFit/>
          </a:bodyPr>
          <a:lstStyle/>
          <a:p>
            <a:pPr algn="ctr"/>
            <a:endParaRPr lang="tr-TR" sz="2000" b="1" dirty="0">
              <a:latin typeface="Arial" panose="020B0604020202020204" pitchFamily="34" charset="0"/>
              <a:cs typeface="Arial" panose="020B0604020202020204" pitchFamily="34" charset="0"/>
            </a:endParaRPr>
          </a:p>
          <a:p>
            <a:pPr algn="ctr"/>
            <a:r>
              <a:rPr lang="tr-TR" sz="2000" b="1" dirty="0" err="1">
                <a:latin typeface="Arial" panose="020B0604020202020204" pitchFamily="34" charset="0"/>
                <a:cs typeface="Arial" panose="020B0604020202020204" pitchFamily="34" charset="0"/>
              </a:rPr>
              <a:t>Primary</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Survey</a:t>
            </a:r>
            <a:br>
              <a:rPr lang="tr-TR" sz="2000" dirty="0">
                <a:latin typeface="Arial" panose="020B0604020202020204" pitchFamily="34" charset="0"/>
                <a:cs typeface="Arial" panose="020B0604020202020204" pitchFamily="34" charset="0"/>
              </a:rPr>
            </a:br>
            <a:r>
              <a:rPr lang="tr-TR" sz="2000" dirty="0" err="1">
                <a:latin typeface="Arial" panose="020B0604020202020204" pitchFamily="34" charset="0"/>
                <a:cs typeface="Arial" panose="020B0604020202020204" pitchFamily="34" charset="0"/>
              </a:rPr>
              <a:t>Identification</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and</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treatment</a:t>
            </a:r>
            <a:r>
              <a:rPr lang="tr-TR" sz="2000" dirty="0">
                <a:latin typeface="Arial" panose="020B0604020202020204" pitchFamily="34" charset="0"/>
                <a:cs typeface="Arial" panose="020B0604020202020204" pitchFamily="34" charset="0"/>
              </a:rPr>
              <a:t> of life-</a:t>
            </a:r>
            <a:r>
              <a:rPr lang="tr-TR" sz="2000" dirty="0" err="1">
                <a:latin typeface="Arial" panose="020B0604020202020204" pitchFamily="34" charset="0"/>
                <a:cs typeface="Arial" panose="020B0604020202020204" pitchFamily="34" charset="0"/>
              </a:rPr>
              <a:t>threatening</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injuries</a:t>
            </a:r>
            <a:endParaRPr lang="tr-TR" sz="2000" dirty="0">
              <a:latin typeface="Arial" panose="020B0604020202020204" pitchFamily="34" charset="0"/>
              <a:cs typeface="Arial" panose="020B0604020202020204" pitchFamily="34" charset="0"/>
            </a:endParaRPr>
          </a:p>
          <a:p>
            <a:pPr algn="ctr"/>
            <a:r>
              <a:rPr lang="tr-TR" sz="2000" dirty="0" err="1">
                <a:latin typeface="Arial" panose="020B0604020202020204" pitchFamily="34" charset="0"/>
                <a:cs typeface="Arial" panose="020B0604020202020204" pitchFamily="34" charset="0"/>
              </a:rPr>
              <a:t>Resuscitation</a:t>
            </a:r>
            <a:endParaRPr lang="tr-TR" sz="2000" dirty="0">
              <a:latin typeface="Arial" panose="020B0604020202020204" pitchFamily="34" charset="0"/>
              <a:cs typeface="Arial" panose="020B0604020202020204" pitchFamily="34" charset="0"/>
            </a:endParaRPr>
          </a:p>
        </p:txBody>
      </p:sp>
      <p:sp>
        <p:nvSpPr>
          <p:cNvPr id="16" name="Metin kutusu 4">
            <a:extLst>
              <a:ext uri="{FF2B5EF4-FFF2-40B4-BE49-F238E27FC236}">
                <a16:creationId xmlns:a16="http://schemas.microsoft.com/office/drawing/2014/main" id="{EB96C3BE-4F84-7A4C-8C4F-D8D6D43709C5}"/>
              </a:ext>
            </a:extLst>
          </p:cNvPr>
          <p:cNvSpPr txBox="1"/>
          <p:nvPr/>
        </p:nvSpPr>
        <p:spPr>
          <a:xfrm>
            <a:off x="5189459" y="130122"/>
            <a:ext cx="6717333" cy="400110"/>
          </a:xfrm>
          <a:prstGeom prst="rect">
            <a:avLst/>
          </a:prstGeom>
          <a:noFill/>
        </p:spPr>
        <p:txBody>
          <a:bodyPr wrap="square" rtlCol="0">
            <a:spAutoFit/>
          </a:bodyPr>
          <a:lstStyle/>
          <a:p>
            <a:r>
              <a:rPr lang="tr-TR" sz="2000" b="1" dirty="0">
                <a:latin typeface="Arial" panose="020B0604020202020204" pitchFamily="34" charset="0"/>
                <a:cs typeface="Arial" panose="020B0604020202020204" pitchFamily="34" charset="0"/>
              </a:rPr>
              <a:t>IS THE MOTHER PHYSIOLOGICALLY UNSTABLE?</a:t>
            </a:r>
          </a:p>
        </p:txBody>
      </p:sp>
      <p:sp>
        <p:nvSpPr>
          <p:cNvPr id="17" name="TextBox 16">
            <a:extLst>
              <a:ext uri="{FF2B5EF4-FFF2-40B4-BE49-F238E27FC236}">
                <a16:creationId xmlns:a16="http://schemas.microsoft.com/office/drawing/2014/main" id="{CF9D144B-1AA9-744B-9397-59BCD3B5419B}"/>
              </a:ext>
            </a:extLst>
          </p:cNvPr>
          <p:cNvSpPr txBox="1"/>
          <p:nvPr/>
        </p:nvSpPr>
        <p:spPr>
          <a:xfrm>
            <a:off x="284828" y="6367144"/>
            <a:ext cx="4227371" cy="353943"/>
          </a:xfrm>
          <a:prstGeom prst="rect">
            <a:avLst/>
          </a:prstGeom>
          <a:solidFill>
            <a:schemeClr val="bg2"/>
          </a:solidFill>
        </p:spPr>
        <p:txBody>
          <a:bodyPr wrap="square" rtlCol="0">
            <a:spAutoFit/>
          </a:bodyPr>
          <a:lstStyle/>
          <a:p>
            <a:r>
              <a:rPr lang="en-TR" sz="1700" dirty="0"/>
              <a:t>SOGC Guidelines J Obstet Gynecol Can 2015</a:t>
            </a:r>
          </a:p>
        </p:txBody>
      </p:sp>
      <p:sp>
        <p:nvSpPr>
          <p:cNvPr id="18" name="TextBox 17">
            <a:extLst>
              <a:ext uri="{FF2B5EF4-FFF2-40B4-BE49-F238E27FC236}">
                <a16:creationId xmlns:a16="http://schemas.microsoft.com/office/drawing/2014/main" id="{61A5FD3C-48A8-5F49-BAAF-21FFB4F058F2}"/>
              </a:ext>
            </a:extLst>
          </p:cNvPr>
          <p:cNvSpPr txBox="1"/>
          <p:nvPr/>
        </p:nvSpPr>
        <p:spPr>
          <a:xfrm>
            <a:off x="69669" y="1232622"/>
            <a:ext cx="4562642" cy="5026954"/>
          </a:xfrm>
          <a:prstGeom prst="rect">
            <a:avLst/>
          </a:prstGeom>
          <a:noFill/>
          <a:ln w="22225">
            <a:solidFill>
              <a:schemeClr val="tx1"/>
            </a:solidFill>
          </a:ln>
        </p:spPr>
        <p:txBody>
          <a:bodyPr wrap="square" rtlCol="0">
            <a:spAutoFit/>
          </a:bodyPr>
          <a:lstStyle/>
          <a:p>
            <a:pPr marL="285750" indent="-285750">
              <a:lnSpc>
                <a:spcPct val="150000"/>
              </a:lnSpc>
              <a:buFont typeface="Arial" panose="020B0604020202020204" pitchFamily="34" charset="0"/>
              <a:buChar char="•"/>
            </a:pPr>
            <a:r>
              <a:rPr lang="en-TR" dirty="0">
                <a:latin typeface="Arial" panose="020B0604020202020204" pitchFamily="34" charset="0"/>
                <a:cs typeface="Arial" panose="020B0604020202020204" pitchFamily="34" charset="0"/>
              </a:rPr>
              <a:t>2 large bore (14 to 16 gauge) IV lines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a:t>
            </a:r>
            <a:r>
              <a:rPr lang="en-TR" dirty="0">
                <a:latin typeface="Arial" panose="020B0604020202020204" pitchFamily="34" charset="0"/>
                <a:cs typeface="Arial" panose="020B0604020202020204" pitchFamily="34" charset="0"/>
              </a:rPr>
              <a:t>horacostomy tube if needed (1-2 intercostal spaces higher than usual)</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V</a:t>
            </a:r>
            <a:r>
              <a:rPr lang="en-TR" dirty="0">
                <a:latin typeface="Arial" panose="020B0604020202020204" pitchFamily="34" charset="0"/>
                <a:cs typeface="Arial" panose="020B0604020202020204" pitchFamily="34" charset="0"/>
              </a:rPr>
              <a:t>asopressors in refractory hypotension</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D</a:t>
            </a:r>
            <a:r>
              <a:rPr lang="en-TR" dirty="0">
                <a:latin typeface="Arial" panose="020B0604020202020204" pitchFamily="34" charset="0"/>
                <a:cs typeface="Arial" panose="020B0604020202020204" pitchFamily="34" charset="0"/>
              </a:rPr>
              <a:t>isplacement of uterus to left</a:t>
            </a:r>
          </a:p>
          <a:p>
            <a:pPr marL="285750" indent="-285750">
              <a:lnSpc>
                <a:spcPct val="150000"/>
              </a:lnSpc>
              <a:buFont typeface="Arial" panose="020B0604020202020204" pitchFamily="34" charset="0"/>
              <a:buChar char="•"/>
            </a:pPr>
            <a:r>
              <a:rPr lang="en-TR" dirty="0">
                <a:latin typeface="Arial" panose="020B0604020202020204" pitchFamily="34" charset="0"/>
                <a:cs typeface="Arial" panose="020B0604020202020204" pitchFamily="34" charset="0"/>
              </a:rPr>
              <a:t>O (-) blood transfusion until X matched blood arrives </a:t>
            </a:r>
          </a:p>
          <a:p>
            <a:pPr marL="285750" indent="-285750">
              <a:lnSpc>
                <a:spcPct val="150000"/>
              </a:lnSpc>
              <a:buFont typeface="Arial" panose="020B0604020202020204" pitchFamily="34" charset="0"/>
              <a:buChar char="•"/>
            </a:pPr>
            <a:r>
              <a:rPr lang="en-TR" dirty="0">
                <a:latin typeface="Arial" panose="020B0604020202020204" pitchFamily="34" charset="0"/>
                <a:cs typeface="Arial" panose="020B0604020202020204" pitchFamily="34" charset="0"/>
              </a:rPr>
              <a:t>Military antishock trousers should not be inflated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Maternal lab. tests (routine blood tests, coagulation panel, fibrinogen)</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Tetanus vaccination</a:t>
            </a:r>
            <a:endParaRPr lang="en-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68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9" presetClass="exit" presetSubtype="0" fill="hold" grpId="0" nodeType="withEffect">
                                  <p:stCondLst>
                                    <p:cond delay="0"/>
                                  </p:stCondLst>
                                  <p:childTnLst>
                                    <p:animEffect transition="out" filter="dissolve">
                                      <p:cBhvr>
                                        <p:cTn id="10" dur="2000"/>
                                        <p:tgtEl>
                                          <p:spTgt spid="14"/>
                                        </p:tgtEl>
                                      </p:cBhvr>
                                    </p:animEffect>
                                    <p:set>
                                      <p:cBhvr>
                                        <p:cTn id="11"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F1146A62-6982-8C12-64E0-546DE240407B}"/>
              </a:ext>
            </a:extLst>
          </p:cNvPr>
          <p:cNvGrpSpPr/>
          <p:nvPr/>
        </p:nvGrpSpPr>
        <p:grpSpPr>
          <a:xfrm>
            <a:off x="795136" y="286878"/>
            <a:ext cx="10518931" cy="6462291"/>
            <a:chOff x="3491506" y="222457"/>
            <a:chExt cx="10518931" cy="6462291"/>
          </a:xfrm>
        </p:grpSpPr>
        <p:sp>
          <p:nvSpPr>
            <p:cNvPr id="5" name="Metin kutusu 4">
              <a:extLst>
                <a:ext uri="{FF2B5EF4-FFF2-40B4-BE49-F238E27FC236}">
                  <a16:creationId xmlns:a16="http://schemas.microsoft.com/office/drawing/2014/main" id="{EC42252D-199D-B021-D10F-EB4D2B8A4577}"/>
                </a:ext>
              </a:extLst>
            </p:cNvPr>
            <p:cNvSpPr txBox="1"/>
            <p:nvPr/>
          </p:nvSpPr>
          <p:spPr>
            <a:xfrm>
              <a:off x="5887104" y="222457"/>
              <a:ext cx="5141116" cy="400110"/>
            </a:xfrm>
            <a:prstGeom prst="rect">
              <a:avLst/>
            </a:prstGeom>
            <a:noFill/>
          </p:spPr>
          <p:txBody>
            <a:bodyPr wrap="square" rtlCol="0">
              <a:spAutoFit/>
            </a:bodyPr>
            <a:lstStyle/>
            <a:p>
              <a:r>
                <a:rPr lang="tr-TR" sz="2000" b="1" dirty="0"/>
                <a:t>IS THE MOTHER PHYSIOLOGICALLY UNSTABLE?</a:t>
              </a:r>
            </a:p>
          </p:txBody>
        </p:sp>
        <p:sp>
          <p:nvSpPr>
            <p:cNvPr id="7" name="Metin kutusu 6">
              <a:extLst>
                <a:ext uri="{FF2B5EF4-FFF2-40B4-BE49-F238E27FC236}">
                  <a16:creationId xmlns:a16="http://schemas.microsoft.com/office/drawing/2014/main" id="{4B1370B2-E23F-A62A-F37A-38267EA9F2DF}"/>
                </a:ext>
              </a:extLst>
            </p:cNvPr>
            <p:cNvSpPr txBox="1"/>
            <p:nvPr/>
          </p:nvSpPr>
          <p:spPr>
            <a:xfrm>
              <a:off x="5221857" y="710566"/>
              <a:ext cx="6117211" cy="1323439"/>
            </a:xfrm>
            <a:prstGeom prst="rect">
              <a:avLst/>
            </a:prstGeom>
            <a:noFill/>
            <a:ln w="22225">
              <a:solidFill>
                <a:schemeClr val="tx1"/>
              </a:solidFill>
            </a:ln>
          </p:spPr>
          <p:txBody>
            <a:bodyPr wrap="square" rtlCol="0">
              <a:spAutoFit/>
            </a:bodyPr>
            <a:lstStyle/>
            <a:p>
              <a:pPr algn="ctr"/>
              <a:r>
                <a:rPr lang="tr-TR" sz="2000" b="1" dirty="0" err="1">
                  <a:latin typeface="Arial" panose="020B0604020202020204" pitchFamily="34" charset="0"/>
                  <a:cs typeface="Arial" panose="020B0604020202020204" pitchFamily="34" charset="0"/>
                </a:rPr>
                <a:t>Primary</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Survey</a:t>
              </a:r>
              <a:br>
                <a:rPr lang="tr-TR" sz="2000" dirty="0">
                  <a:latin typeface="Arial" panose="020B0604020202020204" pitchFamily="34" charset="0"/>
                  <a:cs typeface="Arial" panose="020B0604020202020204" pitchFamily="34" charset="0"/>
                </a:rPr>
              </a:br>
              <a:r>
                <a:rPr lang="tr-TR" sz="2000" dirty="0" err="1">
                  <a:latin typeface="Arial" panose="020B0604020202020204" pitchFamily="34" charset="0"/>
                  <a:cs typeface="Arial" panose="020B0604020202020204" pitchFamily="34" charset="0"/>
                </a:rPr>
                <a:t>Identify</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and</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treat</a:t>
              </a:r>
              <a:r>
                <a:rPr lang="tr-TR" sz="2000" dirty="0">
                  <a:latin typeface="Arial" panose="020B0604020202020204" pitchFamily="34" charset="0"/>
                  <a:cs typeface="Arial" panose="020B0604020202020204" pitchFamily="34" charset="0"/>
                </a:rPr>
                <a:t> life-</a:t>
              </a:r>
              <a:r>
                <a:rPr lang="tr-TR" sz="2000" dirty="0" err="1">
                  <a:latin typeface="Arial" panose="020B0604020202020204" pitchFamily="34" charset="0"/>
                  <a:cs typeface="Arial" panose="020B0604020202020204" pitchFamily="34" charset="0"/>
                </a:rPr>
                <a:t>threatening</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injuries</a:t>
              </a:r>
              <a:endParaRPr lang="tr-TR" sz="2000" dirty="0">
                <a:latin typeface="Arial" panose="020B0604020202020204" pitchFamily="34" charset="0"/>
                <a:cs typeface="Arial" panose="020B0604020202020204" pitchFamily="34" charset="0"/>
              </a:endParaRPr>
            </a:p>
            <a:p>
              <a:pPr algn="ctr"/>
              <a:r>
                <a:rPr lang="tr-TR" sz="2000" dirty="0" err="1">
                  <a:latin typeface="Arial" panose="020B0604020202020204" pitchFamily="34" charset="0"/>
                  <a:cs typeface="Arial" panose="020B0604020202020204" pitchFamily="34" charset="0"/>
                </a:rPr>
                <a:t>Resuscitation</a:t>
              </a:r>
              <a:br>
                <a:rPr lang="tr-TR" sz="2000" dirty="0">
                  <a:latin typeface="Arial" panose="020B0604020202020204" pitchFamily="34" charset="0"/>
                  <a:cs typeface="Arial" panose="020B0604020202020204" pitchFamily="34" charset="0"/>
                </a:rPr>
              </a:br>
              <a:r>
                <a:rPr lang="tr-TR" sz="2000" dirty="0">
                  <a:latin typeface="Arial" panose="020B0604020202020204" pitchFamily="34" charset="0"/>
                  <a:cs typeface="Arial" panose="020B0604020202020204" pitchFamily="34" charset="0"/>
                </a:rPr>
                <a:t> F.A.S.T </a:t>
              </a:r>
              <a:r>
                <a:rPr lang="tr-TR" sz="2000" dirty="0" err="1">
                  <a:latin typeface="Arial" panose="020B0604020202020204" pitchFamily="34" charset="0"/>
                  <a:cs typeface="Arial" panose="020B0604020202020204" pitchFamily="34" charset="0"/>
                </a:rPr>
                <a:t>examination</a:t>
              </a:r>
              <a:endParaRPr lang="tr-TR" sz="2000" dirty="0">
                <a:latin typeface="Arial" panose="020B0604020202020204" pitchFamily="34" charset="0"/>
                <a:cs typeface="Arial" panose="020B0604020202020204" pitchFamily="34" charset="0"/>
              </a:endParaRPr>
            </a:p>
          </p:txBody>
        </p:sp>
        <p:cxnSp>
          <p:nvCxnSpPr>
            <p:cNvPr id="8" name="Düz Ok Bağlayıcısı 7">
              <a:extLst>
                <a:ext uri="{FF2B5EF4-FFF2-40B4-BE49-F238E27FC236}">
                  <a16:creationId xmlns:a16="http://schemas.microsoft.com/office/drawing/2014/main" id="{3322CB0C-CDB5-3E78-3939-60694B9EF0EF}"/>
                </a:ext>
              </a:extLst>
            </p:cNvPr>
            <p:cNvCxnSpPr>
              <a:cxnSpLocks/>
            </p:cNvCxnSpPr>
            <p:nvPr/>
          </p:nvCxnSpPr>
          <p:spPr>
            <a:xfrm>
              <a:off x="8243453" y="2024410"/>
              <a:ext cx="0" cy="30510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9" name="Metin kutusu 8">
              <a:extLst>
                <a:ext uri="{FF2B5EF4-FFF2-40B4-BE49-F238E27FC236}">
                  <a16:creationId xmlns:a16="http://schemas.microsoft.com/office/drawing/2014/main" id="{DA7D0360-0E16-06F0-6F0D-439F7686D5D3}"/>
                </a:ext>
              </a:extLst>
            </p:cNvPr>
            <p:cNvSpPr txBox="1"/>
            <p:nvPr/>
          </p:nvSpPr>
          <p:spPr>
            <a:xfrm>
              <a:off x="4812557" y="2329514"/>
              <a:ext cx="6773490" cy="1015663"/>
            </a:xfrm>
            <a:prstGeom prst="rect">
              <a:avLst/>
            </a:prstGeom>
            <a:noFill/>
            <a:ln w="22225">
              <a:solidFill>
                <a:schemeClr val="tx1"/>
              </a:solidFill>
            </a:ln>
          </p:spPr>
          <p:txBody>
            <a:bodyPr wrap="square" rtlCol="0">
              <a:spAutoFit/>
            </a:bodyPr>
            <a:lstStyle/>
            <a:p>
              <a:pPr algn="ctr"/>
              <a:r>
                <a:rPr lang="tr-TR" b="1" dirty="0" err="1">
                  <a:latin typeface="Arial" panose="020B0604020202020204" pitchFamily="34" charset="0"/>
                  <a:cs typeface="Arial" panose="020B0604020202020204" pitchFamily="34" charset="0"/>
                </a:rPr>
                <a:t>C</a:t>
              </a:r>
              <a:r>
                <a:rPr lang="tr-TR" sz="2000" b="1" dirty="0" err="1">
                  <a:latin typeface="Arial" panose="020B0604020202020204" pitchFamily="34" charset="0"/>
                  <a:cs typeface="Arial" panose="020B0604020202020204" pitchFamily="34" charset="0"/>
                </a:rPr>
                <a:t>onsider</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emergency</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surgery</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e.g</a:t>
              </a:r>
              <a:r>
                <a:rPr lang="tr-TR" sz="2000" b="1" dirty="0">
                  <a:latin typeface="Arial" panose="020B0604020202020204" pitchFamily="34" charset="0"/>
                  <a:cs typeface="Arial" panose="020B0604020202020204" pitchFamily="34" charset="0"/>
                </a:rPr>
                <a:t>.</a:t>
              </a:r>
              <a:br>
                <a:rPr lang="tr-TR" sz="2000" b="1" dirty="0">
                  <a:latin typeface="Arial" panose="020B0604020202020204" pitchFamily="34" charset="0"/>
                  <a:cs typeface="Arial" panose="020B0604020202020204" pitchFamily="34" charset="0"/>
                </a:rPr>
              </a:br>
              <a:r>
                <a:rPr lang="tr-TR" sz="2000" b="1" dirty="0">
                  <a:latin typeface="Arial" panose="020B0604020202020204" pitchFamily="34" charset="0"/>
                  <a:cs typeface="Arial" panose="020B0604020202020204" pitchFamily="34" charset="0"/>
                </a:rPr>
                <a:t>-</a:t>
              </a:r>
              <a:r>
                <a:rPr lang="tr-TR" sz="2000" b="1" dirty="0" err="1">
                  <a:latin typeface="Arial" panose="020B0604020202020204" pitchFamily="34" charset="0"/>
                  <a:cs typeface="Arial" panose="020B0604020202020204" pitchFamily="34" charset="0"/>
                </a:rPr>
                <a:t>thoracotomy</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for</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chest</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trauma</a:t>
              </a:r>
              <a:br>
                <a:rPr lang="tr-TR" sz="2000" b="1" dirty="0">
                  <a:latin typeface="Arial" panose="020B0604020202020204" pitchFamily="34" charset="0"/>
                  <a:cs typeface="Arial" panose="020B0604020202020204" pitchFamily="34" charset="0"/>
                </a:rPr>
              </a:br>
              <a:r>
                <a:rPr lang="tr-TR" sz="2000" b="1" dirty="0">
                  <a:latin typeface="Arial" panose="020B0604020202020204" pitchFamily="34" charset="0"/>
                  <a:cs typeface="Arial" panose="020B0604020202020204" pitchFamily="34" charset="0"/>
                </a:rPr>
                <a:t>-</a:t>
              </a:r>
              <a:r>
                <a:rPr lang="tr-TR" sz="2000" b="1" dirty="0" err="1">
                  <a:latin typeface="Arial" panose="020B0604020202020204" pitchFamily="34" charset="0"/>
                  <a:cs typeface="Arial" panose="020B0604020202020204" pitchFamily="34" charset="0"/>
                </a:rPr>
                <a:t>laparotomy</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for</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abdominal</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trauma</a:t>
              </a:r>
              <a:r>
                <a:rPr lang="tr-TR" sz="2000" b="1" dirty="0">
                  <a:latin typeface="Arial" panose="020B0604020202020204" pitchFamily="34" charset="0"/>
                  <a:cs typeface="Arial" panose="020B0604020202020204" pitchFamily="34" charset="0"/>
                </a:rPr>
                <a:t>/</a:t>
              </a:r>
              <a:r>
                <a:rPr lang="tr-TR" sz="2000" b="1" dirty="0" err="1">
                  <a:latin typeface="Arial" panose="020B0604020202020204" pitchFamily="34" charset="0"/>
                  <a:cs typeface="Arial" panose="020B0604020202020204" pitchFamily="34" charset="0"/>
                </a:rPr>
                <a:t>uterine</a:t>
              </a:r>
              <a:r>
                <a:rPr lang="tr-TR" sz="2000" b="1" dirty="0">
                  <a:latin typeface="Arial" panose="020B0604020202020204" pitchFamily="34" charset="0"/>
                  <a:cs typeface="Arial" panose="020B0604020202020204" pitchFamily="34" charset="0"/>
                </a:rPr>
                <a:t> </a:t>
              </a:r>
              <a:r>
                <a:rPr lang="tr-TR" sz="2000" b="1" dirty="0" err="1">
                  <a:latin typeface="Arial" panose="020B0604020202020204" pitchFamily="34" charset="0"/>
                  <a:cs typeface="Arial" panose="020B0604020202020204" pitchFamily="34" charset="0"/>
                </a:rPr>
                <a:t>rupture</a:t>
              </a:r>
              <a:endParaRPr lang="tr-TR" sz="2000" b="1" dirty="0">
                <a:latin typeface="Arial" panose="020B0604020202020204" pitchFamily="34" charset="0"/>
                <a:cs typeface="Arial" panose="020B0604020202020204" pitchFamily="34" charset="0"/>
              </a:endParaRPr>
            </a:p>
          </p:txBody>
        </p:sp>
        <p:sp>
          <p:nvSpPr>
            <p:cNvPr id="12" name="Metin kutusu 11">
              <a:extLst>
                <a:ext uri="{FF2B5EF4-FFF2-40B4-BE49-F238E27FC236}">
                  <a16:creationId xmlns:a16="http://schemas.microsoft.com/office/drawing/2014/main" id="{AC0E74B7-8916-BB5F-F6DD-9E227DD22C28}"/>
                </a:ext>
              </a:extLst>
            </p:cNvPr>
            <p:cNvSpPr txBox="1"/>
            <p:nvPr/>
          </p:nvSpPr>
          <p:spPr>
            <a:xfrm>
              <a:off x="4144308" y="4106877"/>
              <a:ext cx="3354959" cy="400110"/>
            </a:xfrm>
            <a:prstGeom prst="rect">
              <a:avLst/>
            </a:prstGeom>
            <a:noFill/>
            <a:ln w="22225">
              <a:solidFill>
                <a:schemeClr val="tx1"/>
              </a:solidFill>
            </a:ln>
          </p:spPr>
          <p:txBody>
            <a:bodyPr wrap="square" rtlCol="0">
              <a:spAutoFit/>
            </a:bodyPr>
            <a:lstStyle/>
            <a:p>
              <a:pPr algn="ctr"/>
              <a:r>
                <a:rPr lang="tr-TR" sz="2000" dirty="0" err="1"/>
                <a:t>I</a:t>
              </a:r>
              <a:r>
                <a:rPr lang="tr-TR" sz="2000" dirty="0" err="1">
                  <a:latin typeface="Arial" panose="020B0604020202020204" pitchFamily="34" charset="0"/>
                  <a:cs typeface="Arial" panose="020B0604020202020204" pitchFamily="34" charset="0"/>
                </a:rPr>
                <a:t>f</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the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mother</a:t>
              </a:r>
              <a:r>
                <a:rPr lang="tr-TR" sz="2000" dirty="0">
                  <a:latin typeface="Arial" panose="020B0604020202020204" pitchFamily="34" charset="0"/>
                  <a:cs typeface="Arial" panose="020B0604020202020204" pitchFamily="34" charset="0"/>
                </a:rPr>
                <a:t> is </a:t>
              </a:r>
              <a:r>
                <a:rPr lang="tr-TR" sz="2000" dirty="0" err="1">
                  <a:latin typeface="Arial" panose="020B0604020202020204" pitchFamily="34" charset="0"/>
                  <a:cs typeface="Arial" panose="020B0604020202020204" pitchFamily="34" charset="0"/>
                </a:rPr>
                <a:t>stabilized</a:t>
              </a:r>
              <a:endParaRPr lang="tr-TR" sz="2000" dirty="0">
                <a:latin typeface="Arial" panose="020B0604020202020204" pitchFamily="34" charset="0"/>
                <a:cs typeface="Arial" panose="020B0604020202020204" pitchFamily="34" charset="0"/>
              </a:endParaRPr>
            </a:p>
          </p:txBody>
        </p:sp>
        <p:sp>
          <p:nvSpPr>
            <p:cNvPr id="13" name="Metin kutusu 12">
              <a:extLst>
                <a:ext uri="{FF2B5EF4-FFF2-40B4-BE49-F238E27FC236}">
                  <a16:creationId xmlns:a16="http://schemas.microsoft.com/office/drawing/2014/main" id="{04B54054-2218-8FC2-A362-71E9A915D4B9}"/>
                </a:ext>
              </a:extLst>
            </p:cNvPr>
            <p:cNvSpPr txBox="1"/>
            <p:nvPr/>
          </p:nvSpPr>
          <p:spPr>
            <a:xfrm>
              <a:off x="8940539" y="4062663"/>
              <a:ext cx="5069898" cy="707886"/>
            </a:xfrm>
            <a:prstGeom prst="rect">
              <a:avLst/>
            </a:prstGeom>
            <a:noFill/>
            <a:ln w="22225">
              <a:solidFill>
                <a:schemeClr val="tx1"/>
              </a:solidFill>
            </a:ln>
          </p:spPr>
          <p:txBody>
            <a:bodyPr wrap="square" rtlCol="0">
              <a:spAutoFit/>
            </a:bodyPr>
            <a:lstStyle/>
            <a:p>
              <a:pPr algn="ctr"/>
              <a:r>
                <a:rPr lang="tr-TR" sz="2000" dirty="0" err="1">
                  <a:latin typeface="Arial" panose="020B0604020202020204" pitchFamily="34" charset="0"/>
                  <a:cs typeface="Arial" panose="020B0604020202020204" pitchFamily="34" charset="0"/>
                </a:rPr>
                <a:t>If</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the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mother</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unsalvageable</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or</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cardiac</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arrest</a:t>
              </a:r>
              <a:endParaRPr lang="tr-TR" sz="2000" dirty="0">
                <a:latin typeface="Arial" panose="020B0604020202020204" pitchFamily="34" charset="0"/>
                <a:cs typeface="Arial" panose="020B0604020202020204" pitchFamily="34" charset="0"/>
              </a:endParaRPr>
            </a:p>
          </p:txBody>
        </p:sp>
        <p:sp>
          <p:nvSpPr>
            <p:cNvPr id="14" name="Metin kutusu 13">
              <a:extLst>
                <a:ext uri="{FF2B5EF4-FFF2-40B4-BE49-F238E27FC236}">
                  <a16:creationId xmlns:a16="http://schemas.microsoft.com/office/drawing/2014/main" id="{F20DB3B0-85DA-9861-ABD1-998ADD72BC70}"/>
                </a:ext>
              </a:extLst>
            </p:cNvPr>
            <p:cNvSpPr txBox="1"/>
            <p:nvPr/>
          </p:nvSpPr>
          <p:spPr>
            <a:xfrm>
              <a:off x="9088586" y="4823295"/>
              <a:ext cx="2867881" cy="400110"/>
            </a:xfrm>
            <a:prstGeom prst="rect">
              <a:avLst/>
            </a:prstGeom>
            <a:noFill/>
            <a:ln w="22225">
              <a:solidFill>
                <a:schemeClr val="tx1"/>
              </a:solidFill>
            </a:ln>
          </p:spPr>
          <p:txBody>
            <a:bodyPr wrap="square" rtlCol="0">
              <a:spAutoFit/>
            </a:bodyPr>
            <a:lstStyle/>
            <a:p>
              <a:pPr algn="ctr"/>
              <a:r>
                <a:rPr lang="tr-TR" sz="2000" dirty="0"/>
                <a:t>Is </a:t>
              </a:r>
              <a:r>
                <a:rPr lang="tr-TR" sz="2000" dirty="0" err="1"/>
                <a:t>the</a:t>
              </a:r>
              <a:r>
                <a:rPr lang="tr-TR" sz="2000" dirty="0"/>
                <a:t> </a:t>
              </a:r>
              <a:r>
                <a:rPr lang="tr-TR" sz="2000" dirty="0" err="1"/>
                <a:t>fetus</a:t>
              </a:r>
              <a:r>
                <a:rPr lang="tr-TR" sz="2000" dirty="0"/>
                <a:t> </a:t>
              </a:r>
              <a:r>
                <a:rPr lang="tr-TR" sz="2000" dirty="0" err="1"/>
                <a:t>viable</a:t>
              </a:r>
              <a:r>
                <a:rPr lang="tr-TR" sz="2000" dirty="0"/>
                <a:t>?</a:t>
              </a:r>
            </a:p>
          </p:txBody>
        </p:sp>
        <p:sp>
          <p:nvSpPr>
            <p:cNvPr id="15" name="Metin kutusu 14">
              <a:extLst>
                <a:ext uri="{FF2B5EF4-FFF2-40B4-BE49-F238E27FC236}">
                  <a16:creationId xmlns:a16="http://schemas.microsoft.com/office/drawing/2014/main" id="{BCD65ADB-219C-852E-EBC5-A97EFB119650}"/>
                </a:ext>
              </a:extLst>
            </p:cNvPr>
            <p:cNvSpPr txBox="1"/>
            <p:nvPr/>
          </p:nvSpPr>
          <p:spPr>
            <a:xfrm>
              <a:off x="9139950" y="5665976"/>
              <a:ext cx="520527" cy="400110"/>
            </a:xfrm>
            <a:prstGeom prst="rect">
              <a:avLst/>
            </a:prstGeom>
            <a:noFill/>
          </p:spPr>
          <p:txBody>
            <a:bodyPr wrap="none" rtlCol="0">
              <a:spAutoFit/>
            </a:bodyPr>
            <a:lstStyle/>
            <a:p>
              <a:r>
                <a:rPr lang="tr-TR" sz="2000" dirty="0" err="1"/>
                <a:t>Yes</a:t>
              </a:r>
              <a:endParaRPr lang="tr-TR" sz="2000" dirty="0"/>
            </a:p>
          </p:txBody>
        </p:sp>
        <p:sp>
          <p:nvSpPr>
            <p:cNvPr id="16" name="Metin kutusu 15">
              <a:extLst>
                <a:ext uri="{FF2B5EF4-FFF2-40B4-BE49-F238E27FC236}">
                  <a16:creationId xmlns:a16="http://schemas.microsoft.com/office/drawing/2014/main" id="{8A23DE34-E728-9445-1785-0F040CA32B54}"/>
                </a:ext>
              </a:extLst>
            </p:cNvPr>
            <p:cNvSpPr txBox="1"/>
            <p:nvPr/>
          </p:nvSpPr>
          <p:spPr>
            <a:xfrm>
              <a:off x="10800431" y="5658655"/>
              <a:ext cx="484428" cy="400110"/>
            </a:xfrm>
            <a:prstGeom prst="rect">
              <a:avLst/>
            </a:prstGeom>
            <a:noFill/>
          </p:spPr>
          <p:txBody>
            <a:bodyPr wrap="none" rtlCol="0">
              <a:spAutoFit/>
            </a:bodyPr>
            <a:lstStyle/>
            <a:p>
              <a:r>
                <a:rPr lang="tr-TR" sz="2000" dirty="0"/>
                <a:t>No</a:t>
              </a:r>
            </a:p>
          </p:txBody>
        </p:sp>
        <p:sp>
          <p:nvSpPr>
            <p:cNvPr id="17" name="Metin kutusu 16">
              <a:extLst>
                <a:ext uri="{FF2B5EF4-FFF2-40B4-BE49-F238E27FC236}">
                  <a16:creationId xmlns:a16="http://schemas.microsoft.com/office/drawing/2014/main" id="{B6728F02-49DC-29B9-FDFB-7D58829A6E03}"/>
                </a:ext>
              </a:extLst>
            </p:cNvPr>
            <p:cNvSpPr txBox="1"/>
            <p:nvPr/>
          </p:nvSpPr>
          <p:spPr>
            <a:xfrm>
              <a:off x="7717245" y="6284638"/>
              <a:ext cx="2691763" cy="400110"/>
            </a:xfrm>
            <a:prstGeom prst="rect">
              <a:avLst/>
            </a:prstGeom>
            <a:noFill/>
            <a:ln w="22225">
              <a:solidFill>
                <a:schemeClr val="tx1"/>
              </a:solidFill>
            </a:ln>
          </p:spPr>
          <p:txBody>
            <a:bodyPr wrap="none" rtlCol="0">
              <a:spAutoFit/>
            </a:bodyPr>
            <a:lstStyle/>
            <a:p>
              <a:r>
                <a:rPr lang="tr-TR" sz="2000" dirty="0" err="1">
                  <a:latin typeface="Arial" panose="020B0604020202020204" pitchFamily="34" charset="0"/>
                  <a:cs typeface="Arial" panose="020B0604020202020204" pitchFamily="34" charset="0"/>
                </a:rPr>
                <a:t>Perimortem</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Cesarean</a:t>
              </a:r>
              <a:endParaRPr lang="tr-TR" sz="2000" dirty="0">
                <a:latin typeface="Arial" panose="020B0604020202020204" pitchFamily="34" charset="0"/>
                <a:cs typeface="Arial" panose="020B0604020202020204" pitchFamily="34" charset="0"/>
              </a:endParaRPr>
            </a:p>
          </p:txBody>
        </p:sp>
        <p:sp>
          <p:nvSpPr>
            <p:cNvPr id="18" name="Metin kutusu 17">
              <a:extLst>
                <a:ext uri="{FF2B5EF4-FFF2-40B4-BE49-F238E27FC236}">
                  <a16:creationId xmlns:a16="http://schemas.microsoft.com/office/drawing/2014/main" id="{4E8D307F-6CF2-CFF9-4EB6-40F1BF72DD75}"/>
                </a:ext>
              </a:extLst>
            </p:cNvPr>
            <p:cNvSpPr txBox="1"/>
            <p:nvPr/>
          </p:nvSpPr>
          <p:spPr>
            <a:xfrm>
              <a:off x="10506825" y="6284638"/>
              <a:ext cx="2222083" cy="400110"/>
            </a:xfrm>
            <a:prstGeom prst="rect">
              <a:avLst/>
            </a:prstGeom>
            <a:noFill/>
            <a:ln w="22225">
              <a:solidFill>
                <a:schemeClr val="tx1"/>
              </a:solidFill>
            </a:ln>
          </p:spPr>
          <p:txBody>
            <a:bodyPr wrap="none" rtlCol="0">
              <a:spAutoFit/>
            </a:bodyPr>
            <a:lstStyle/>
            <a:p>
              <a:pPr algn="ctr"/>
              <a:r>
                <a:rPr lang="tr-TR" sz="2000" dirty="0">
                  <a:latin typeface="Arial" panose="020B0604020202020204" pitchFamily="34" charset="0"/>
                  <a:cs typeface="Arial" panose="020B0604020202020204" pitchFamily="34" charset="0"/>
                </a:rPr>
                <a:t>Stop </a:t>
              </a:r>
              <a:r>
                <a:rPr lang="tr-TR" sz="2000" dirty="0" err="1">
                  <a:latin typeface="Arial" panose="020B0604020202020204" pitchFamily="34" charset="0"/>
                  <a:cs typeface="Arial" panose="020B0604020202020204" pitchFamily="34" charset="0"/>
                </a:rPr>
                <a:t>resuscitation</a:t>
              </a:r>
              <a:endParaRPr lang="tr-TR" sz="2000" dirty="0">
                <a:latin typeface="Arial" panose="020B0604020202020204" pitchFamily="34" charset="0"/>
                <a:cs typeface="Arial" panose="020B0604020202020204" pitchFamily="34" charset="0"/>
              </a:endParaRPr>
            </a:p>
          </p:txBody>
        </p:sp>
        <p:cxnSp>
          <p:nvCxnSpPr>
            <p:cNvPr id="20" name="Düz Ok Bağlayıcısı 19">
              <a:extLst>
                <a:ext uri="{FF2B5EF4-FFF2-40B4-BE49-F238E27FC236}">
                  <a16:creationId xmlns:a16="http://schemas.microsoft.com/office/drawing/2014/main" id="{1366D299-634A-56F6-CF16-B4F75C8AB7D3}"/>
                </a:ext>
              </a:extLst>
            </p:cNvPr>
            <p:cNvCxnSpPr>
              <a:cxnSpLocks/>
            </p:cNvCxnSpPr>
            <p:nvPr/>
          </p:nvCxnSpPr>
          <p:spPr>
            <a:xfrm>
              <a:off x="10076107" y="4501354"/>
              <a:ext cx="0" cy="25119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Düz Ok Bağlayıcısı 20">
              <a:extLst>
                <a:ext uri="{FF2B5EF4-FFF2-40B4-BE49-F238E27FC236}">
                  <a16:creationId xmlns:a16="http://schemas.microsoft.com/office/drawing/2014/main" id="{D2923E51-036D-CE1D-97B7-84830DA96DE3}"/>
                </a:ext>
              </a:extLst>
            </p:cNvPr>
            <p:cNvCxnSpPr>
              <a:cxnSpLocks/>
              <a:stCxn id="16" idx="2"/>
            </p:cNvCxnSpPr>
            <p:nvPr/>
          </p:nvCxnSpPr>
          <p:spPr>
            <a:xfrm flipH="1">
              <a:off x="11028218" y="6058765"/>
              <a:ext cx="14427" cy="22587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Düz Ok Bağlayıcısı 21">
              <a:extLst>
                <a:ext uri="{FF2B5EF4-FFF2-40B4-BE49-F238E27FC236}">
                  <a16:creationId xmlns:a16="http://schemas.microsoft.com/office/drawing/2014/main" id="{4423717E-300A-6839-FB79-E43261C5F9F5}"/>
                </a:ext>
              </a:extLst>
            </p:cNvPr>
            <p:cNvCxnSpPr>
              <a:cxnSpLocks/>
              <a:stCxn id="15" idx="2"/>
            </p:cNvCxnSpPr>
            <p:nvPr/>
          </p:nvCxnSpPr>
          <p:spPr>
            <a:xfrm flipH="1">
              <a:off x="9382709" y="6066086"/>
              <a:ext cx="17505" cy="22436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Düz Ok Bağlayıcısı 22">
              <a:extLst>
                <a:ext uri="{FF2B5EF4-FFF2-40B4-BE49-F238E27FC236}">
                  <a16:creationId xmlns:a16="http://schemas.microsoft.com/office/drawing/2014/main" id="{846BC59B-170F-4E29-18F2-B01A4153E18D}"/>
                </a:ext>
              </a:extLst>
            </p:cNvPr>
            <p:cNvCxnSpPr>
              <a:cxnSpLocks/>
            </p:cNvCxnSpPr>
            <p:nvPr/>
          </p:nvCxnSpPr>
          <p:spPr>
            <a:xfrm flipH="1">
              <a:off x="9500215" y="5236913"/>
              <a:ext cx="356368" cy="47889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Düz Ok Bağlayıcısı 23">
              <a:extLst>
                <a:ext uri="{FF2B5EF4-FFF2-40B4-BE49-F238E27FC236}">
                  <a16:creationId xmlns:a16="http://schemas.microsoft.com/office/drawing/2014/main" id="{BBCE4049-2F28-07DA-D4ED-5BF3EAB1C12F}"/>
                </a:ext>
              </a:extLst>
            </p:cNvPr>
            <p:cNvCxnSpPr>
              <a:cxnSpLocks/>
            </p:cNvCxnSpPr>
            <p:nvPr/>
          </p:nvCxnSpPr>
          <p:spPr>
            <a:xfrm>
              <a:off x="10697813" y="5236913"/>
              <a:ext cx="356368" cy="473349"/>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Metin kutusu 24">
              <a:extLst>
                <a:ext uri="{FF2B5EF4-FFF2-40B4-BE49-F238E27FC236}">
                  <a16:creationId xmlns:a16="http://schemas.microsoft.com/office/drawing/2014/main" id="{7EC6352A-04DB-8B20-D091-AB9C9D5FB9A4}"/>
                </a:ext>
              </a:extLst>
            </p:cNvPr>
            <p:cNvSpPr txBox="1"/>
            <p:nvPr/>
          </p:nvSpPr>
          <p:spPr>
            <a:xfrm>
              <a:off x="3491506" y="4917533"/>
              <a:ext cx="5328703" cy="400110"/>
            </a:xfrm>
            <a:prstGeom prst="rect">
              <a:avLst/>
            </a:prstGeom>
            <a:noFill/>
            <a:ln w="22225">
              <a:solidFill>
                <a:schemeClr val="tx1"/>
              </a:solidFill>
            </a:ln>
          </p:spPr>
          <p:txBody>
            <a:bodyPr wrap="none" rtlCol="0">
              <a:spAutoFit/>
            </a:bodyPr>
            <a:lstStyle/>
            <a:p>
              <a:r>
                <a:rPr lang="tr-TR" sz="2000" dirty="0" err="1">
                  <a:latin typeface="Arial" panose="020B0604020202020204" pitchFamily="34" charset="0"/>
                  <a:cs typeface="Arial" panose="020B0604020202020204" pitchFamily="34" charset="0"/>
                </a:rPr>
                <a:t>Follow</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algorithm</a:t>
              </a:r>
              <a:r>
                <a:rPr lang="tr-TR" sz="2000" dirty="0">
                  <a:latin typeface="Arial" panose="020B0604020202020204" pitchFamily="34" charset="0"/>
                  <a:cs typeface="Arial" panose="020B0604020202020204" pitchFamily="34" charset="0"/>
                </a:rPr>
                <a:t> of «</a:t>
              </a:r>
              <a:r>
                <a:rPr lang="tr-TR" sz="2000" dirty="0" err="1">
                  <a:latin typeface="Arial" panose="020B0604020202020204" pitchFamily="34" charset="0"/>
                  <a:cs typeface="Arial" panose="020B0604020202020204" pitchFamily="34" charset="0"/>
                </a:rPr>
                <a:t>mother</a:t>
              </a:r>
              <a:r>
                <a:rPr lang="tr-TR" sz="2000" dirty="0">
                  <a:latin typeface="Arial" panose="020B0604020202020204" pitchFamily="34" charset="0"/>
                  <a:cs typeface="Arial" panose="020B0604020202020204" pitchFamily="34" charset="0"/>
                </a:rPr>
                <a:t> </a:t>
              </a:r>
              <a:r>
                <a:rPr lang="tr-TR" sz="2000" dirty="0" err="1">
                  <a:latin typeface="Arial" panose="020B0604020202020204" pitchFamily="34" charset="0"/>
                  <a:cs typeface="Arial" panose="020B0604020202020204" pitchFamily="34" charset="0"/>
                </a:rPr>
                <a:t>stable</a:t>
              </a:r>
              <a:r>
                <a:rPr lang="tr-TR" sz="2000" dirty="0">
                  <a:latin typeface="Arial" panose="020B0604020202020204" pitchFamily="34" charset="0"/>
                  <a:cs typeface="Arial" panose="020B0604020202020204" pitchFamily="34" charset="0"/>
                </a:rPr>
                <a:t>» as </a:t>
              </a:r>
              <a:r>
                <a:rPr lang="tr-TR" sz="2000" dirty="0" err="1">
                  <a:latin typeface="Arial" panose="020B0604020202020204" pitchFamily="34" charset="0"/>
                  <a:cs typeface="Arial" panose="020B0604020202020204" pitchFamily="34" charset="0"/>
                </a:rPr>
                <a:t>below</a:t>
              </a:r>
              <a:endParaRPr lang="tr-TR" sz="2000" dirty="0">
                <a:latin typeface="Arial" panose="020B0604020202020204" pitchFamily="34" charset="0"/>
                <a:cs typeface="Arial" panose="020B0604020202020204" pitchFamily="34" charset="0"/>
              </a:endParaRPr>
            </a:p>
          </p:txBody>
        </p:sp>
      </p:grpSp>
      <p:cxnSp>
        <p:nvCxnSpPr>
          <p:cNvPr id="30" name="Düz Ok Bağlayıcısı 19">
            <a:extLst>
              <a:ext uri="{FF2B5EF4-FFF2-40B4-BE49-F238E27FC236}">
                <a16:creationId xmlns:a16="http://schemas.microsoft.com/office/drawing/2014/main" id="{35B342B5-5C72-DF4A-8C23-4715B5827F6C}"/>
              </a:ext>
            </a:extLst>
          </p:cNvPr>
          <p:cNvCxnSpPr>
            <a:cxnSpLocks/>
          </p:cNvCxnSpPr>
          <p:nvPr/>
        </p:nvCxnSpPr>
        <p:spPr>
          <a:xfrm>
            <a:off x="2647026" y="4552712"/>
            <a:ext cx="0" cy="40359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 name="Left-Up Arrow 1">
            <a:extLst>
              <a:ext uri="{FF2B5EF4-FFF2-40B4-BE49-F238E27FC236}">
                <a16:creationId xmlns:a16="http://schemas.microsoft.com/office/drawing/2014/main" id="{35981A77-CFFB-C347-8A8E-7367B65EFB94}"/>
              </a:ext>
            </a:extLst>
          </p:cNvPr>
          <p:cNvSpPr/>
          <p:nvPr/>
        </p:nvSpPr>
        <p:spPr>
          <a:xfrm rot="13467178">
            <a:off x="4896640" y="3416366"/>
            <a:ext cx="1265589" cy="1303080"/>
          </a:xfrm>
          <a:prstGeom prst="lef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6" name="TextBox 25">
            <a:extLst>
              <a:ext uri="{FF2B5EF4-FFF2-40B4-BE49-F238E27FC236}">
                <a16:creationId xmlns:a16="http://schemas.microsoft.com/office/drawing/2014/main" id="{23693447-FB3A-7A40-8EA0-E541905B3075}"/>
              </a:ext>
            </a:extLst>
          </p:cNvPr>
          <p:cNvSpPr txBox="1"/>
          <p:nvPr/>
        </p:nvSpPr>
        <p:spPr>
          <a:xfrm>
            <a:off x="218254" y="6451623"/>
            <a:ext cx="3751027" cy="307777"/>
          </a:xfrm>
          <a:prstGeom prst="rect">
            <a:avLst/>
          </a:prstGeom>
          <a:noFill/>
        </p:spPr>
        <p:txBody>
          <a:bodyPr wrap="none" rtlCol="0">
            <a:spAutoFit/>
          </a:bodyPr>
          <a:lstStyle/>
          <a:p>
            <a:r>
              <a:rPr lang="en-TR" sz="1400" b="1" dirty="0"/>
              <a:t>FAST: </a:t>
            </a:r>
            <a:r>
              <a:rPr lang="en-TR" sz="1400" dirty="0"/>
              <a:t>Focussed Abdominal Ultrasound of Trauma</a:t>
            </a:r>
          </a:p>
        </p:txBody>
      </p:sp>
    </p:spTree>
    <p:extLst>
      <p:ext uri="{BB962C8B-B14F-4D97-AF65-F5344CB8AC3E}">
        <p14:creationId xmlns:p14="http://schemas.microsoft.com/office/powerpoint/2010/main" val="695948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17257</TotalTime>
  <Words>13444</Words>
  <Application>Microsoft Macintosh PowerPoint</Application>
  <PresentationFormat>Widescreen</PresentationFormat>
  <Paragraphs>575</Paragraphs>
  <Slides>26</Slides>
  <Notes>21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1" baseType="lpstr">
      <vt:lpstr>Arial</vt:lpstr>
      <vt:lpstr>Calibri</vt:lpstr>
      <vt:lpstr>Calibri Light</vt:lpstr>
      <vt:lpstr>Helvetica</vt:lpstr>
      <vt:lpstr>Merriweather</vt:lpstr>
      <vt:lpstr>MyriadPro</vt:lpstr>
      <vt:lpstr>OpenSans</vt:lpstr>
      <vt:lpstr>Soleil</vt:lpstr>
      <vt:lpstr>system-ui</vt:lpstr>
      <vt:lpstr>Times New Roman</vt:lpstr>
      <vt:lpstr>TitilliumText22L</vt:lpstr>
      <vt:lpstr>Ubuntu</vt:lpstr>
      <vt:lpstr>Wingdings</vt:lpstr>
      <vt:lpstr>Office Theme</vt:lpstr>
      <vt:lpstr>CorelDRAW</vt:lpstr>
      <vt:lpstr>PowerPoint Presentation</vt:lpstr>
      <vt:lpstr>PowerPoint Presentation</vt:lpstr>
      <vt:lpstr>PowerPoint Presentation</vt:lpstr>
      <vt:lpstr>History</vt:lpstr>
      <vt:lpstr>Incidence of pregnant trauma </vt:lpstr>
      <vt:lpstr>PowerPoint Presentation</vt:lpstr>
      <vt:lpstr>Pathophysiology - Mechanism</vt:lpstr>
      <vt:lpstr>Approach to pregnant trauma patient</vt:lpstr>
      <vt:lpstr>PowerPoint Presentation</vt:lpstr>
      <vt:lpstr>Perimortem Cesarean Section</vt:lpstr>
      <vt:lpstr>PowerPoint Presentation</vt:lpstr>
      <vt:lpstr>PowerPoint Presentation</vt:lpstr>
      <vt:lpstr>PowerPoint Presentation</vt:lpstr>
      <vt:lpstr> A Post Hoc Analysis of the PAMPer and COMBAT Clinical Trials.  JAMA Surg 2020</vt:lpstr>
      <vt:lpstr>Definition Massive transfusion/bleeding</vt:lpstr>
      <vt:lpstr>Can we predict who needs a massive transfusion (MT)? </vt:lpstr>
      <vt:lpstr>PowerPoint Presentation</vt:lpstr>
      <vt:lpstr>Do we have any predictors?</vt:lpstr>
      <vt:lpstr>Monitoring and measures to support coagulation is to be initiated immediately upon hospital admission (Grade 1B) </vt:lpstr>
      <vt:lpstr>Damage Control Resuscitation</vt:lpstr>
      <vt:lpstr>Type of fluid</vt:lpstr>
      <vt:lpstr>PowerPoint Presentation</vt:lpstr>
      <vt:lpstr>Optimize metabolic and physiologic parameters</vt:lpstr>
      <vt:lpstr>Further work is required to refine evidence based role of new/novel concepts and/or managements like prehospital bundle, hemostatics agents not labelled yet in pregnant trauma setting as well.</vt:lpstr>
      <vt:lpstr>Guidelines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berrin günaydın</dc:creator>
  <cp:lastModifiedBy>berrin günaydın</cp:lastModifiedBy>
  <cp:revision>226</cp:revision>
  <cp:lastPrinted>2022-06-02T07:16:22Z</cp:lastPrinted>
  <dcterms:created xsi:type="dcterms:W3CDTF">2022-05-21T04:51:46Z</dcterms:created>
  <dcterms:modified xsi:type="dcterms:W3CDTF">2023-04-20T05:14:29Z</dcterms:modified>
</cp:coreProperties>
</file>