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449" r:id="rId3"/>
    <p:sldId id="264" r:id="rId4"/>
    <p:sldId id="260" r:id="rId5"/>
    <p:sldId id="772" r:id="rId6"/>
    <p:sldId id="331" r:id="rId7"/>
    <p:sldId id="262" r:id="rId8"/>
    <p:sldId id="771" r:id="rId9"/>
    <p:sldId id="769" r:id="rId10"/>
    <p:sldId id="2495" r:id="rId11"/>
    <p:sldId id="2452" r:id="rId12"/>
    <p:sldId id="2463" r:id="rId13"/>
    <p:sldId id="2448" r:id="rId14"/>
    <p:sldId id="259" r:id="rId15"/>
    <p:sldId id="2447" r:id="rId16"/>
    <p:sldId id="2411" r:id="rId17"/>
    <p:sldId id="2443" r:id="rId18"/>
    <p:sldId id="2439" r:id="rId19"/>
    <p:sldId id="800" r:id="rId20"/>
    <p:sldId id="2445" r:id="rId21"/>
    <p:sldId id="2453" r:id="rId22"/>
    <p:sldId id="2456" r:id="rId23"/>
    <p:sldId id="2467" r:id="rId24"/>
    <p:sldId id="2496" r:id="rId25"/>
    <p:sldId id="2492" r:id="rId26"/>
    <p:sldId id="2451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2" autoAdjust="0"/>
    <p:restoredTop sz="86515"/>
  </p:normalViewPr>
  <p:slideViewPr>
    <p:cSldViewPr snapToGrid="0">
      <p:cViewPr varScale="1">
        <p:scale>
          <a:sx n="98" d="100"/>
          <a:sy n="98" d="100"/>
        </p:scale>
        <p:origin x="1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T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PPH rate 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5-7E4C-AC8E-DFC874AFBE2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55-7E4C-AC8E-DFC874AFBE2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55-7E4C-AC8E-DFC874AFBE2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55-7E4C-AC8E-DFC874AFBE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BB16B13B-5513-B441-BA62-84A5481AB0A4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55-7E4C-AC8E-DFC874AFBE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ABE488D9-170E-2543-A7D4-02D63AC9415B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55-7E4C-AC8E-DFC874AFBE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6ECE2933-DAB6-8140-917A-ED3695E9614F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55-7E4C-AC8E-DFC874AFBE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54ACE90-FF0B-EB4C-A185-C51189889128}" type="PERCENTAGE">
                      <a:rPr lang="en-US" baseline="0" smtClean="0"/>
                      <a:pPr/>
                      <a:t>[PERCENTAGE]</a:t>
                    </a:fld>
                    <a:endParaRPr lang="en-T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A55-7E4C-AC8E-DFC874AFBE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Africa</c:v>
                </c:pt>
                <c:pt idx="1">
                  <c:v>Asia</c:v>
                </c:pt>
                <c:pt idx="2">
                  <c:v>Latin America</c:v>
                </c:pt>
                <c:pt idx="3">
                  <c:v>Developed countries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</c:v>
                </c:pt>
                <c:pt idx="1">
                  <c:v>31</c:v>
                </c:pt>
                <c:pt idx="2">
                  <c:v>21.5</c:v>
                </c:pt>
                <c:pt idx="3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55-7E4C-AC8E-DFC874AFBE2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D5488-78E9-7D41-B2B8-EB51D43376E6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FE2159-8E06-AD4E-9870-C3811072CAAA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PPH</a:t>
          </a:r>
          <a:r>
            <a:rPr lang="en-US" dirty="0"/>
            <a:t>  is the leading cause for maternal mortality worldwide</a:t>
          </a:r>
        </a:p>
      </dgm:t>
    </dgm:pt>
    <dgm:pt modelId="{C1C34060-C9FB-F647-AC4E-55F30EE48D6F}" type="parTrans" cxnId="{3687C91D-7B2E-744D-8629-DC27886DEC70}">
      <dgm:prSet/>
      <dgm:spPr/>
      <dgm:t>
        <a:bodyPr/>
        <a:lstStyle/>
        <a:p>
          <a:endParaRPr lang="en-US"/>
        </a:p>
      </dgm:t>
    </dgm:pt>
    <dgm:pt modelId="{6A6D3610-6BA4-A640-A6E4-7F2FA75C4BC0}" type="sibTrans" cxnId="{3687C91D-7B2E-744D-8629-DC27886DEC70}">
      <dgm:prSet/>
      <dgm:spPr/>
      <dgm:t>
        <a:bodyPr/>
        <a:lstStyle/>
        <a:p>
          <a:endParaRPr lang="en-US"/>
        </a:p>
      </dgm:t>
    </dgm:pt>
    <dgm:pt modelId="{1E2BBA10-3786-9241-84D6-974A3BE180BB}">
      <dgm:prSet phldrT="[Text]"/>
      <dgm:spPr/>
      <dgm:t>
        <a:bodyPr/>
        <a:lstStyle/>
        <a:p>
          <a:r>
            <a:rPr lang="en-US" dirty="0"/>
            <a:t>Hypofibrinogenemia identified as a major risk factor for progress  to severe </a:t>
          </a:r>
          <a:r>
            <a:rPr lang="en-US" b="1" dirty="0">
              <a:solidFill>
                <a:schemeClr val="tx1"/>
              </a:solidFill>
            </a:rPr>
            <a:t>PPH</a:t>
          </a:r>
        </a:p>
      </dgm:t>
    </dgm:pt>
    <dgm:pt modelId="{21F3136D-3D48-C54E-8949-9537A90325FF}" type="parTrans" cxnId="{971C89EE-2570-B045-BA64-5D4923B840AA}">
      <dgm:prSet/>
      <dgm:spPr/>
      <dgm:t>
        <a:bodyPr/>
        <a:lstStyle/>
        <a:p>
          <a:endParaRPr lang="en-US"/>
        </a:p>
      </dgm:t>
    </dgm:pt>
    <dgm:pt modelId="{3007E4E7-FB61-7643-9124-1CE284C9A7E7}" type="sibTrans" cxnId="{971C89EE-2570-B045-BA64-5D4923B840AA}">
      <dgm:prSet/>
      <dgm:spPr/>
      <dgm:t>
        <a:bodyPr/>
        <a:lstStyle/>
        <a:p>
          <a:endParaRPr lang="en-US"/>
        </a:p>
      </dgm:t>
    </dgm:pt>
    <dgm:pt modelId="{EEC31CFA-72EE-ED4E-8E3D-B6CF973A3CFD}" type="pres">
      <dgm:prSet presAssocID="{A8DD5488-78E9-7D41-B2B8-EB51D43376E6}" presName="diagram" presStyleCnt="0">
        <dgm:presLayoutVars>
          <dgm:dir/>
          <dgm:resizeHandles val="exact"/>
        </dgm:presLayoutVars>
      </dgm:prSet>
      <dgm:spPr/>
    </dgm:pt>
    <dgm:pt modelId="{2C769D14-C7ED-0647-9378-96BFA31C5F96}" type="pres">
      <dgm:prSet presAssocID="{55FE2159-8E06-AD4E-9870-C3811072CAAA}" presName="arrow" presStyleLbl="node1" presStyleIdx="0" presStyleCnt="2" custScaleY="100230">
        <dgm:presLayoutVars>
          <dgm:bulletEnabled val="1"/>
        </dgm:presLayoutVars>
      </dgm:prSet>
      <dgm:spPr/>
    </dgm:pt>
    <dgm:pt modelId="{37D793EE-5161-C44B-8F53-B857E22688A0}" type="pres">
      <dgm:prSet presAssocID="{1E2BBA10-3786-9241-84D6-974A3BE180BB}" presName="arrow" presStyleLbl="node1" presStyleIdx="1" presStyleCnt="2" custScaleY="100375">
        <dgm:presLayoutVars>
          <dgm:bulletEnabled val="1"/>
        </dgm:presLayoutVars>
      </dgm:prSet>
      <dgm:spPr/>
    </dgm:pt>
  </dgm:ptLst>
  <dgm:cxnLst>
    <dgm:cxn modelId="{D96E6F00-7D39-E64D-AED3-2479ADFCB163}" type="presOf" srcId="{1E2BBA10-3786-9241-84D6-974A3BE180BB}" destId="{37D793EE-5161-C44B-8F53-B857E22688A0}" srcOrd="0" destOrd="0" presId="urn:microsoft.com/office/officeart/2005/8/layout/arrow5"/>
    <dgm:cxn modelId="{B1D98B05-B5DF-7045-88CF-A57820AC054D}" type="presOf" srcId="{55FE2159-8E06-AD4E-9870-C3811072CAAA}" destId="{2C769D14-C7ED-0647-9378-96BFA31C5F96}" srcOrd="0" destOrd="0" presId="urn:microsoft.com/office/officeart/2005/8/layout/arrow5"/>
    <dgm:cxn modelId="{3687C91D-7B2E-744D-8629-DC27886DEC70}" srcId="{A8DD5488-78E9-7D41-B2B8-EB51D43376E6}" destId="{55FE2159-8E06-AD4E-9870-C3811072CAAA}" srcOrd="0" destOrd="0" parTransId="{C1C34060-C9FB-F647-AC4E-55F30EE48D6F}" sibTransId="{6A6D3610-6BA4-A640-A6E4-7F2FA75C4BC0}"/>
    <dgm:cxn modelId="{1E8EC8D6-06A3-A24D-88F3-3CB828F4B192}" type="presOf" srcId="{A8DD5488-78E9-7D41-B2B8-EB51D43376E6}" destId="{EEC31CFA-72EE-ED4E-8E3D-B6CF973A3CFD}" srcOrd="0" destOrd="0" presId="urn:microsoft.com/office/officeart/2005/8/layout/arrow5"/>
    <dgm:cxn modelId="{971C89EE-2570-B045-BA64-5D4923B840AA}" srcId="{A8DD5488-78E9-7D41-B2B8-EB51D43376E6}" destId="{1E2BBA10-3786-9241-84D6-974A3BE180BB}" srcOrd="1" destOrd="0" parTransId="{21F3136D-3D48-C54E-8949-9537A90325FF}" sibTransId="{3007E4E7-FB61-7643-9124-1CE284C9A7E7}"/>
    <dgm:cxn modelId="{D57875EF-B121-434C-8F0B-A08D2AF4A1D3}" type="presParOf" srcId="{EEC31CFA-72EE-ED4E-8E3D-B6CF973A3CFD}" destId="{2C769D14-C7ED-0647-9378-96BFA31C5F96}" srcOrd="0" destOrd="0" presId="urn:microsoft.com/office/officeart/2005/8/layout/arrow5"/>
    <dgm:cxn modelId="{09151255-FCC4-3748-A923-FBA251131EF4}" type="presParOf" srcId="{EEC31CFA-72EE-ED4E-8E3D-B6CF973A3CFD}" destId="{37D793EE-5161-C44B-8F53-B857E22688A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86F35-0B8B-B14C-933A-5746A2293C67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117C88E-47E9-AC46-90EF-127083DA299D}">
      <dgm:prSet phldrT="[Text]" custT="1"/>
      <dgm:spPr/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1. Diagnosis</a:t>
          </a:r>
          <a:endParaRPr lang="en-US" sz="2400" b="1" dirty="0"/>
        </a:p>
      </dgm:t>
    </dgm:pt>
    <dgm:pt modelId="{FFFDA172-AD8E-6D42-B625-0B0394B775B6}" type="parTrans" cxnId="{08537955-D75B-2544-B4D9-58D52B688CC6}">
      <dgm:prSet/>
      <dgm:spPr/>
      <dgm:t>
        <a:bodyPr/>
        <a:lstStyle/>
        <a:p>
          <a:endParaRPr lang="en-US"/>
        </a:p>
      </dgm:t>
    </dgm:pt>
    <dgm:pt modelId="{3D685BEE-AF19-D743-840F-244328403674}" type="sibTrans" cxnId="{08537955-D75B-2544-B4D9-58D52B688CC6}">
      <dgm:prSet/>
      <dgm:spPr/>
      <dgm:t>
        <a:bodyPr/>
        <a:lstStyle/>
        <a:p>
          <a:endParaRPr lang="en-US"/>
        </a:p>
      </dgm:t>
    </dgm:pt>
    <dgm:pt modelId="{76184006-24BA-F947-B7A4-F234838367E5}">
      <dgm:prSet phldrT="[Text]" custT="1"/>
      <dgm:spPr/>
      <dgm:t>
        <a:bodyPr/>
        <a:lstStyle/>
        <a:p>
          <a:pPr>
            <a:buFont typeface="+mj-lt"/>
            <a:buAutoNum type="alphaLcParenR"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Clinical findings</a:t>
          </a:r>
        </a:p>
      </dgm:t>
    </dgm:pt>
    <dgm:pt modelId="{D5F4354B-47BE-6549-858A-2FD07DA4DAC1}" type="parTrans" cxnId="{9D7E91C7-612B-0349-9CDE-E15FBBDE9331}">
      <dgm:prSet/>
      <dgm:spPr/>
      <dgm:t>
        <a:bodyPr/>
        <a:lstStyle/>
        <a:p>
          <a:endParaRPr lang="en-US"/>
        </a:p>
      </dgm:t>
    </dgm:pt>
    <dgm:pt modelId="{782F35EA-F8EF-2843-B730-0D042EE4FB02}" type="sibTrans" cxnId="{9D7E91C7-612B-0349-9CDE-E15FBBDE9331}">
      <dgm:prSet/>
      <dgm:spPr/>
      <dgm:t>
        <a:bodyPr/>
        <a:lstStyle/>
        <a:p>
          <a:endParaRPr lang="en-US"/>
        </a:p>
      </dgm:t>
    </dgm:pt>
    <dgm:pt modelId="{DE46EC3D-8192-C24E-A08C-7C4A110A79D0}">
      <dgm:prSet phldrT="[Text]" custT="1"/>
      <dgm:spPr/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2. M</a:t>
          </a:r>
          <a:r>
            <a:rPr lang="en-TR" sz="2400" b="1" dirty="0">
              <a:latin typeface="Arial" panose="020B0604020202020204" pitchFamily="34" charset="0"/>
              <a:cs typeface="Arial" panose="020B0604020202020204" pitchFamily="34" charset="0"/>
            </a:rPr>
            <a:t>onitoring</a:t>
          </a:r>
          <a:endParaRPr lang="en-US" sz="1800" b="1" dirty="0"/>
        </a:p>
      </dgm:t>
    </dgm:pt>
    <dgm:pt modelId="{8A56BDAB-1728-4840-B97E-22473F8D7FA2}" type="parTrans" cxnId="{30E5251D-14DD-B84F-BAA0-9178FC19A521}">
      <dgm:prSet/>
      <dgm:spPr/>
      <dgm:t>
        <a:bodyPr/>
        <a:lstStyle/>
        <a:p>
          <a:endParaRPr lang="en-US"/>
        </a:p>
      </dgm:t>
    </dgm:pt>
    <dgm:pt modelId="{1DBD9215-D273-484B-9AF4-990A075C3A0A}" type="sibTrans" cxnId="{30E5251D-14DD-B84F-BAA0-9178FC19A521}">
      <dgm:prSet/>
      <dgm:spPr/>
      <dgm:t>
        <a:bodyPr/>
        <a:lstStyle/>
        <a:p>
          <a:endParaRPr lang="en-US"/>
        </a:p>
      </dgm:t>
    </dgm:pt>
    <dgm:pt modelId="{A412FC8B-D384-9E4F-BC74-7C35A76856F5}">
      <dgm:prSet phldrT="[Text]" custT="1"/>
      <dgm:spPr/>
      <dgm:t>
        <a:bodyPr/>
        <a:lstStyle/>
        <a:p>
          <a:pPr>
            <a:buFontTx/>
            <a:buNone/>
          </a:pP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TR" sz="2000" b="1" dirty="0">
              <a:latin typeface="Arial" panose="020B0604020202020204" pitchFamily="34" charset="0"/>
              <a:cs typeface="Arial" panose="020B0604020202020204" pitchFamily="34" charset="0"/>
            </a:rPr>
            <a:t>aboratory and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H</a:t>
          </a:r>
          <a:r>
            <a:rPr lang="en-TR" sz="2000" b="1" dirty="0">
              <a:latin typeface="Arial" panose="020B0604020202020204" pitchFamily="34" charset="0"/>
              <a:cs typeface="Arial" panose="020B0604020202020204" pitchFamily="34" charset="0"/>
            </a:rPr>
            <a:t>emodynamic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60411B-930E-C447-86C3-C92E5A331A91}" type="parTrans" cxnId="{5A8810F9-F202-5D41-9B09-B94C8CC7745E}">
      <dgm:prSet/>
      <dgm:spPr/>
      <dgm:t>
        <a:bodyPr/>
        <a:lstStyle/>
        <a:p>
          <a:endParaRPr lang="en-US"/>
        </a:p>
      </dgm:t>
    </dgm:pt>
    <dgm:pt modelId="{E1186A66-C736-504E-A420-A5843727A884}" type="sibTrans" cxnId="{5A8810F9-F202-5D41-9B09-B94C8CC7745E}">
      <dgm:prSet/>
      <dgm:spPr/>
      <dgm:t>
        <a:bodyPr/>
        <a:lstStyle/>
        <a:p>
          <a:endParaRPr lang="en-US"/>
        </a:p>
      </dgm:t>
    </dgm:pt>
    <dgm:pt modelId="{49C3BA1F-12C5-8044-83C0-FC6BCDBF0D8F}">
      <dgm:prSet phldrT="[Text]" custT="1"/>
      <dgm:spPr/>
      <dgm:t>
        <a:bodyPr/>
        <a:lstStyle/>
        <a:p>
          <a:r>
            <a:rPr lang="en-TR" sz="2400" b="1" dirty="0">
              <a:latin typeface="Arial" panose="020B0604020202020204" pitchFamily="34" charset="0"/>
              <a:cs typeface="Arial" panose="020B0604020202020204" pitchFamily="34" charset="0"/>
            </a:rPr>
            <a:t>3. Management</a:t>
          </a:r>
          <a:endParaRPr lang="en-US" sz="1800" b="1" dirty="0"/>
        </a:p>
      </dgm:t>
    </dgm:pt>
    <dgm:pt modelId="{2E338C87-1DF7-9247-ABB2-5FAD4CCF946D}" type="parTrans" cxnId="{AA67944F-6770-D643-88B9-A8C7E8373C79}">
      <dgm:prSet/>
      <dgm:spPr/>
      <dgm:t>
        <a:bodyPr/>
        <a:lstStyle/>
        <a:p>
          <a:endParaRPr lang="en-US"/>
        </a:p>
      </dgm:t>
    </dgm:pt>
    <dgm:pt modelId="{123291EC-1DEE-C747-AE96-80FC79E04AD3}" type="sibTrans" cxnId="{AA67944F-6770-D643-88B9-A8C7E8373C79}">
      <dgm:prSet/>
      <dgm:spPr/>
      <dgm:t>
        <a:bodyPr/>
        <a:lstStyle/>
        <a:p>
          <a:endParaRPr lang="en-US"/>
        </a:p>
      </dgm:t>
    </dgm:pt>
    <dgm:pt modelId="{3617FE9D-23E4-CA49-848C-7DC94D5D4FAE}">
      <dgm:prSet phldrT="[Text]" custT="1"/>
      <dgm:spPr/>
      <dgm:t>
        <a:bodyPr/>
        <a:lstStyle/>
        <a:p>
          <a:r>
            <a:rPr lang="en-TR" sz="2000" b="1" dirty="0">
              <a:latin typeface="Arial" panose="020B0604020202020204" pitchFamily="34" charset="0"/>
              <a:cs typeface="Arial" panose="020B0604020202020204" pitchFamily="34" charset="0"/>
            </a:rPr>
            <a:t>Pharmacologic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8686BB-C282-9542-8DB8-2AEC65F8420C}" type="parTrans" cxnId="{2933DC93-1A3F-6047-9B36-AC03B2CD9774}">
      <dgm:prSet/>
      <dgm:spPr/>
      <dgm:t>
        <a:bodyPr/>
        <a:lstStyle/>
        <a:p>
          <a:endParaRPr lang="en-US"/>
        </a:p>
      </dgm:t>
    </dgm:pt>
    <dgm:pt modelId="{2F104EF6-3BF4-894F-8EA1-0DC879AE8F6E}" type="sibTrans" cxnId="{2933DC93-1A3F-6047-9B36-AC03B2CD9774}">
      <dgm:prSet/>
      <dgm:spPr/>
      <dgm:t>
        <a:bodyPr/>
        <a:lstStyle/>
        <a:p>
          <a:endParaRPr lang="en-US"/>
        </a:p>
      </dgm:t>
    </dgm:pt>
    <dgm:pt modelId="{493A4A53-19E9-5D47-9D60-C09DABE47F45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Qualitative</a:t>
          </a:r>
        </a:p>
      </dgm:t>
    </dgm:pt>
    <dgm:pt modelId="{73C478D4-6CFD-314C-9B57-5C488EB4359A}" type="parTrans" cxnId="{0870D76B-0709-B640-8162-98A1CB1D532A}">
      <dgm:prSet/>
      <dgm:spPr/>
      <dgm:t>
        <a:bodyPr/>
        <a:lstStyle/>
        <a:p>
          <a:endParaRPr lang="en-US"/>
        </a:p>
      </dgm:t>
    </dgm:pt>
    <dgm:pt modelId="{1E2631E0-D24E-B44B-B5F6-C10C4A86DC0E}" type="sibTrans" cxnId="{0870D76B-0709-B640-8162-98A1CB1D532A}">
      <dgm:prSet/>
      <dgm:spPr/>
      <dgm:t>
        <a:bodyPr/>
        <a:lstStyle/>
        <a:p>
          <a:endParaRPr lang="en-US"/>
        </a:p>
      </dgm:t>
    </dgm:pt>
    <dgm:pt modelId="{749C6EE0-0443-F741-962C-1C65D9E491DC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Quantitative</a:t>
          </a:r>
        </a:p>
      </dgm:t>
    </dgm:pt>
    <dgm:pt modelId="{EAFA19C8-FEA4-C548-B74C-5A5E4F74A8D7}" type="parTrans" cxnId="{2949A5B2-A04A-8840-9D7F-A02D587DD754}">
      <dgm:prSet/>
      <dgm:spPr/>
      <dgm:t>
        <a:bodyPr/>
        <a:lstStyle/>
        <a:p>
          <a:endParaRPr lang="en-US"/>
        </a:p>
      </dgm:t>
    </dgm:pt>
    <dgm:pt modelId="{8707CCC8-7CDA-2047-AA19-20EA2A91731B}" type="sibTrans" cxnId="{2949A5B2-A04A-8840-9D7F-A02D587DD754}">
      <dgm:prSet/>
      <dgm:spPr/>
      <dgm:t>
        <a:bodyPr/>
        <a:lstStyle/>
        <a:p>
          <a:endParaRPr lang="en-US"/>
        </a:p>
      </dgm:t>
    </dgm:pt>
    <dgm:pt modelId="{EBCDA94E-74FF-1746-A26B-5F081E8284C0}">
      <dgm:prSet phldrT="[Text]" custT="1"/>
      <dgm:spPr/>
      <dgm:t>
        <a:bodyPr/>
        <a:lstStyle/>
        <a:p>
          <a:r>
            <a:rPr lang="en-TR" sz="2000" dirty="0">
              <a:latin typeface="Arial" panose="020B0604020202020204" pitchFamily="34" charset="0"/>
              <a:cs typeface="Arial" panose="020B0604020202020204" pitchFamily="34" charset="0"/>
            </a:rPr>
            <a:t>Uterotonics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2880C-1FAB-114C-94E1-D0B304945D45}" type="parTrans" cxnId="{546C6946-1A99-B64C-99BA-DB3D42CA31C3}">
      <dgm:prSet/>
      <dgm:spPr/>
      <dgm:t>
        <a:bodyPr/>
        <a:lstStyle/>
        <a:p>
          <a:endParaRPr lang="en-US"/>
        </a:p>
      </dgm:t>
    </dgm:pt>
    <dgm:pt modelId="{B10A559C-7511-8A47-9FBE-E075BBE347A3}" type="sibTrans" cxnId="{546C6946-1A99-B64C-99BA-DB3D42CA31C3}">
      <dgm:prSet/>
      <dgm:spPr/>
      <dgm:t>
        <a:bodyPr/>
        <a:lstStyle/>
        <a:p>
          <a:endParaRPr lang="en-US"/>
        </a:p>
      </dgm:t>
    </dgm:pt>
    <dgm:pt modelId="{C3FDB5C3-B5DE-9947-85DF-13542F1A13F8}">
      <dgm:prSet phldrT="[Text]" custT="1"/>
      <dgm:spPr/>
      <dgm:t>
        <a:bodyPr/>
        <a:lstStyle/>
        <a:p>
          <a:r>
            <a:rPr lang="en-TR" sz="2000" dirty="0">
              <a:latin typeface="Arial" panose="020B0604020202020204" pitchFamily="34" charset="0"/>
              <a:cs typeface="Arial" panose="020B0604020202020204" pitchFamily="34" charset="0"/>
            </a:rPr>
            <a:t>Antifibrinolytic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AD4DBB-013C-3346-A445-3C3A54734536}" type="parTrans" cxnId="{8DBB4DDF-D33B-3640-9728-2ED5F5390B48}">
      <dgm:prSet/>
      <dgm:spPr/>
      <dgm:t>
        <a:bodyPr/>
        <a:lstStyle/>
        <a:p>
          <a:endParaRPr lang="en-US"/>
        </a:p>
      </dgm:t>
    </dgm:pt>
    <dgm:pt modelId="{777EE371-3646-A34B-BCB3-1BCB3298F028}" type="sibTrans" cxnId="{8DBB4DDF-D33B-3640-9728-2ED5F5390B48}">
      <dgm:prSet/>
      <dgm:spPr/>
      <dgm:t>
        <a:bodyPr/>
        <a:lstStyle/>
        <a:p>
          <a:endParaRPr lang="en-US"/>
        </a:p>
      </dgm:t>
    </dgm:pt>
    <dgm:pt modelId="{5AE0ACD7-6E85-8049-B776-A410D079BE93}">
      <dgm:prSet phldrT="[Text]" custT="1"/>
      <dgm:spPr/>
      <dgm:t>
        <a:bodyPr/>
        <a:lstStyle/>
        <a:p>
          <a:r>
            <a:rPr lang="en-TR" sz="2000" b="1" dirty="0">
              <a:latin typeface="Arial" panose="020B0604020202020204" pitchFamily="34" charset="0"/>
              <a:cs typeface="Arial" panose="020B0604020202020204" pitchFamily="34" charset="0"/>
            </a:rPr>
            <a:t>Non-pharmacological 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161AAA-E5A7-0E4D-B362-A5B9169674B6}" type="parTrans" cxnId="{B142C124-1B51-EF4A-B591-9E3630411F8E}">
      <dgm:prSet/>
      <dgm:spPr/>
      <dgm:t>
        <a:bodyPr/>
        <a:lstStyle/>
        <a:p>
          <a:endParaRPr lang="en-US"/>
        </a:p>
      </dgm:t>
    </dgm:pt>
    <dgm:pt modelId="{FC789AED-D93C-FE43-B088-8BDAE8A7CE7E}" type="sibTrans" cxnId="{B142C124-1B51-EF4A-B591-9E3630411F8E}">
      <dgm:prSet/>
      <dgm:spPr/>
      <dgm:t>
        <a:bodyPr/>
        <a:lstStyle/>
        <a:p>
          <a:endParaRPr lang="en-US"/>
        </a:p>
      </dgm:t>
    </dgm:pt>
    <dgm:pt modelId="{71E9188A-3808-5745-96C1-19B1DC8A5852}">
      <dgm:prSet phldrT="[Text]" custT="1"/>
      <dgm:spPr/>
      <dgm:t>
        <a:bodyPr/>
        <a:lstStyle/>
        <a:p>
          <a:r>
            <a:rPr lang="en-TR" sz="2000" b="1" dirty="0">
              <a:latin typeface="Arial" panose="020B0604020202020204" pitchFamily="34" charset="0"/>
              <a:cs typeface="Arial" panose="020B0604020202020204" pitchFamily="34" charset="0"/>
            </a:rPr>
            <a:t>Interventional Radiology (non-surgical)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2ABE17-DA7B-4345-8F00-BD317075D449}" type="parTrans" cxnId="{71E253BD-A6A0-1944-A59A-C6BB639AC39C}">
      <dgm:prSet/>
      <dgm:spPr/>
      <dgm:t>
        <a:bodyPr/>
        <a:lstStyle/>
        <a:p>
          <a:endParaRPr lang="en-US"/>
        </a:p>
      </dgm:t>
    </dgm:pt>
    <dgm:pt modelId="{D760BB16-AE13-3749-88C1-8598414B91AF}" type="sibTrans" cxnId="{71E253BD-A6A0-1944-A59A-C6BB639AC39C}">
      <dgm:prSet/>
      <dgm:spPr/>
      <dgm:t>
        <a:bodyPr/>
        <a:lstStyle/>
        <a:p>
          <a:endParaRPr lang="en-US"/>
        </a:p>
      </dgm:t>
    </dgm:pt>
    <dgm:pt modelId="{3E0FCF9E-A61F-1844-B651-001ADB7AA4E8}">
      <dgm:prSet phldrT="[Text]" custT="1"/>
      <dgm:spPr/>
      <dgm:t>
        <a:bodyPr/>
        <a:lstStyle/>
        <a:p>
          <a:r>
            <a:rPr lang="en-TR" sz="2000" b="1" dirty="0">
              <a:latin typeface="Arial" panose="020B0604020202020204" pitchFamily="34" charset="0"/>
              <a:cs typeface="Arial" panose="020B0604020202020204" pitchFamily="34" charset="0"/>
            </a:rPr>
            <a:t>Surgical 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75BFD1-D8D4-7C45-AC00-6AE60AF459CE}" type="parTrans" cxnId="{A48AA203-AC33-8E4E-9B98-7A4258C296BC}">
      <dgm:prSet/>
      <dgm:spPr/>
      <dgm:t>
        <a:bodyPr/>
        <a:lstStyle/>
        <a:p>
          <a:endParaRPr lang="en-US"/>
        </a:p>
      </dgm:t>
    </dgm:pt>
    <dgm:pt modelId="{917A0968-DFBA-AB47-AA65-AA0B691A5D8A}" type="sibTrans" cxnId="{A48AA203-AC33-8E4E-9B98-7A4258C296BC}">
      <dgm:prSet/>
      <dgm:spPr/>
      <dgm:t>
        <a:bodyPr/>
        <a:lstStyle/>
        <a:p>
          <a:endParaRPr lang="en-US"/>
        </a:p>
      </dgm:t>
    </dgm:pt>
    <dgm:pt modelId="{B355B8C4-3995-0C4B-BA5D-4D2D191943A7}">
      <dgm:prSet phldrT="[Text]" custT="1"/>
      <dgm:spPr/>
      <dgm:t>
        <a:bodyPr/>
        <a:lstStyle/>
        <a:p>
          <a:r>
            <a:rPr lang="en-TR" sz="2000" dirty="0">
              <a:latin typeface="Arial" panose="020B0604020202020204" pitchFamily="34" charset="0"/>
              <a:cs typeface="Arial" panose="020B0604020202020204" pitchFamily="34" charset="0"/>
            </a:rPr>
            <a:t>Sutures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DD6439-A8FE-D04F-BF05-60FC93D6CCC4}" type="parTrans" cxnId="{27F54E4C-8405-A246-B3B0-8B84D17FE15F}">
      <dgm:prSet/>
      <dgm:spPr/>
      <dgm:t>
        <a:bodyPr/>
        <a:lstStyle/>
        <a:p>
          <a:endParaRPr lang="en-US"/>
        </a:p>
      </dgm:t>
    </dgm:pt>
    <dgm:pt modelId="{017C724E-F870-BC49-8861-8F14A25BD16F}" type="sibTrans" cxnId="{27F54E4C-8405-A246-B3B0-8B84D17FE15F}">
      <dgm:prSet/>
      <dgm:spPr/>
      <dgm:t>
        <a:bodyPr/>
        <a:lstStyle/>
        <a:p>
          <a:endParaRPr lang="en-US"/>
        </a:p>
      </dgm:t>
    </dgm:pt>
    <dgm:pt modelId="{38F7EF74-C670-0D4F-A28B-DEAAFF80C599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Artery embolization</a:t>
          </a:r>
        </a:p>
      </dgm:t>
    </dgm:pt>
    <dgm:pt modelId="{680DD03D-22D2-3C47-969D-C50FCB7FB561}" type="parTrans" cxnId="{6245BC36-23C6-CB41-8FC7-EC5D1A180D6E}">
      <dgm:prSet/>
      <dgm:spPr/>
      <dgm:t>
        <a:bodyPr/>
        <a:lstStyle/>
        <a:p>
          <a:endParaRPr lang="en-US"/>
        </a:p>
      </dgm:t>
    </dgm:pt>
    <dgm:pt modelId="{9E522439-3844-C040-9C24-85FF922A9E8A}" type="sibTrans" cxnId="{6245BC36-23C6-CB41-8FC7-EC5D1A180D6E}">
      <dgm:prSet/>
      <dgm:spPr/>
      <dgm:t>
        <a:bodyPr/>
        <a:lstStyle/>
        <a:p>
          <a:endParaRPr lang="en-US"/>
        </a:p>
      </dgm:t>
    </dgm:pt>
    <dgm:pt modelId="{4D312E71-2D36-D04C-B74E-D84FEBBE81A4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Balloon tamponade</a:t>
          </a:r>
        </a:p>
      </dgm:t>
    </dgm:pt>
    <dgm:pt modelId="{1C0A8EB7-4F77-B044-9814-C039FC5F12A8}" type="parTrans" cxnId="{F6FEF0A0-60E2-E442-89A1-929B5ECF935A}">
      <dgm:prSet/>
      <dgm:spPr/>
      <dgm:t>
        <a:bodyPr/>
        <a:lstStyle/>
        <a:p>
          <a:endParaRPr lang="en-US"/>
        </a:p>
      </dgm:t>
    </dgm:pt>
    <dgm:pt modelId="{F0D23FDD-18E7-B84C-B701-B05632F66D4B}" type="sibTrans" cxnId="{F6FEF0A0-60E2-E442-89A1-929B5ECF935A}">
      <dgm:prSet/>
      <dgm:spPr/>
      <dgm:t>
        <a:bodyPr/>
        <a:lstStyle/>
        <a:p>
          <a:endParaRPr lang="en-US"/>
        </a:p>
      </dgm:t>
    </dgm:pt>
    <dgm:pt modelId="{4D38DCC3-F9CD-114F-9DC6-DA615C30E54C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Artery ligation</a:t>
          </a:r>
        </a:p>
      </dgm:t>
    </dgm:pt>
    <dgm:pt modelId="{03AAC898-DADA-BE49-B01D-7BFFDB16DC56}" type="parTrans" cxnId="{2C95FD6F-BB68-384F-9B4D-6EFA843CB9EE}">
      <dgm:prSet/>
      <dgm:spPr/>
      <dgm:t>
        <a:bodyPr/>
        <a:lstStyle/>
        <a:p>
          <a:endParaRPr lang="en-US"/>
        </a:p>
      </dgm:t>
    </dgm:pt>
    <dgm:pt modelId="{73FB1BA7-8CE2-6A46-9BCB-154C82AB19B3}" type="sibTrans" cxnId="{2C95FD6F-BB68-384F-9B4D-6EFA843CB9EE}">
      <dgm:prSet/>
      <dgm:spPr/>
      <dgm:t>
        <a:bodyPr/>
        <a:lstStyle/>
        <a:p>
          <a:endParaRPr lang="en-US"/>
        </a:p>
      </dgm:t>
    </dgm:pt>
    <dgm:pt modelId="{34E04770-0E6E-6343-98EC-BF0425511E13}">
      <dgm:prSet phldrT="[Text]" custT="1"/>
      <dgm:spPr/>
      <dgm:t>
        <a:bodyPr/>
        <a:lstStyle/>
        <a:p>
          <a:r>
            <a:rPr lang="en-TR" sz="2000" dirty="0">
              <a:latin typeface="Arial" panose="020B0604020202020204" pitchFamily="34" charset="0"/>
              <a:cs typeface="Arial" panose="020B0604020202020204" pitchFamily="34" charset="0"/>
            </a:rPr>
            <a:t>Hysterectomy</a:t>
          </a:r>
        </a:p>
        <a:p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47B384-6406-1642-9EE2-A3402E5FDF3B}" type="parTrans" cxnId="{512F7ED0-A54E-9240-B558-6A9EB1E2F0CA}">
      <dgm:prSet/>
      <dgm:spPr/>
      <dgm:t>
        <a:bodyPr/>
        <a:lstStyle/>
        <a:p>
          <a:endParaRPr lang="en-US"/>
        </a:p>
      </dgm:t>
    </dgm:pt>
    <dgm:pt modelId="{C618C8D6-9213-354B-AEA7-CA05D31DA21B}" type="sibTrans" cxnId="{512F7ED0-A54E-9240-B558-6A9EB1E2F0CA}">
      <dgm:prSet/>
      <dgm:spPr/>
      <dgm:t>
        <a:bodyPr/>
        <a:lstStyle/>
        <a:p>
          <a:endParaRPr lang="en-US"/>
        </a:p>
      </dgm:t>
    </dgm:pt>
    <dgm:pt modelId="{D26B7BED-776B-BE42-8108-B558B972B67E}">
      <dgm:prSet phldrT="[Text]" custT="1"/>
      <dgm:spPr/>
      <dgm:t>
        <a:bodyPr/>
        <a:lstStyle/>
        <a:p>
          <a:r>
            <a:rPr lang="en-TR" sz="2000" dirty="0">
              <a:latin typeface="Arial" panose="020B0604020202020204" pitchFamily="34" charset="0"/>
              <a:cs typeface="Arial" panose="020B0604020202020204" pitchFamily="34" charset="0"/>
            </a:rPr>
            <a:t>Procoagulant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8AFCBF-638B-6D42-A70B-00119A589252}" type="parTrans" cxnId="{5479E2A9-854F-D94D-8421-AD4DE507AF47}">
      <dgm:prSet/>
      <dgm:spPr/>
      <dgm:t>
        <a:bodyPr/>
        <a:lstStyle/>
        <a:p>
          <a:endParaRPr lang="en-US"/>
        </a:p>
      </dgm:t>
    </dgm:pt>
    <dgm:pt modelId="{37011AA3-B6CA-8045-9229-69DE8028B83E}" type="sibTrans" cxnId="{5479E2A9-854F-D94D-8421-AD4DE507AF47}">
      <dgm:prSet/>
      <dgm:spPr/>
      <dgm:t>
        <a:bodyPr/>
        <a:lstStyle/>
        <a:p>
          <a:endParaRPr lang="en-US"/>
        </a:p>
      </dgm:t>
    </dgm:pt>
    <dgm:pt modelId="{6B4CCFEA-DE43-6F40-9630-697340F1D226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Estimation of blood loss</a:t>
          </a:r>
        </a:p>
      </dgm:t>
    </dgm:pt>
    <dgm:pt modelId="{4DE0A057-B7B0-7F49-AA91-8C9F309853A9}" type="parTrans" cxnId="{0535A23A-4AD8-DA4C-95E9-1E9818AAE36F}">
      <dgm:prSet/>
      <dgm:spPr/>
      <dgm:t>
        <a:bodyPr/>
        <a:lstStyle/>
        <a:p>
          <a:endParaRPr lang="en-US"/>
        </a:p>
      </dgm:t>
    </dgm:pt>
    <dgm:pt modelId="{CF9D0EC1-DC5E-C94B-8465-04E0ADC3869D}" type="sibTrans" cxnId="{0535A23A-4AD8-DA4C-95E9-1E9818AAE36F}">
      <dgm:prSet/>
      <dgm:spPr/>
      <dgm:t>
        <a:bodyPr/>
        <a:lstStyle/>
        <a:p>
          <a:endParaRPr lang="en-US"/>
        </a:p>
      </dgm:t>
    </dgm:pt>
    <dgm:pt modelId="{123BD755-D9D4-5243-842F-1EE212A6FFF8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b)Measurement or</a:t>
          </a:r>
        </a:p>
      </dgm:t>
    </dgm:pt>
    <dgm:pt modelId="{7918E6A5-F374-EE4C-8072-D1C274EB8283}" type="parTrans" cxnId="{E056C7AC-D849-4B42-B5B0-8A965EB737A0}">
      <dgm:prSet/>
      <dgm:spPr/>
      <dgm:t>
        <a:bodyPr/>
        <a:lstStyle/>
        <a:p>
          <a:endParaRPr lang="en-US"/>
        </a:p>
      </dgm:t>
    </dgm:pt>
    <dgm:pt modelId="{DAB44FDC-D722-D34A-A8D4-12D417D452DF}" type="sibTrans" cxnId="{E056C7AC-D849-4B42-B5B0-8A965EB737A0}">
      <dgm:prSet/>
      <dgm:spPr/>
      <dgm:t>
        <a:bodyPr/>
        <a:lstStyle/>
        <a:p>
          <a:endParaRPr lang="en-US"/>
        </a:p>
      </dgm:t>
    </dgm:pt>
    <dgm:pt modelId="{39DCF4B7-BA14-F042-A76D-8EB81A6D5855}" type="pres">
      <dgm:prSet presAssocID="{15986F35-0B8B-B14C-933A-5746A2293C67}" presName="Name0" presStyleCnt="0">
        <dgm:presLayoutVars>
          <dgm:dir/>
          <dgm:animLvl val="lvl"/>
          <dgm:resizeHandles val="exact"/>
        </dgm:presLayoutVars>
      </dgm:prSet>
      <dgm:spPr/>
    </dgm:pt>
    <dgm:pt modelId="{E7856ED5-F20E-3B42-BA15-854988AA6635}" type="pres">
      <dgm:prSet presAssocID="{8117C88E-47E9-AC46-90EF-127083DA299D}" presName="composite" presStyleCnt="0"/>
      <dgm:spPr/>
    </dgm:pt>
    <dgm:pt modelId="{9A8C2B8C-7601-144F-B18B-A88382AE1DE3}" type="pres">
      <dgm:prSet presAssocID="{8117C88E-47E9-AC46-90EF-127083DA299D}" presName="parTx" presStyleLbl="node1" presStyleIdx="0" presStyleCnt="3" custLinFactNeighborX="-26534">
        <dgm:presLayoutVars>
          <dgm:chMax val="0"/>
          <dgm:chPref val="0"/>
          <dgm:bulletEnabled val="1"/>
        </dgm:presLayoutVars>
      </dgm:prSet>
      <dgm:spPr/>
    </dgm:pt>
    <dgm:pt modelId="{60FBD4C7-FFE9-ED44-A6D4-6EC79EE164C3}" type="pres">
      <dgm:prSet presAssocID="{8117C88E-47E9-AC46-90EF-127083DA299D}" presName="desTx" presStyleLbl="revTx" presStyleIdx="0" presStyleCnt="3" custScaleX="161179" custLinFactNeighborX="-1101">
        <dgm:presLayoutVars>
          <dgm:bulletEnabled val="1"/>
        </dgm:presLayoutVars>
      </dgm:prSet>
      <dgm:spPr/>
    </dgm:pt>
    <dgm:pt modelId="{60512A7A-70E0-1247-B03C-8340BEB863C9}" type="pres">
      <dgm:prSet presAssocID="{3D685BEE-AF19-D743-840F-244328403674}" presName="space" presStyleCnt="0"/>
      <dgm:spPr/>
    </dgm:pt>
    <dgm:pt modelId="{2CC38D2A-4693-FF4A-833F-D61F8CEFA73F}" type="pres">
      <dgm:prSet presAssocID="{DE46EC3D-8192-C24E-A08C-7C4A110A79D0}" presName="composite" presStyleCnt="0"/>
      <dgm:spPr/>
    </dgm:pt>
    <dgm:pt modelId="{06E7302F-EB1A-514D-B3F4-097959468D71}" type="pres">
      <dgm:prSet presAssocID="{DE46EC3D-8192-C24E-A08C-7C4A110A79D0}" presName="parTx" presStyleLbl="node1" presStyleIdx="1" presStyleCnt="3" custLinFactNeighborX="-31528">
        <dgm:presLayoutVars>
          <dgm:chMax val="0"/>
          <dgm:chPref val="0"/>
          <dgm:bulletEnabled val="1"/>
        </dgm:presLayoutVars>
      </dgm:prSet>
      <dgm:spPr/>
    </dgm:pt>
    <dgm:pt modelId="{432E0DC3-F581-9D4D-9A47-AAF58E3F710E}" type="pres">
      <dgm:prSet presAssocID="{DE46EC3D-8192-C24E-A08C-7C4A110A79D0}" presName="desTx" presStyleLbl="revTx" presStyleIdx="1" presStyleCnt="3" custScaleX="143364" custLinFactNeighborX="-32200">
        <dgm:presLayoutVars>
          <dgm:bulletEnabled val="1"/>
        </dgm:presLayoutVars>
      </dgm:prSet>
      <dgm:spPr/>
    </dgm:pt>
    <dgm:pt modelId="{C1C8F82B-5F76-E949-AA1F-529DB9495020}" type="pres">
      <dgm:prSet presAssocID="{1DBD9215-D273-484B-9AF4-990A075C3A0A}" presName="space" presStyleCnt="0"/>
      <dgm:spPr/>
    </dgm:pt>
    <dgm:pt modelId="{9C845881-22EB-5341-BF7D-686F3AD28E32}" type="pres">
      <dgm:prSet presAssocID="{49C3BA1F-12C5-8044-83C0-FC6BCDBF0D8F}" presName="composite" presStyleCnt="0"/>
      <dgm:spPr/>
    </dgm:pt>
    <dgm:pt modelId="{5FAB2645-0E1D-FC4D-9A1B-760B6ED41814}" type="pres">
      <dgm:prSet presAssocID="{49C3BA1F-12C5-8044-83C0-FC6BCDBF0D8F}" presName="parTx" presStyleLbl="node1" presStyleIdx="2" presStyleCnt="3" custLinFactNeighborX="-11310">
        <dgm:presLayoutVars>
          <dgm:chMax val="0"/>
          <dgm:chPref val="0"/>
          <dgm:bulletEnabled val="1"/>
        </dgm:presLayoutVars>
      </dgm:prSet>
      <dgm:spPr/>
    </dgm:pt>
    <dgm:pt modelId="{5B06B829-6ADD-6A41-BFD7-00585EDE2E41}" type="pres">
      <dgm:prSet presAssocID="{49C3BA1F-12C5-8044-83C0-FC6BCDBF0D8F}" presName="desTx" presStyleLbl="revTx" presStyleIdx="2" presStyleCnt="3" custScaleX="133180" custLinFactNeighborX="9374">
        <dgm:presLayoutVars>
          <dgm:bulletEnabled val="1"/>
        </dgm:presLayoutVars>
      </dgm:prSet>
      <dgm:spPr/>
    </dgm:pt>
  </dgm:ptLst>
  <dgm:cxnLst>
    <dgm:cxn modelId="{A48AA203-AC33-8E4E-9B98-7A4258C296BC}" srcId="{49C3BA1F-12C5-8044-83C0-FC6BCDBF0D8F}" destId="{3E0FCF9E-A61F-1844-B651-001ADB7AA4E8}" srcOrd="3" destOrd="0" parTransId="{5375BFD1-D8D4-7C45-AC00-6AE60AF459CE}" sibTransId="{917A0968-DFBA-AB47-AA65-AA0B691A5D8A}"/>
    <dgm:cxn modelId="{D9E45904-EB96-2449-A6CB-953295EAB9EA}" type="presOf" srcId="{15986F35-0B8B-B14C-933A-5746A2293C67}" destId="{39DCF4B7-BA14-F042-A76D-8EB81A6D5855}" srcOrd="0" destOrd="0" presId="urn:microsoft.com/office/officeart/2005/8/layout/chevron1"/>
    <dgm:cxn modelId="{63A5B717-80CB-284B-8032-90BB091BA163}" type="presOf" srcId="{34E04770-0E6E-6343-98EC-BF0425511E13}" destId="{5B06B829-6ADD-6A41-BFD7-00585EDE2E41}" srcOrd="0" destOrd="11" presId="urn:microsoft.com/office/officeart/2005/8/layout/chevron1"/>
    <dgm:cxn modelId="{30E5251D-14DD-B84F-BAA0-9178FC19A521}" srcId="{15986F35-0B8B-B14C-933A-5746A2293C67}" destId="{DE46EC3D-8192-C24E-A08C-7C4A110A79D0}" srcOrd="1" destOrd="0" parTransId="{8A56BDAB-1728-4840-B97E-22473F8D7FA2}" sibTransId="{1DBD9215-D273-484B-9AF4-990A075C3A0A}"/>
    <dgm:cxn modelId="{321DE422-460C-EC48-B30D-A28CC738CB53}" type="presOf" srcId="{49C3BA1F-12C5-8044-83C0-FC6BCDBF0D8F}" destId="{5FAB2645-0E1D-FC4D-9A1B-760B6ED41814}" srcOrd="0" destOrd="0" presId="urn:microsoft.com/office/officeart/2005/8/layout/chevron1"/>
    <dgm:cxn modelId="{B142C124-1B51-EF4A-B591-9E3630411F8E}" srcId="{49C3BA1F-12C5-8044-83C0-FC6BCDBF0D8F}" destId="{5AE0ACD7-6E85-8049-B776-A410D079BE93}" srcOrd="1" destOrd="0" parTransId="{92161AAA-E5A7-0E4D-B362-A5B9169674B6}" sibTransId="{FC789AED-D93C-FE43-B088-8BDAE8A7CE7E}"/>
    <dgm:cxn modelId="{6245BC36-23C6-CB41-8FC7-EC5D1A180D6E}" srcId="{71E9188A-3808-5745-96C1-19B1DC8A5852}" destId="{38F7EF74-C670-0D4F-A28B-DEAAFF80C599}" srcOrd="1" destOrd="0" parTransId="{680DD03D-22D2-3C47-969D-C50FCB7FB561}" sibTransId="{9E522439-3844-C040-9C24-85FF922A9E8A}"/>
    <dgm:cxn modelId="{0535A23A-4AD8-DA4C-95E9-1E9818AAE36F}" srcId="{8117C88E-47E9-AC46-90EF-127083DA299D}" destId="{6B4CCFEA-DE43-6F40-9630-697340F1D226}" srcOrd="2" destOrd="0" parTransId="{4DE0A057-B7B0-7F49-AA91-8C9F309853A9}" sibTransId="{CF9D0EC1-DC5E-C94B-8465-04E0ADC3869D}"/>
    <dgm:cxn modelId="{06CC9A45-09D2-D544-BCD4-C671A113682F}" type="presOf" srcId="{123BD755-D9D4-5243-842F-1EE212A6FFF8}" destId="{60FBD4C7-FFE9-ED44-A6D4-6EC79EE164C3}" srcOrd="0" destOrd="1" presId="urn:microsoft.com/office/officeart/2005/8/layout/chevron1"/>
    <dgm:cxn modelId="{546C6946-1A99-B64C-99BA-DB3D42CA31C3}" srcId="{3617FE9D-23E4-CA49-848C-7DC94D5D4FAE}" destId="{EBCDA94E-74FF-1746-A26B-5F081E8284C0}" srcOrd="0" destOrd="0" parTransId="{C862880C-1FAB-114C-94E1-D0B304945D45}" sibTransId="{B10A559C-7511-8A47-9FBE-E075BBE347A3}"/>
    <dgm:cxn modelId="{6ABAFE48-2E8B-294F-80A6-7251B34BAA30}" type="presOf" srcId="{B355B8C4-3995-0C4B-BA5D-4D2D191943A7}" destId="{5B06B829-6ADD-6A41-BFD7-00585EDE2E41}" srcOrd="0" destOrd="10" presId="urn:microsoft.com/office/officeart/2005/8/layout/chevron1"/>
    <dgm:cxn modelId="{606A0A49-B319-824B-A60F-AA7A142907A3}" type="presOf" srcId="{8117C88E-47E9-AC46-90EF-127083DA299D}" destId="{9A8C2B8C-7601-144F-B18B-A88382AE1DE3}" srcOrd="0" destOrd="0" presId="urn:microsoft.com/office/officeart/2005/8/layout/chevron1"/>
    <dgm:cxn modelId="{27F54E4C-8405-A246-B3B0-8B84D17FE15F}" srcId="{3E0FCF9E-A61F-1844-B651-001ADB7AA4E8}" destId="{B355B8C4-3995-0C4B-BA5D-4D2D191943A7}" srcOrd="0" destOrd="0" parTransId="{FEDD6439-A8FE-D04F-BF05-60FC93D6CCC4}" sibTransId="{017C724E-F870-BC49-8861-8F14A25BD16F}"/>
    <dgm:cxn modelId="{6A14014E-C2F3-D94F-8184-CE2901DA10BF}" type="presOf" srcId="{71E9188A-3808-5745-96C1-19B1DC8A5852}" destId="{5B06B829-6ADD-6A41-BFD7-00585EDE2E41}" srcOrd="0" destOrd="6" presId="urn:microsoft.com/office/officeart/2005/8/layout/chevron1"/>
    <dgm:cxn modelId="{AA67944F-6770-D643-88B9-A8C7E8373C79}" srcId="{15986F35-0B8B-B14C-933A-5746A2293C67}" destId="{49C3BA1F-12C5-8044-83C0-FC6BCDBF0D8F}" srcOrd="2" destOrd="0" parTransId="{2E338C87-1DF7-9247-ABB2-5FAD4CCF946D}" sibTransId="{123291EC-1DEE-C747-AE96-80FC79E04AD3}"/>
    <dgm:cxn modelId="{08537955-D75B-2544-B4D9-58D52B688CC6}" srcId="{15986F35-0B8B-B14C-933A-5746A2293C67}" destId="{8117C88E-47E9-AC46-90EF-127083DA299D}" srcOrd="0" destOrd="0" parTransId="{FFFDA172-AD8E-6D42-B625-0B0394B775B6}" sibTransId="{3D685BEE-AF19-D743-840F-244328403674}"/>
    <dgm:cxn modelId="{EF8DC857-47D5-EB44-8A53-63766CE704C9}" type="presOf" srcId="{D26B7BED-776B-BE42-8108-B558B972B67E}" destId="{5B06B829-6ADD-6A41-BFD7-00585EDE2E41}" srcOrd="0" destOrd="3" presId="urn:microsoft.com/office/officeart/2005/8/layout/chevron1"/>
    <dgm:cxn modelId="{A48B0963-3B21-214C-8CAC-AA7B46A2AAEB}" type="presOf" srcId="{DE46EC3D-8192-C24E-A08C-7C4A110A79D0}" destId="{06E7302F-EB1A-514D-B3F4-097959468D71}" srcOrd="0" destOrd="0" presId="urn:microsoft.com/office/officeart/2005/8/layout/chevron1"/>
    <dgm:cxn modelId="{0870D76B-0709-B640-8162-98A1CB1D532A}" srcId="{6B4CCFEA-DE43-6F40-9630-697340F1D226}" destId="{493A4A53-19E9-5D47-9D60-C09DABE47F45}" srcOrd="0" destOrd="0" parTransId="{73C478D4-6CFD-314C-9B57-5C488EB4359A}" sibTransId="{1E2631E0-D24E-B44B-B5F6-C10C4A86DC0E}"/>
    <dgm:cxn modelId="{2C95FD6F-BB68-384F-9B4D-6EFA843CB9EE}" srcId="{71E9188A-3808-5745-96C1-19B1DC8A5852}" destId="{4D38DCC3-F9CD-114F-9DC6-DA615C30E54C}" srcOrd="0" destOrd="0" parTransId="{03AAC898-DADA-BE49-B01D-7BFFDB16DC56}" sibTransId="{73FB1BA7-8CE2-6A46-9BCB-154C82AB19B3}"/>
    <dgm:cxn modelId="{B23B6D7F-DE7C-7843-9DB2-137447268458}" type="presOf" srcId="{749C6EE0-0443-F741-962C-1C65D9E491DC}" destId="{60FBD4C7-FFE9-ED44-A6D4-6EC79EE164C3}" srcOrd="0" destOrd="4" presId="urn:microsoft.com/office/officeart/2005/8/layout/chevron1"/>
    <dgm:cxn modelId="{29A84C8A-552C-BE48-B92C-F138FEF7AE0D}" type="presOf" srcId="{A412FC8B-D384-9E4F-BC74-7C35A76856F5}" destId="{432E0DC3-F581-9D4D-9A47-AAF58E3F710E}" srcOrd="0" destOrd="0" presId="urn:microsoft.com/office/officeart/2005/8/layout/chevron1"/>
    <dgm:cxn modelId="{227BA88D-0008-7349-800C-6ACE78DD1C4E}" type="presOf" srcId="{493A4A53-19E9-5D47-9D60-C09DABE47F45}" destId="{60FBD4C7-FFE9-ED44-A6D4-6EC79EE164C3}" srcOrd="0" destOrd="3" presId="urn:microsoft.com/office/officeart/2005/8/layout/chevron1"/>
    <dgm:cxn modelId="{09169193-D00F-A349-80CA-5F5DB6EAC0E1}" type="presOf" srcId="{5AE0ACD7-6E85-8049-B776-A410D079BE93}" destId="{5B06B829-6ADD-6A41-BFD7-00585EDE2E41}" srcOrd="0" destOrd="4" presId="urn:microsoft.com/office/officeart/2005/8/layout/chevron1"/>
    <dgm:cxn modelId="{2933DC93-1A3F-6047-9B36-AC03B2CD9774}" srcId="{49C3BA1F-12C5-8044-83C0-FC6BCDBF0D8F}" destId="{3617FE9D-23E4-CA49-848C-7DC94D5D4FAE}" srcOrd="0" destOrd="0" parTransId="{368686BB-C282-9542-8DB8-2AEC65F8420C}" sibTransId="{2F104EF6-3BF4-894F-8EA1-0DC879AE8F6E}"/>
    <dgm:cxn modelId="{2A277B98-3F73-EF4B-810A-32467C4D41AF}" type="presOf" srcId="{4D312E71-2D36-D04C-B74E-D84FEBBE81A4}" destId="{5B06B829-6ADD-6A41-BFD7-00585EDE2E41}" srcOrd="0" destOrd="5" presId="urn:microsoft.com/office/officeart/2005/8/layout/chevron1"/>
    <dgm:cxn modelId="{D1323A9E-D554-984D-B56B-1DEF240E8A40}" type="presOf" srcId="{3E0FCF9E-A61F-1844-B651-001ADB7AA4E8}" destId="{5B06B829-6ADD-6A41-BFD7-00585EDE2E41}" srcOrd="0" destOrd="9" presId="urn:microsoft.com/office/officeart/2005/8/layout/chevron1"/>
    <dgm:cxn modelId="{F6FEF0A0-60E2-E442-89A1-929B5ECF935A}" srcId="{5AE0ACD7-6E85-8049-B776-A410D079BE93}" destId="{4D312E71-2D36-D04C-B74E-D84FEBBE81A4}" srcOrd="0" destOrd="0" parTransId="{1C0A8EB7-4F77-B044-9814-C039FC5F12A8}" sibTransId="{F0D23FDD-18E7-B84C-B701-B05632F66D4B}"/>
    <dgm:cxn modelId="{B00B66A1-3B25-7542-97B5-DAFC6934187D}" type="presOf" srcId="{C3FDB5C3-B5DE-9947-85DF-13542F1A13F8}" destId="{5B06B829-6ADD-6A41-BFD7-00585EDE2E41}" srcOrd="0" destOrd="2" presId="urn:microsoft.com/office/officeart/2005/8/layout/chevron1"/>
    <dgm:cxn modelId="{5479E2A9-854F-D94D-8421-AD4DE507AF47}" srcId="{3617FE9D-23E4-CA49-848C-7DC94D5D4FAE}" destId="{D26B7BED-776B-BE42-8108-B558B972B67E}" srcOrd="2" destOrd="0" parTransId="{018AFCBF-638B-6D42-A70B-00119A589252}" sibTransId="{37011AA3-B6CA-8045-9229-69DE8028B83E}"/>
    <dgm:cxn modelId="{E056C7AC-D849-4B42-B5B0-8A965EB737A0}" srcId="{8117C88E-47E9-AC46-90EF-127083DA299D}" destId="{123BD755-D9D4-5243-842F-1EE212A6FFF8}" srcOrd="1" destOrd="0" parTransId="{7918E6A5-F374-EE4C-8072-D1C274EB8283}" sibTransId="{DAB44FDC-D722-D34A-A8D4-12D417D452DF}"/>
    <dgm:cxn modelId="{2949A5B2-A04A-8840-9D7F-A02D587DD754}" srcId="{6B4CCFEA-DE43-6F40-9630-697340F1D226}" destId="{749C6EE0-0443-F741-962C-1C65D9E491DC}" srcOrd="1" destOrd="0" parTransId="{EAFA19C8-FEA4-C548-B74C-5A5E4F74A8D7}" sibTransId="{8707CCC8-7CDA-2047-AA19-20EA2A91731B}"/>
    <dgm:cxn modelId="{71E253BD-A6A0-1944-A59A-C6BB639AC39C}" srcId="{49C3BA1F-12C5-8044-83C0-FC6BCDBF0D8F}" destId="{71E9188A-3808-5745-96C1-19B1DC8A5852}" srcOrd="2" destOrd="0" parTransId="{5E2ABE17-DA7B-4345-8F00-BD317075D449}" sibTransId="{D760BB16-AE13-3749-88C1-8598414B91AF}"/>
    <dgm:cxn modelId="{2EE5E9C2-96CF-2248-B869-EF3A7DDCC7EB}" type="presOf" srcId="{4D38DCC3-F9CD-114F-9DC6-DA615C30E54C}" destId="{5B06B829-6ADD-6A41-BFD7-00585EDE2E41}" srcOrd="0" destOrd="7" presId="urn:microsoft.com/office/officeart/2005/8/layout/chevron1"/>
    <dgm:cxn modelId="{9D7E91C7-612B-0349-9CDE-E15FBBDE9331}" srcId="{8117C88E-47E9-AC46-90EF-127083DA299D}" destId="{76184006-24BA-F947-B7A4-F234838367E5}" srcOrd="0" destOrd="0" parTransId="{D5F4354B-47BE-6549-858A-2FD07DA4DAC1}" sibTransId="{782F35EA-F8EF-2843-B730-0D042EE4FB02}"/>
    <dgm:cxn modelId="{512F7ED0-A54E-9240-B558-6A9EB1E2F0CA}" srcId="{3E0FCF9E-A61F-1844-B651-001ADB7AA4E8}" destId="{34E04770-0E6E-6343-98EC-BF0425511E13}" srcOrd="1" destOrd="0" parTransId="{EE47B384-6406-1642-9EE2-A3402E5FDF3B}" sibTransId="{C618C8D6-9213-354B-AEA7-CA05D31DA21B}"/>
    <dgm:cxn modelId="{2CD2C1D1-5578-BD40-ABE6-440385277989}" type="presOf" srcId="{6B4CCFEA-DE43-6F40-9630-697340F1D226}" destId="{60FBD4C7-FFE9-ED44-A6D4-6EC79EE164C3}" srcOrd="0" destOrd="2" presId="urn:microsoft.com/office/officeart/2005/8/layout/chevron1"/>
    <dgm:cxn modelId="{E5DA1AD5-ED66-9F48-B934-2147E27F4BB5}" type="presOf" srcId="{EBCDA94E-74FF-1746-A26B-5F081E8284C0}" destId="{5B06B829-6ADD-6A41-BFD7-00585EDE2E41}" srcOrd="0" destOrd="1" presId="urn:microsoft.com/office/officeart/2005/8/layout/chevron1"/>
    <dgm:cxn modelId="{CEB476DE-B8B8-5E40-B5D0-5B4FBA5299D7}" type="presOf" srcId="{3617FE9D-23E4-CA49-848C-7DC94D5D4FAE}" destId="{5B06B829-6ADD-6A41-BFD7-00585EDE2E41}" srcOrd="0" destOrd="0" presId="urn:microsoft.com/office/officeart/2005/8/layout/chevron1"/>
    <dgm:cxn modelId="{8DBB4DDF-D33B-3640-9728-2ED5F5390B48}" srcId="{3617FE9D-23E4-CA49-848C-7DC94D5D4FAE}" destId="{C3FDB5C3-B5DE-9947-85DF-13542F1A13F8}" srcOrd="1" destOrd="0" parTransId="{39AD4DBB-013C-3346-A445-3C3A54734536}" sibTransId="{777EE371-3646-A34B-BCB3-1BCB3298F028}"/>
    <dgm:cxn modelId="{E5D487DF-D484-BE40-82ED-ACD1C760BA90}" type="presOf" srcId="{76184006-24BA-F947-B7A4-F234838367E5}" destId="{60FBD4C7-FFE9-ED44-A6D4-6EC79EE164C3}" srcOrd="0" destOrd="0" presId="urn:microsoft.com/office/officeart/2005/8/layout/chevron1"/>
    <dgm:cxn modelId="{A6FBABF3-9AB4-0242-9222-46F749DD40FF}" type="presOf" srcId="{38F7EF74-C670-0D4F-A28B-DEAAFF80C599}" destId="{5B06B829-6ADD-6A41-BFD7-00585EDE2E41}" srcOrd="0" destOrd="8" presId="urn:microsoft.com/office/officeart/2005/8/layout/chevron1"/>
    <dgm:cxn modelId="{5A8810F9-F202-5D41-9B09-B94C8CC7745E}" srcId="{DE46EC3D-8192-C24E-A08C-7C4A110A79D0}" destId="{A412FC8B-D384-9E4F-BC74-7C35A76856F5}" srcOrd="0" destOrd="0" parTransId="{BE60411B-930E-C447-86C3-C92E5A331A91}" sibTransId="{E1186A66-C736-504E-A420-A5843727A884}"/>
    <dgm:cxn modelId="{CDA7F6D5-1727-AB41-924C-32621CD74501}" type="presParOf" srcId="{39DCF4B7-BA14-F042-A76D-8EB81A6D5855}" destId="{E7856ED5-F20E-3B42-BA15-854988AA6635}" srcOrd="0" destOrd="0" presId="urn:microsoft.com/office/officeart/2005/8/layout/chevron1"/>
    <dgm:cxn modelId="{502A88A9-2B7C-C446-A4AC-DD7D1F412654}" type="presParOf" srcId="{E7856ED5-F20E-3B42-BA15-854988AA6635}" destId="{9A8C2B8C-7601-144F-B18B-A88382AE1DE3}" srcOrd="0" destOrd="0" presId="urn:microsoft.com/office/officeart/2005/8/layout/chevron1"/>
    <dgm:cxn modelId="{B5E76C4D-8A16-834E-AA56-80E4785176A5}" type="presParOf" srcId="{E7856ED5-F20E-3B42-BA15-854988AA6635}" destId="{60FBD4C7-FFE9-ED44-A6D4-6EC79EE164C3}" srcOrd="1" destOrd="0" presId="urn:microsoft.com/office/officeart/2005/8/layout/chevron1"/>
    <dgm:cxn modelId="{5ED4AB5D-5CBF-ED46-ADE7-29B4D69DFE49}" type="presParOf" srcId="{39DCF4B7-BA14-F042-A76D-8EB81A6D5855}" destId="{60512A7A-70E0-1247-B03C-8340BEB863C9}" srcOrd="1" destOrd="0" presId="urn:microsoft.com/office/officeart/2005/8/layout/chevron1"/>
    <dgm:cxn modelId="{2F8CC7E5-D685-1145-B78E-21EB6311A300}" type="presParOf" srcId="{39DCF4B7-BA14-F042-A76D-8EB81A6D5855}" destId="{2CC38D2A-4693-FF4A-833F-D61F8CEFA73F}" srcOrd="2" destOrd="0" presId="urn:microsoft.com/office/officeart/2005/8/layout/chevron1"/>
    <dgm:cxn modelId="{5FD7DEA7-4768-F149-B1EB-43BA4B0256F8}" type="presParOf" srcId="{2CC38D2A-4693-FF4A-833F-D61F8CEFA73F}" destId="{06E7302F-EB1A-514D-B3F4-097959468D71}" srcOrd="0" destOrd="0" presId="urn:microsoft.com/office/officeart/2005/8/layout/chevron1"/>
    <dgm:cxn modelId="{97C17C77-E08A-B84F-AEDD-50E6F6622A39}" type="presParOf" srcId="{2CC38D2A-4693-FF4A-833F-D61F8CEFA73F}" destId="{432E0DC3-F581-9D4D-9A47-AAF58E3F710E}" srcOrd="1" destOrd="0" presId="urn:microsoft.com/office/officeart/2005/8/layout/chevron1"/>
    <dgm:cxn modelId="{FD98A06E-49FC-F449-965F-EEF5217DB966}" type="presParOf" srcId="{39DCF4B7-BA14-F042-A76D-8EB81A6D5855}" destId="{C1C8F82B-5F76-E949-AA1F-529DB9495020}" srcOrd="3" destOrd="0" presId="urn:microsoft.com/office/officeart/2005/8/layout/chevron1"/>
    <dgm:cxn modelId="{AECBA1DF-A2F4-8544-9ADB-7E5AD40EDB35}" type="presParOf" srcId="{39DCF4B7-BA14-F042-A76D-8EB81A6D5855}" destId="{9C845881-22EB-5341-BF7D-686F3AD28E32}" srcOrd="4" destOrd="0" presId="urn:microsoft.com/office/officeart/2005/8/layout/chevron1"/>
    <dgm:cxn modelId="{EDC6BFE5-9AA5-9749-BC03-8C6D6AC6B695}" type="presParOf" srcId="{9C845881-22EB-5341-BF7D-686F3AD28E32}" destId="{5FAB2645-0E1D-FC4D-9A1B-760B6ED41814}" srcOrd="0" destOrd="0" presId="urn:microsoft.com/office/officeart/2005/8/layout/chevron1"/>
    <dgm:cxn modelId="{220EB1F8-A05D-AD4A-88BC-F2FEB8967C85}" type="presParOf" srcId="{9C845881-22EB-5341-BF7D-686F3AD28E32}" destId="{5B06B829-6ADD-6A41-BFD7-00585EDE2E41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0FD9D5-412A-4343-ADCA-F1F36D604361}" type="doc">
      <dgm:prSet loTypeId="urn:microsoft.com/office/officeart/2005/8/layout/radial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3E3912-5241-C546-8567-C0C7CDB24DA9}" type="pres">
      <dgm:prSet presAssocID="{4C0FD9D5-412A-4343-ADCA-F1F36D60436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B8AC8D55-6DB0-354B-8CB1-950218E6E576}" type="presOf" srcId="{4C0FD9D5-412A-4343-ADCA-F1F36D604361}" destId="{443E3912-5241-C546-8567-C0C7CDB24DA9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6931D6-0363-426B-A7EF-7A91DEF1C746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4A905A-0525-4E1F-928C-482098CAB8EB}">
      <dgm:prSet/>
      <dgm:spPr/>
      <dgm:t>
        <a:bodyPr/>
        <a:lstStyle/>
        <a:p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Permissive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hypotensive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resuscitation</a:t>
          </a:r>
          <a:endParaRPr lang="tr-TR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maintain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MAP 50-60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mmHg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ongoing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bleeding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Avoid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secondary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hypervolemia-hypertension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popping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effect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that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further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agrevates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coagulopathy</a:t>
          </a:r>
          <a:endParaRPr lang="tr-TR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66C5FE-2A7F-4E52-84BE-8A0D412B8E4E}" type="parTrans" cxnId="{8435DB1A-5099-48F4-96C1-4F3574D617DC}">
      <dgm:prSet/>
      <dgm:spPr/>
      <dgm:t>
        <a:bodyPr/>
        <a:lstStyle/>
        <a:p>
          <a:endParaRPr lang="en-US"/>
        </a:p>
      </dgm:t>
    </dgm:pt>
    <dgm:pt modelId="{923315DE-6ED7-46FD-81CF-8E58FECED6D0}" type="sibTrans" cxnId="{8435DB1A-5099-48F4-96C1-4F3574D617DC}">
      <dgm:prSet phldrT="3"/>
      <dgm:spPr/>
      <dgm:t>
        <a:bodyPr/>
        <a:lstStyle/>
        <a:p>
          <a:endParaRPr lang="en-US"/>
        </a:p>
      </dgm:t>
    </dgm:pt>
    <dgm:pt modelId="{B21B3063-3F92-4E4E-B443-9EDAD3D97C93}" type="pres">
      <dgm:prSet presAssocID="{0A6931D6-0363-426B-A7EF-7A91DEF1C746}" presName="diagram" presStyleCnt="0">
        <dgm:presLayoutVars>
          <dgm:dir/>
          <dgm:resizeHandles val="exact"/>
        </dgm:presLayoutVars>
      </dgm:prSet>
      <dgm:spPr/>
    </dgm:pt>
    <dgm:pt modelId="{BD1B3400-D3F8-B945-9B06-6BF103A07FDE}" type="pres">
      <dgm:prSet presAssocID="{0F4A905A-0525-4E1F-928C-482098CAB8EB}" presName="node" presStyleLbl="node1" presStyleIdx="0" presStyleCnt="1" custScaleX="211599" custLinFactNeighborY="1581">
        <dgm:presLayoutVars>
          <dgm:bulletEnabled val="1"/>
        </dgm:presLayoutVars>
      </dgm:prSet>
      <dgm:spPr/>
    </dgm:pt>
  </dgm:ptLst>
  <dgm:cxnLst>
    <dgm:cxn modelId="{E6D76E14-EE14-B943-BB74-365FAFE30D2E}" type="presOf" srcId="{0A6931D6-0363-426B-A7EF-7A91DEF1C746}" destId="{B21B3063-3F92-4E4E-B443-9EDAD3D97C93}" srcOrd="0" destOrd="0" presId="urn:microsoft.com/office/officeart/2005/8/layout/default"/>
    <dgm:cxn modelId="{8435DB1A-5099-48F4-96C1-4F3574D617DC}" srcId="{0A6931D6-0363-426B-A7EF-7A91DEF1C746}" destId="{0F4A905A-0525-4E1F-928C-482098CAB8EB}" srcOrd="0" destOrd="0" parTransId="{3966C5FE-2A7F-4E52-84BE-8A0D412B8E4E}" sibTransId="{923315DE-6ED7-46FD-81CF-8E58FECED6D0}"/>
    <dgm:cxn modelId="{D8C40255-9D9B-ED4E-8044-3490DB526927}" type="presOf" srcId="{0F4A905A-0525-4E1F-928C-482098CAB8EB}" destId="{BD1B3400-D3F8-B945-9B06-6BF103A07FDE}" srcOrd="0" destOrd="0" presId="urn:microsoft.com/office/officeart/2005/8/layout/default"/>
    <dgm:cxn modelId="{9942FE7B-C229-1842-BF96-F6E4553A4C4A}" type="presParOf" srcId="{B21B3063-3F92-4E4E-B443-9EDAD3D97C93}" destId="{BD1B3400-D3F8-B945-9B06-6BF103A07FD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EC72B0-8275-3D41-AC07-8D3CCD9EF00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296838-6F35-8F49-87A7-2E08C7CE3997}">
      <dgm:prSet phldrT="[Text]"/>
      <dgm:spPr/>
      <dgm:t>
        <a:bodyPr/>
        <a:lstStyle/>
        <a:p>
          <a:r>
            <a:rPr lang="en-US" dirty="0"/>
            <a:t>Standard laboratory </a:t>
          </a:r>
        </a:p>
      </dgm:t>
    </dgm:pt>
    <dgm:pt modelId="{16A0B094-8D9A-364E-85E8-EA00B7BDD9D2}" type="parTrans" cxnId="{7F42A514-FDD7-F14B-BC52-11C035230B17}">
      <dgm:prSet/>
      <dgm:spPr/>
      <dgm:t>
        <a:bodyPr/>
        <a:lstStyle/>
        <a:p>
          <a:endParaRPr lang="en-US"/>
        </a:p>
      </dgm:t>
    </dgm:pt>
    <dgm:pt modelId="{495C95A6-54D2-B143-969C-032AE0068A14}" type="sibTrans" cxnId="{7F42A514-FDD7-F14B-BC52-11C035230B17}">
      <dgm:prSet/>
      <dgm:spPr/>
      <dgm:t>
        <a:bodyPr/>
        <a:lstStyle/>
        <a:p>
          <a:endParaRPr lang="en-US"/>
        </a:p>
      </dgm:t>
    </dgm:pt>
    <dgm:pt modelId="{CD291D07-B6C1-B944-833E-F2CFE7C2DD36}">
      <dgm:prSet phldrT="[Text]"/>
      <dgm:spPr/>
      <dgm:t>
        <a:bodyPr/>
        <a:lstStyle/>
        <a:p>
          <a:r>
            <a:rPr lang="en-US" dirty="0" err="1"/>
            <a:t>Clauss</a:t>
          </a:r>
          <a:r>
            <a:rPr lang="en-US" dirty="0"/>
            <a:t> fibrinogen assay</a:t>
          </a:r>
        </a:p>
      </dgm:t>
    </dgm:pt>
    <dgm:pt modelId="{B041DB0C-FBC3-9E42-AD8D-C22746F4989F}" type="parTrans" cxnId="{BBD56D97-5C33-B443-B65A-572BE293D59B}">
      <dgm:prSet/>
      <dgm:spPr/>
      <dgm:t>
        <a:bodyPr/>
        <a:lstStyle/>
        <a:p>
          <a:endParaRPr lang="en-US"/>
        </a:p>
      </dgm:t>
    </dgm:pt>
    <dgm:pt modelId="{7A305FFA-78B1-C64F-A0CF-398844511CEC}" type="sibTrans" cxnId="{BBD56D97-5C33-B443-B65A-572BE293D59B}">
      <dgm:prSet/>
      <dgm:spPr/>
      <dgm:t>
        <a:bodyPr/>
        <a:lstStyle/>
        <a:p>
          <a:endParaRPr lang="en-US"/>
        </a:p>
      </dgm:t>
    </dgm:pt>
    <dgm:pt modelId="{ABF528B0-4E8D-4047-BC1A-96BDF78D17B2}">
      <dgm:prSet phldrT="[Text]"/>
      <dgm:spPr/>
      <dgm:t>
        <a:bodyPr/>
        <a:lstStyle/>
        <a:p>
          <a:r>
            <a:rPr lang="en-US" dirty="0"/>
            <a:t>POC-Viscoelastic tests (VET)</a:t>
          </a:r>
        </a:p>
      </dgm:t>
    </dgm:pt>
    <dgm:pt modelId="{2583D5B4-CBDC-0841-9D24-563CBF07C792}" type="parTrans" cxnId="{61852CED-945B-0C48-98C0-29174B460321}">
      <dgm:prSet/>
      <dgm:spPr/>
      <dgm:t>
        <a:bodyPr/>
        <a:lstStyle/>
        <a:p>
          <a:endParaRPr lang="en-US"/>
        </a:p>
      </dgm:t>
    </dgm:pt>
    <dgm:pt modelId="{91992FF1-D488-5543-9409-A88CAC3B09EE}" type="sibTrans" cxnId="{61852CED-945B-0C48-98C0-29174B460321}">
      <dgm:prSet/>
      <dgm:spPr/>
      <dgm:t>
        <a:bodyPr/>
        <a:lstStyle/>
        <a:p>
          <a:endParaRPr lang="en-US"/>
        </a:p>
      </dgm:t>
    </dgm:pt>
    <dgm:pt modelId="{3B13209B-8216-8444-8CE5-FB7E90200864}">
      <dgm:prSet phldrT="[Text]"/>
      <dgm:spPr/>
      <dgm:t>
        <a:bodyPr/>
        <a:lstStyle/>
        <a:p>
          <a:r>
            <a:rPr lang="en-US" dirty="0"/>
            <a:t>ROTEM/TEG/</a:t>
          </a:r>
          <a:r>
            <a:rPr lang="en-US" dirty="0" err="1"/>
            <a:t>Clotpro</a:t>
          </a:r>
          <a:r>
            <a:rPr lang="en-US" dirty="0"/>
            <a:t>/</a:t>
          </a:r>
          <a:r>
            <a:rPr lang="en-US" dirty="0" err="1"/>
            <a:t>Quantra</a:t>
          </a:r>
          <a:endParaRPr lang="en-US" dirty="0"/>
        </a:p>
      </dgm:t>
    </dgm:pt>
    <dgm:pt modelId="{C1E94808-D28F-FF40-8C37-BD2B7FE5F213}" type="parTrans" cxnId="{96E0942B-08CB-C14E-84FD-D84BC69C2876}">
      <dgm:prSet/>
      <dgm:spPr/>
      <dgm:t>
        <a:bodyPr/>
        <a:lstStyle/>
        <a:p>
          <a:endParaRPr lang="en-US"/>
        </a:p>
      </dgm:t>
    </dgm:pt>
    <dgm:pt modelId="{8E05A5B0-8130-6E42-B04F-BEDAA014C0DC}" type="sibTrans" cxnId="{96E0942B-08CB-C14E-84FD-D84BC69C2876}">
      <dgm:prSet/>
      <dgm:spPr/>
      <dgm:t>
        <a:bodyPr/>
        <a:lstStyle/>
        <a:p>
          <a:endParaRPr lang="en-US"/>
        </a:p>
      </dgm:t>
    </dgm:pt>
    <dgm:pt modelId="{FCE70683-7336-B247-8EEE-1B4FF1F3DA2D}">
      <dgm:prSet phldrT="[Text]"/>
      <dgm:spPr/>
      <dgm:t>
        <a:bodyPr/>
        <a:lstStyle/>
        <a:p>
          <a:r>
            <a:rPr lang="en-US" dirty="0"/>
            <a:t>Novel-POC</a:t>
          </a:r>
        </a:p>
      </dgm:t>
    </dgm:pt>
    <dgm:pt modelId="{446A1AE0-4E1D-F340-8B67-1A02A4DD621F}" type="parTrans" cxnId="{D1D0A673-E61E-2F4B-812F-BF36F93B63C8}">
      <dgm:prSet/>
      <dgm:spPr/>
      <dgm:t>
        <a:bodyPr/>
        <a:lstStyle/>
        <a:p>
          <a:endParaRPr lang="en-US"/>
        </a:p>
      </dgm:t>
    </dgm:pt>
    <dgm:pt modelId="{51005C7E-2C8B-734A-AEF6-5A9D61F88DCF}" type="sibTrans" cxnId="{D1D0A673-E61E-2F4B-812F-BF36F93B63C8}">
      <dgm:prSet/>
      <dgm:spPr/>
      <dgm:t>
        <a:bodyPr/>
        <a:lstStyle/>
        <a:p>
          <a:endParaRPr lang="en-US"/>
        </a:p>
      </dgm:t>
    </dgm:pt>
    <dgm:pt modelId="{D6C34A43-EAA6-734E-80C9-98789C269ACE}">
      <dgm:prSet phldrT="[Text]"/>
      <dgm:spPr/>
      <dgm:t>
        <a:bodyPr/>
        <a:lstStyle/>
        <a:p>
          <a:r>
            <a:rPr lang="en-US" dirty="0" err="1"/>
            <a:t>FibCare</a:t>
          </a:r>
          <a:endParaRPr lang="en-US" dirty="0"/>
        </a:p>
      </dgm:t>
    </dgm:pt>
    <dgm:pt modelId="{2A25068C-0605-4E40-B408-ED9468EC0517}" type="parTrans" cxnId="{F9A12D1C-C62C-1B47-B3E4-2C910F95EFA4}">
      <dgm:prSet/>
      <dgm:spPr/>
      <dgm:t>
        <a:bodyPr/>
        <a:lstStyle/>
        <a:p>
          <a:endParaRPr lang="en-US"/>
        </a:p>
      </dgm:t>
    </dgm:pt>
    <dgm:pt modelId="{7B80E875-EE20-E041-9883-15F7ECB441B6}" type="sibTrans" cxnId="{F9A12D1C-C62C-1B47-B3E4-2C910F95EFA4}">
      <dgm:prSet/>
      <dgm:spPr/>
      <dgm:t>
        <a:bodyPr/>
        <a:lstStyle/>
        <a:p>
          <a:endParaRPr lang="en-US"/>
        </a:p>
      </dgm:t>
    </dgm:pt>
    <dgm:pt modelId="{EADC23A7-AB3E-5A46-9C17-2330458B8C0A}" type="pres">
      <dgm:prSet presAssocID="{29EC72B0-8275-3D41-AC07-8D3CCD9EF001}" presName="linear" presStyleCnt="0">
        <dgm:presLayoutVars>
          <dgm:animLvl val="lvl"/>
          <dgm:resizeHandles val="exact"/>
        </dgm:presLayoutVars>
      </dgm:prSet>
      <dgm:spPr/>
    </dgm:pt>
    <dgm:pt modelId="{AC594603-1C56-7B47-8123-FA9275344BD1}" type="pres">
      <dgm:prSet presAssocID="{02296838-6F35-8F49-87A7-2E08C7CE3997}" presName="parentText" presStyleLbl="node1" presStyleIdx="0" presStyleCnt="3" custLinFactNeighborY="2191">
        <dgm:presLayoutVars>
          <dgm:chMax val="0"/>
          <dgm:bulletEnabled val="1"/>
        </dgm:presLayoutVars>
      </dgm:prSet>
      <dgm:spPr/>
    </dgm:pt>
    <dgm:pt modelId="{7AF4BBB7-6EB8-9042-AA39-61C0EA41E311}" type="pres">
      <dgm:prSet presAssocID="{02296838-6F35-8F49-87A7-2E08C7CE3997}" presName="childText" presStyleLbl="revTx" presStyleIdx="0" presStyleCnt="3">
        <dgm:presLayoutVars>
          <dgm:bulletEnabled val="1"/>
        </dgm:presLayoutVars>
      </dgm:prSet>
      <dgm:spPr/>
    </dgm:pt>
    <dgm:pt modelId="{2DD9ECBF-456D-DA41-B3BE-B7532EA24220}" type="pres">
      <dgm:prSet presAssocID="{ABF528B0-4E8D-4047-BC1A-96BDF78D17B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3CD565-A268-304B-83F8-0D1EE8F9BC48}" type="pres">
      <dgm:prSet presAssocID="{ABF528B0-4E8D-4047-BC1A-96BDF78D17B2}" presName="childText" presStyleLbl="revTx" presStyleIdx="1" presStyleCnt="3">
        <dgm:presLayoutVars>
          <dgm:bulletEnabled val="1"/>
        </dgm:presLayoutVars>
      </dgm:prSet>
      <dgm:spPr/>
    </dgm:pt>
    <dgm:pt modelId="{EE29CC96-2618-FE4A-8BA6-5026211C1B8A}" type="pres">
      <dgm:prSet presAssocID="{FCE70683-7336-B247-8EEE-1B4FF1F3DA2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EBB075-330D-3748-8960-D2206E238597}" type="pres">
      <dgm:prSet presAssocID="{FCE70683-7336-B247-8EEE-1B4FF1F3DA2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0617D0A-7155-D44A-A74D-6D3C42CE011D}" type="presOf" srcId="{29EC72B0-8275-3D41-AC07-8D3CCD9EF001}" destId="{EADC23A7-AB3E-5A46-9C17-2330458B8C0A}" srcOrd="0" destOrd="0" presId="urn:microsoft.com/office/officeart/2005/8/layout/vList2"/>
    <dgm:cxn modelId="{7F42A514-FDD7-F14B-BC52-11C035230B17}" srcId="{29EC72B0-8275-3D41-AC07-8D3CCD9EF001}" destId="{02296838-6F35-8F49-87A7-2E08C7CE3997}" srcOrd="0" destOrd="0" parTransId="{16A0B094-8D9A-364E-85E8-EA00B7BDD9D2}" sibTransId="{495C95A6-54D2-B143-969C-032AE0068A14}"/>
    <dgm:cxn modelId="{F9A12D1C-C62C-1B47-B3E4-2C910F95EFA4}" srcId="{FCE70683-7336-B247-8EEE-1B4FF1F3DA2D}" destId="{D6C34A43-EAA6-734E-80C9-98789C269ACE}" srcOrd="0" destOrd="0" parTransId="{2A25068C-0605-4E40-B408-ED9468EC0517}" sibTransId="{7B80E875-EE20-E041-9883-15F7ECB441B6}"/>
    <dgm:cxn modelId="{2A6E502B-61F0-2A4D-9183-55EC44401BE3}" type="presOf" srcId="{02296838-6F35-8F49-87A7-2E08C7CE3997}" destId="{AC594603-1C56-7B47-8123-FA9275344BD1}" srcOrd="0" destOrd="0" presId="urn:microsoft.com/office/officeart/2005/8/layout/vList2"/>
    <dgm:cxn modelId="{96E0942B-08CB-C14E-84FD-D84BC69C2876}" srcId="{ABF528B0-4E8D-4047-BC1A-96BDF78D17B2}" destId="{3B13209B-8216-8444-8CE5-FB7E90200864}" srcOrd="0" destOrd="0" parTransId="{C1E94808-D28F-FF40-8C37-BD2B7FE5F213}" sibTransId="{8E05A5B0-8130-6E42-B04F-BEDAA014C0DC}"/>
    <dgm:cxn modelId="{F5D0A842-3C07-E64A-A649-B34316334B61}" type="presOf" srcId="{ABF528B0-4E8D-4047-BC1A-96BDF78D17B2}" destId="{2DD9ECBF-456D-DA41-B3BE-B7532EA24220}" srcOrd="0" destOrd="0" presId="urn:microsoft.com/office/officeart/2005/8/layout/vList2"/>
    <dgm:cxn modelId="{A21AD467-5509-D848-A94D-7CB159EC30CA}" type="presOf" srcId="{FCE70683-7336-B247-8EEE-1B4FF1F3DA2D}" destId="{EE29CC96-2618-FE4A-8BA6-5026211C1B8A}" srcOrd="0" destOrd="0" presId="urn:microsoft.com/office/officeart/2005/8/layout/vList2"/>
    <dgm:cxn modelId="{D1D0A673-E61E-2F4B-812F-BF36F93B63C8}" srcId="{29EC72B0-8275-3D41-AC07-8D3CCD9EF001}" destId="{FCE70683-7336-B247-8EEE-1B4FF1F3DA2D}" srcOrd="2" destOrd="0" parTransId="{446A1AE0-4E1D-F340-8B67-1A02A4DD621F}" sibTransId="{51005C7E-2C8B-734A-AEF6-5A9D61F88DCF}"/>
    <dgm:cxn modelId="{BBD56D97-5C33-B443-B65A-572BE293D59B}" srcId="{02296838-6F35-8F49-87A7-2E08C7CE3997}" destId="{CD291D07-B6C1-B944-833E-F2CFE7C2DD36}" srcOrd="0" destOrd="0" parTransId="{B041DB0C-FBC3-9E42-AD8D-C22746F4989F}" sibTransId="{7A305FFA-78B1-C64F-A0CF-398844511CEC}"/>
    <dgm:cxn modelId="{28194EB3-ABC2-E844-8FD8-02C6F847E8C2}" type="presOf" srcId="{D6C34A43-EAA6-734E-80C9-98789C269ACE}" destId="{3BEBB075-330D-3748-8960-D2206E238597}" srcOrd="0" destOrd="0" presId="urn:microsoft.com/office/officeart/2005/8/layout/vList2"/>
    <dgm:cxn modelId="{414485CF-5FA8-2A45-B999-1956D308C251}" type="presOf" srcId="{CD291D07-B6C1-B944-833E-F2CFE7C2DD36}" destId="{7AF4BBB7-6EB8-9042-AA39-61C0EA41E311}" srcOrd="0" destOrd="0" presId="urn:microsoft.com/office/officeart/2005/8/layout/vList2"/>
    <dgm:cxn modelId="{4BBAB4E9-17E3-884D-8AB1-5B28834A7878}" type="presOf" srcId="{3B13209B-8216-8444-8CE5-FB7E90200864}" destId="{B83CD565-A268-304B-83F8-0D1EE8F9BC48}" srcOrd="0" destOrd="0" presId="urn:microsoft.com/office/officeart/2005/8/layout/vList2"/>
    <dgm:cxn modelId="{61852CED-945B-0C48-98C0-29174B460321}" srcId="{29EC72B0-8275-3D41-AC07-8D3CCD9EF001}" destId="{ABF528B0-4E8D-4047-BC1A-96BDF78D17B2}" srcOrd="1" destOrd="0" parTransId="{2583D5B4-CBDC-0841-9D24-563CBF07C792}" sibTransId="{91992FF1-D488-5543-9409-A88CAC3B09EE}"/>
    <dgm:cxn modelId="{6B53C0C3-5FC9-814B-8583-49A03A22CD70}" type="presParOf" srcId="{EADC23A7-AB3E-5A46-9C17-2330458B8C0A}" destId="{AC594603-1C56-7B47-8123-FA9275344BD1}" srcOrd="0" destOrd="0" presId="urn:microsoft.com/office/officeart/2005/8/layout/vList2"/>
    <dgm:cxn modelId="{41387D3D-589F-7C4B-8898-BBB9785D76B8}" type="presParOf" srcId="{EADC23A7-AB3E-5A46-9C17-2330458B8C0A}" destId="{7AF4BBB7-6EB8-9042-AA39-61C0EA41E311}" srcOrd="1" destOrd="0" presId="urn:microsoft.com/office/officeart/2005/8/layout/vList2"/>
    <dgm:cxn modelId="{D001E872-ECD9-4B41-AD6C-168A2DC70BFE}" type="presParOf" srcId="{EADC23A7-AB3E-5A46-9C17-2330458B8C0A}" destId="{2DD9ECBF-456D-DA41-B3BE-B7532EA24220}" srcOrd="2" destOrd="0" presId="urn:microsoft.com/office/officeart/2005/8/layout/vList2"/>
    <dgm:cxn modelId="{05F6E857-A31F-924F-8A91-B1E4CF1A7290}" type="presParOf" srcId="{EADC23A7-AB3E-5A46-9C17-2330458B8C0A}" destId="{B83CD565-A268-304B-83F8-0D1EE8F9BC48}" srcOrd="3" destOrd="0" presId="urn:microsoft.com/office/officeart/2005/8/layout/vList2"/>
    <dgm:cxn modelId="{F8C0B710-DDA9-0B4E-9AC6-F8936BDD93A9}" type="presParOf" srcId="{EADC23A7-AB3E-5A46-9C17-2330458B8C0A}" destId="{EE29CC96-2618-FE4A-8BA6-5026211C1B8A}" srcOrd="4" destOrd="0" presId="urn:microsoft.com/office/officeart/2005/8/layout/vList2"/>
    <dgm:cxn modelId="{49492BEE-D570-A64E-83DA-C1F2DC8DC1C0}" type="presParOf" srcId="{EADC23A7-AB3E-5A46-9C17-2330458B8C0A}" destId="{3BEBB075-330D-3748-8960-D2206E23859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B592CB-1CFC-4F34-BD0D-651EE0552FFC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883831-0BC7-493B-B1D0-2DA73844CB5D}">
      <dgm:prSet/>
      <dgm:spPr/>
      <dgm:t>
        <a:bodyPr/>
        <a:lstStyle/>
        <a:p>
          <a:r>
            <a:rPr lang="tr-TR">
              <a:latin typeface="Calibri" panose="020F0502020204030204" pitchFamily="34" charset="0"/>
              <a:cs typeface="Calibri" panose="020F0502020204030204" pitchFamily="34" charset="0"/>
            </a:rPr>
            <a:t>Kan kaybı </a:t>
          </a:r>
          <a:r>
            <a:rPr lang="tr-TR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rPr>
            <a:t></a:t>
          </a:r>
          <a:r>
            <a:rPr lang="tr-TR">
              <a:latin typeface="Calibri" panose="020F0502020204030204" pitchFamily="34" charset="0"/>
              <a:cs typeface="Calibri" panose="020F0502020204030204" pitchFamily="34" charset="0"/>
            </a:rPr>
            <a:t> 1000 mL veya hipovolemi bulguları </a:t>
          </a:r>
        </a:p>
        <a:p>
          <a:r>
            <a:rPr lang="tr-TR">
              <a:latin typeface="Calibri" panose="020F0502020204030204" pitchFamily="34" charset="0"/>
              <a:cs typeface="Calibri" panose="020F0502020204030204" pitchFamily="34" charset="0"/>
            </a:rPr>
            <a:t>(24 saatte doğum şeklinden bağımsız) </a:t>
          </a:r>
          <a:br>
            <a:rPr lang="tr-TR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4C5019-BF15-4E73-9361-5D030E1867FD}" type="parTrans" cxnId="{F849378C-A884-46E0-8A77-08EE836DF11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20946C-212E-478E-806E-C0CDCA96FE13}" type="sibTrans" cxnId="{F849378C-A884-46E0-8A77-08EE836DF11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9F9B84-7A0A-8D48-A5A0-C986D1F4548F}" type="pres">
      <dgm:prSet presAssocID="{D1B592CB-1CFC-4F34-BD0D-651EE0552FFC}" presName="vert0" presStyleCnt="0">
        <dgm:presLayoutVars>
          <dgm:dir/>
          <dgm:animOne val="branch"/>
          <dgm:animLvl val="lvl"/>
        </dgm:presLayoutVars>
      </dgm:prSet>
      <dgm:spPr/>
    </dgm:pt>
    <dgm:pt modelId="{7959C54D-12E1-C64A-BB30-7516A22F7663}" type="pres">
      <dgm:prSet presAssocID="{19883831-0BC7-493B-B1D0-2DA73844CB5D}" presName="thickLine" presStyleLbl="alignNode1" presStyleIdx="0" presStyleCnt="1"/>
      <dgm:spPr/>
    </dgm:pt>
    <dgm:pt modelId="{EAD74A0B-A94A-C94E-8284-8BCA11B14EE2}" type="pres">
      <dgm:prSet presAssocID="{19883831-0BC7-493B-B1D0-2DA73844CB5D}" presName="horz1" presStyleCnt="0"/>
      <dgm:spPr/>
    </dgm:pt>
    <dgm:pt modelId="{0C17FF61-E8B7-ED40-A5F5-D1BF3840FCE6}" type="pres">
      <dgm:prSet presAssocID="{19883831-0BC7-493B-B1D0-2DA73844CB5D}" presName="tx1" presStyleLbl="revTx" presStyleIdx="0" presStyleCnt="1"/>
      <dgm:spPr/>
    </dgm:pt>
    <dgm:pt modelId="{6CA213AE-F690-1146-AE6A-14C6FBCBECE3}" type="pres">
      <dgm:prSet presAssocID="{19883831-0BC7-493B-B1D0-2DA73844CB5D}" presName="vert1" presStyleCnt="0"/>
      <dgm:spPr/>
    </dgm:pt>
  </dgm:ptLst>
  <dgm:cxnLst>
    <dgm:cxn modelId="{9174D970-751D-DE46-B8B6-6C46EF3DF406}" type="presOf" srcId="{D1B592CB-1CFC-4F34-BD0D-651EE0552FFC}" destId="{E29F9B84-7A0A-8D48-A5A0-C986D1F4548F}" srcOrd="0" destOrd="0" presId="urn:microsoft.com/office/officeart/2008/layout/LinedList"/>
    <dgm:cxn modelId="{F849378C-A884-46E0-8A77-08EE836DF110}" srcId="{D1B592CB-1CFC-4F34-BD0D-651EE0552FFC}" destId="{19883831-0BC7-493B-B1D0-2DA73844CB5D}" srcOrd="0" destOrd="0" parTransId="{D14C5019-BF15-4E73-9361-5D030E1867FD}" sibTransId="{AC20946C-212E-478E-806E-C0CDCA96FE13}"/>
    <dgm:cxn modelId="{D04763D7-5C77-754F-BF69-089791A59B18}" type="presOf" srcId="{19883831-0BC7-493B-B1D0-2DA73844CB5D}" destId="{0C17FF61-E8B7-ED40-A5F5-D1BF3840FCE6}" srcOrd="0" destOrd="0" presId="urn:microsoft.com/office/officeart/2008/layout/LinedList"/>
    <dgm:cxn modelId="{1A86209C-9D0F-0F4A-B510-05169F2ADD1A}" type="presParOf" srcId="{E29F9B84-7A0A-8D48-A5A0-C986D1F4548F}" destId="{7959C54D-12E1-C64A-BB30-7516A22F7663}" srcOrd="0" destOrd="0" presId="urn:microsoft.com/office/officeart/2008/layout/LinedList"/>
    <dgm:cxn modelId="{B45F6C06-0244-8344-B71D-71BCBE6F590B}" type="presParOf" srcId="{E29F9B84-7A0A-8D48-A5A0-C986D1F4548F}" destId="{EAD74A0B-A94A-C94E-8284-8BCA11B14EE2}" srcOrd="1" destOrd="0" presId="urn:microsoft.com/office/officeart/2008/layout/LinedList"/>
    <dgm:cxn modelId="{BBA45B56-52C5-854E-A07F-95B821273E02}" type="presParOf" srcId="{EAD74A0B-A94A-C94E-8284-8BCA11B14EE2}" destId="{0C17FF61-E8B7-ED40-A5F5-D1BF3840FCE6}" srcOrd="0" destOrd="0" presId="urn:microsoft.com/office/officeart/2008/layout/LinedList"/>
    <dgm:cxn modelId="{D4E1B002-BB95-AB45-BD4D-9A1C1AA27BC0}" type="presParOf" srcId="{EAD74A0B-A94A-C94E-8284-8BCA11B14EE2}" destId="{6CA213AE-F690-1146-AE6A-14C6FBCBEC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69D14-C7ED-0647-9378-96BFA31C5F96}">
      <dsp:nvSpPr>
        <dsp:cNvPr id="0" name=""/>
        <dsp:cNvSpPr/>
      </dsp:nvSpPr>
      <dsp:spPr>
        <a:xfrm rot="16200000">
          <a:off x="3384" y="4608"/>
          <a:ext cx="3215444" cy="322284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PPH</a:t>
          </a:r>
          <a:r>
            <a:rPr lang="en-US" sz="2000" kern="1200" dirty="0"/>
            <a:t>  is the leading cause for maternal mortality worldwide</a:t>
          </a:r>
        </a:p>
      </dsp:txBody>
      <dsp:txXfrm rot="5400000">
        <a:off x="-313" y="812166"/>
        <a:ext cx="2660137" cy="1607722"/>
      </dsp:txXfrm>
    </dsp:sp>
    <dsp:sp modelId="{37D793EE-5161-C44B-8F53-B857E22688A0}">
      <dsp:nvSpPr>
        <dsp:cNvPr id="0" name=""/>
        <dsp:cNvSpPr/>
      </dsp:nvSpPr>
      <dsp:spPr>
        <a:xfrm rot="5400000">
          <a:off x="6095499" y="2277"/>
          <a:ext cx="3215444" cy="322750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Hypofibrinogenemia identified as a major risk factor for progress  to severe </a:t>
          </a:r>
          <a:r>
            <a:rPr lang="en-US" sz="2000" b="1" kern="1200" dirty="0">
              <a:solidFill>
                <a:schemeClr val="tx1"/>
              </a:solidFill>
            </a:rPr>
            <a:t>PPH</a:t>
          </a:r>
        </a:p>
      </dsp:txBody>
      <dsp:txXfrm rot="-5400000">
        <a:off x="6652174" y="812167"/>
        <a:ext cx="2664799" cy="1607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C2B8C-7601-144F-B18B-A88382AE1DE3}">
      <dsp:nvSpPr>
        <dsp:cNvPr id="0" name=""/>
        <dsp:cNvSpPr/>
      </dsp:nvSpPr>
      <dsp:spPr>
        <a:xfrm>
          <a:off x="0" y="-230088"/>
          <a:ext cx="3452543" cy="409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1. Diagnosis</a:t>
          </a:r>
          <a:endParaRPr lang="en-US" sz="2400" b="1" kern="1200" dirty="0"/>
        </a:p>
      </dsp:txBody>
      <dsp:txXfrm>
        <a:off x="204523" y="-230088"/>
        <a:ext cx="3043498" cy="409045"/>
      </dsp:txXfrm>
    </dsp:sp>
    <dsp:sp modelId="{60FBD4C7-FFE9-ED44-A6D4-6EC79EE164C3}">
      <dsp:nvSpPr>
        <dsp:cNvPr id="0" name=""/>
        <dsp:cNvSpPr/>
      </dsp:nvSpPr>
      <dsp:spPr>
        <a:xfrm>
          <a:off x="0" y="230088"/>
          <a:ext cx="4451819" cy="453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arenR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Clinical findings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b)Measurement or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Estimation of blood loss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Qualitative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Quantitative</a:t>
          </a:r>
        </a:p>
      </dsp:txBody>
      <dsp:txXfrm>
        <a:off x="0" y="230088"/>
        <a:ext cx="4451819" cy="4536734"/>
      </dsp:txXfrm>
    </dsp:sp>
    <dsp:sp modelId="{06E7302F-EB1A-514D-B3F4-097959468D71}">
      <dsp:nvSpPr>
        <dsp:cNvPr id="0" name=""/>
        <dsp:cNvSpPr/>
      </dsp:nvSpPr>
      <dsp:spPr>
        <a:xfrm>
          <a:off x="3753238" y="-230088"/>
          <a:ext cx="3452543" cy="409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2. M</a:t>
          </a:r>
          <a:r>
            <a:rPr lang="en-TR" sz="2400" b="1" kern="1200" dirty="0">
              <a:latin typeface="Arial" panose="020B0604020202020204" pitchFamily="34" charset="0"/>
              <a:cs typeface="Arial" panose="020B0604020202020204" pitchFamily="34" charset="0"/>
            </a:rPr>
            <a:t>onitoring</a:t>
          </a:r>
          <a:endParaRPr lang="en-US" sz="1800" b="1" kern="1200" dirty="0"/>
        </a:p>
      </dsp:txBody>
      <dsp:txXfrm>
        <a:off x="3957761" y="-230088"/>
        <a:ext cx="3043498" cy="409045"/>
      </dsp:txXfrm>
    </dsp:sp>
    <dsp:sp modelId="{432E0DC3-F581-9D4D-9A47-AAF58E3F710E}">
      <dsp:nvSpPr>
        <dsp:cNvPr id="0" name=""/>
        <dsp:cNvSpPr/>
      </dsp:nvSpPr>
      <dsp:spPr>
        <a:xfrm>
          <a:off x="3353516" y="230088"/>
          <a:ext cx="3959763" cy="453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TR" sz="2000" b="1" kern="1200" dirty="0">
              <a:latin typeface="Arial" panose="020B0604020202020204" pitchFamily="34" charset="0"/>
              <a:cs typeface="Arial" panose="020B0604020202020204" pitchFamily="34" charset="0"/>
            </a:rPr>
            <a:t>aboratory and 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H</a:t>
          </a:r>
          <a:r>
            <a:rPr lang="en-TR" sz="2000" b="1" kern="1200" dirty="0">
              <a:latin typeface="Arial" panose="020B0604020202020204" pitchFamily="34" charset="0"/>
              <a:cs typeface="Arial" panose="020B0604020202020204" pitchFamily="34" charset="0"/>
            </a:rPr>
            <a:t>emodynamic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53516" y="230088"/>
        <a:ext cx="3959763" cy="4536734"/>
      </dsp:txXfrm>
    </dsp:sp>
    <dsp:sp modelId="{5FAB2645-0E1D-FC4D-9A1B-760B6ED41814}">
      <dsp:nvSpPr>
        <dsp:cNvPr id="0" name=""/>
        <dsp:cNvSpPr/>
      </dsp:nvSpPr>
      <dsp:spPr>
        <a:xfrm>
          <a:off x="8146459" y="-230088"/>
          <a:ext cx="3452543" cy="40904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R" sz="2400" b="1" kern="1200" dirty="0">
              <a:latin typeface="Arial" panose="020B0604020202020204" pitchFamily="34" charset="0"/>
              <a:cs typeface="Arial" panose="020B0604020202020204" pitchFamily="34" charset="0"/>
            </a:rPr>
            <a:t>3. Management</a:t>
          </a:r>
          <a:endParaRPr lang="en-US" sz="1800" b="1" kern="1200" dirty="0"/>
        </a:p>
      </dsp:txBody>
      <dsp:txXfrm>
        <a:off x="8350982" y="-230088"/>
        <a:ext cx="3043498" cy="409045"/>
      </dsp:txXfrm>
    </dsp:sp>
    <dsp:sp modelId="{5B06B829-6ADD-6A41-BFD7-00585EDE2E41}">
      <dsp:nvSpPr>
        <dsp:cNvPr id="0" name=""/>
        <dsp:cNvSpPr/>
      </dsp:nvSpPr>
      <dsp:spPr>
        <a:xfrm>
          <a:off x="8317658" y="230088"/>
          <a:ext cx="3678477" cy="453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b="1" kern="1200" dirty="0">
              <a:latin typeface="Arial" panose="020B0604020202020204" pitchFamily="34" charset="0"/>
              <a:cs typeface="Arial" panose="020B0604020202020204" pitchFamily="34" charset="0"/>
            </a:rPr>
            <a:t>Pharmacologic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kern="1200" dirty="0">
              <a:latin typeface="Arial" panose="020B0604020202020204" pitchFamily="34" charset="0"/>
              <a:cs typeface="Arial" panose="020B0604020202020204" pitchFamily="34" charset="0"/>
            </a:rPr>
            <a:t>Uterotonics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kern="1200" dirty="0">
              <a:latin typeface="Arial" panose="020B0604020202020204" pitchFamily="34" charset="0"/>
              <a:cs typeface="Arial" panose="020B0604020202020204" pitchFamily="34" charset="0"/>
            </a:rPr>
            <a:t>Antifibrinolytic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kern="1200" dirty="0">
              <a:latin typeface="Arial" panose="020B0604020202020204" pitchFamily="34" charset="0"/>
              <a:cs typeface="Arial" panose="020B0604020202020204" pitchFamily="34" charset="0"/>
            </a:rPr>
            <a:t>Procoagulant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b="1" kern="1200" dirty="0">
              <a:latin typeface="Arial" panose="020B0604020202020204" pitchFamily="34" charset="0"/>
              <a:cs typeface="Arial" panose="020B0604020202020204" pitchFamily="34" charset="0"/>
            </a:rPr>
            <a:t>Non-pharmacological 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Balloon tamponade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b="1" kern="1200" dirty="0">
              <a:latin typeface="Arial" panose="020B0604020202020204" pitchFamily="34" charset="0"/>
              <a:cs typeface="Arial" panose="020B0604020202020204" pitchFamily="34" charset="0"/>
            </a:rPr>
            <a:t>Interventional Radiology (non-surgical)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Artery ligation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Artery embolization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b="1" kern="1200" dirty="0">
              <a:latin typeface="Arial" panose="020B0604020202020204" pitchFamily="34" charset="0"/>
              <a:cs typeface="Arial" panose="020B0604020202020204" pitchFamily="34" charset="0"/>
            </a:rPr>
            <a:t>Surgical 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kern="1200" dirty="0">
              <a:latin typeface="Arial" panose="020B0604020202020204" pitchFamily="34" charset="0"/>
              <a:cs typeface="Arial" panose="020B0604020202020204" pitchFamily="34" charset="0"/>
            </a:rPr>
            <a:t>Sutures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TR" sz="2000" kern="1200" dirty="0">
              <a:latin typeface="Arial" panose="020B0604020202020204" pitchFamily="34" charset="0"/>
              <a:cs typeface="Arial" panose="020B0604020202020204" pitchFamily="34" charset="0"/>
            </a:rPr>
            <a:t>Hysterectomy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7658" y="230088"/>
        <a:ext cx="3678477" cy="4536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B3400-D3F8-B945-9B06-6BF103A07FDE}">
      <dsp:nvSpPr>
        <dsp:cNvPr id="0" name=""/>
        <dsp:cNvSpPr/>
      </dsp:nvSpPr>
      <dsp:spPr>
        <a:xfrm>
          <a:off x="3276" y="1256560"/>
          <a:ext cx="7296509" cy="2068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Permissive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hypotensive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resuscitation</a:t>
          </a:r>
          <a:endParaRPr lang="tr-TR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maintain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MAP 50-60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mmHg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ongoing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bleeding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Avoid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secondary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hypervolemia-hypertension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popping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effect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that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further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agrevates</a:t>
          </a:r>
          <a:r>
            <a:rPr lang="tr-T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coagulopathy</a:t>
          </a:r>
          <a:endParaRPr lang="tr-TR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76" y="1256560"/>
        <a:ext cx="7296509" cy="2068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94603-1C56-7B47-8123-FA9275344BD1}">
      <dsp:nvSpPr>
        <dsp:cNvPr id="0" name=""/>
        <dsp:cNvSpPr/>
      </dsp:nvSpPr>
      <dsp:spPr>
        <a:xfrm>
          <a:off x="0" y="46132"/>
          <a:ext cx="5715412" cy="8634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Standard laboratory </a:t>
          </a:r>
        </a:p>
      </dsp:txBody>
      <dsp:txXfrm>
        <a:off x="42151" y="88283"/>
        <a:ext cx="5631110" cy="779158"/>
      </dsp:txXfrm>
    </dsp:sp>
    <dsp:sp modelId="{7AF4BBB7-6EB8-9042-AA39-61C0EA41E311}">
      <dsp:nvSpPr>
        <dsp:cNvPr id="0" name=""/>
        <dsp:cNvSpPr/>
      </dsp:nvSpPr>
      <dsp:spPr>
        <a:xfrm>
          <a:off x="0" y="896530"/>
          <a:ext cx="571541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464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/>
            <a:t>Clauss</a:t>
          </a:r>
          <a:r>
            <a:rPr lang="en-US" sz="2800" kern="1200" dirty="0"/>
            <a:t> fibrinogen assay</a:t>
          </a:r>
        </a:p>
      </dsp:txBody>
      <dsp:txXfrm>
        <a:off x="0" y="896530"/>
        <a:ext cx="5715412" cy="596160"/>
      </dsp:txXfrm>
    </dsp:sp>
    <dsp:sp modelId="{2DD9ECBF-456D-DA41-B3BE-B7532EA24220}">
      <dsp:nvSpPr>
        <dsp:cNvPr id="0" name=""/>
        <dsp:cNvSpPr/>
      </dsp:nvSpPr>
      <dsp:spPr>
        <a:xfrm>
          <a:off x="0" y="1492690"/>
          <a:ext cx="5715412" cy="8634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POC-Viscoelastic tests (VET)</a:t>
          </a:r>
        </a:p>
      </dsp:txBody>
      <dsp:txXfrm>
        <a:off x="42151" y="1534841"/>
        <a:ext cx="5631110" cy="779158"/>
      </dsp:txXfrm>
    </dsp:sp>
    <dsp:sp modelId="{B83CD565-A268-304B-83F8-0D1EE8F9BC48}">
      <dsp:nvSpPr>
        <dsp:cNvPr id="0" name=""/>
        <dsp:cNvSpPr/>
      </dsp:nvSpPr>
      <dsp:spPr>
        <a:xfrm>
          <a:off x="0" y="2356150"/>
          <a:ext cx="571541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464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ROTEM/TEG/</a:t>
          </a:r>
          <a:r>
            <a:rPr lang="en-US" sz="2800" kern="1200" dirty="0" err="1"/>
            <a:t>Clotpro</a:t>
          </a:r>
          <a:r>
            <a:rPr lang="en-US" sz="2800" kern="1200" dirty="0"/>
            <a:t>/</a:t>
          </a:r>
          <a:r>
            <a:rPr lang="en-US" sz="2800" kern="1200" dirty="0" err="1"/>
            <a:t>Quantra</a:t>
          </a:r>
          <a:endParaRPr lang="en-US" sz="2800" kern="1200" dirty="0"/>
        </a:p>
      </dsp:txBody>
      <dsp:txXfrm>
        <a:off x="0" y="2356150"/>
        <a:ext cx="5715412" cy="596160"/>
      </dsp:txXfrm>
    </dsp:sp>
    <dsp:sp modelId="{EE29CC96-2618-FE4A-8BA6-5026211C1B8A}">
      <dsp:nvSpPr>
        <dsp:cNvPr id="0" name=""/>
        <dsp:cNvSpPr/>
      </dsp:nvSpPr>
      <dsp:spPr>
        <a:xfrm>
          <a:off x="0" y="2952310"/>
          <a:ext cx="5715412" cy="8634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Novel-POC</a:t>
          </a:r>
        </a:p>
      </dsp:txBody>
      <dsp:txXfrm>
        <a:off x="42151" y="2994461"/>
        <a:ext cx="5631110" cy="779158"/>
      </dsp:txXfrm>
    </dsp:sp>
    <dsp:sp modelId="{3BEBB075-330D-3748-8960-D2206E238597}">
      <dsp:nvSpPr>
        <dsp:cNvPr id="0" name=""/>
        <dsp:cNvSpPr/>
      </dsp:nvSpPr>
      <dsp:spPr>
        <a:xfrm>
          <a:off x="0" y="3815770"/>
          <a:ext cx="571541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464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/>
            <a:t>FibCare</a:t>
          </a:r>
          <a:endParaRPr lang="en-US" sz="2800" kern="1200" dirty="0"/>
        </a:p>
      </dsp:txBody>
      <dsp:txXfrm>
        <a:off x="0" y="3815770"/>
        <a:ext cx="5715412" cy="596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9C54D-12E1-C64A-BB30-7516A22F7663}">
      <dsp:nvSpPr>
        <dsp:cNvPr id="0" name=""/>
        <dsp:cNvSpPr/>
      </dsp:nvSpPr>
      <dsp:spPr>
        <a:xfrm>
          <a:off x="0" y="0"/>
          <a:ext cx="58377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17FF61-E8B7-ED40-A5F5-D1BF3840FCE6}">
      <dsp:nvSpPr>
        <dsp:cNvPr id="0" name=""/>
        <dsp:cNvSpPr/>
      </dsp:nvSpPr>
      <dsp:spPr>
        <a:xfrm>
          <a:off x="0" y="0"/>
          <a:ext cx="5837750" cy="3023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latin typeface="Calibri" panose="020F0502020204030204" pitchFamily="34" charset="0"/>
              <a:cs typeface="Calibri" panose="020F0502020204030204" pitchFamily="34" charset="0"/>
            </a:rPr>
            <a:t>Kan kaybı </a:t>
          </a:r>
          <a:r>
            <a:rPr lang="tr-TR" sz="3600" kern="120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rPr>
            <a:t></a:t>
          </a:r>
          <a:r>
            <a:rPr lang="tr-TR" sz="3600" kern="1200">
              <a:latin typeface="Calibri" panose="020F0502020204030204" pitchFamily="34" charset="0"/>
              <a:cs typeface="Calibri" panose="020F0502020204030204" pitchFamily="34" charset="0"/>
            </a:rPr>
            <a:t> 1000 mL veya hipovolemi bulguları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latin typeface="Calibri" panose="020F0502020204030204" pitchFamily="34" charset="0"/>
              <a:cs typeface="Calibri" panose="020F0502020204030204" pitchFamily="34" charset="0"/>
            </a:rPr>
            <a:t>(24 saatte doğum şeklinden bağımsız) </a:t>
          </a:r>
          <a:br>
            <a:rPr lang="tr-TR" sz="3600" kern="120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3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5837750" cy="3023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9B41E-8C10-1A4C-A430-0351C0E43EFE}" type="datetimeFigureOut">
              <a:rPr lang="en-TR" smtClean="0"/>
              <a:t>21.04.2023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B1308-0621-E440-AA3C-4E8BD654CD9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5355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PPH 16% in turkey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B1308-0621-E440-AA3C-4E8BD654CD98}" type="slidenum">
              <a:rPr lang="en-TR" smtClean="0"/>
              <a:t>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76118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and S</a:t>
            </a:r>
            <a:r>
              <a:rPr lang="en-TR" dirty="0"/>
              <a:t>econdary PPH management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B1308-0621-E440-AA3C-4E8BD654CD98}" type="slidenum">
              <a:rPr lang="en-TR" smtClean="0"/>
              <a:t>23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9977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FBC, PT, APTT, fibrinogen; blood‐bank sample, biochemical profile, blood gases or pulse </a:t>
            </a:r>
            <a:r>
              <a:rPr lang="en-US" dirty="0" err="1"/>
              <a:t>oximetry</a:t>
            </a:r>
            <a:r>
              <a:rPr lang="en-US" dirty="0"/>
              <a:t> </a:t>
            </a:r>
          </a:p>
          <a:p>
            <a:r>
              <a:rPr lang="en-US" dirty="0"/>
              <a:t>Take samples at earliest opportunity as results may be affected by colloid infusion</a:t>
            </a:r>
          </a:p>
          <a:p>
            <a:r>
              <a:rPr lang="en-US" dirty="0"/>
              <a:t>Ensure correct sample identity -Misidentification is commonest transfusion risk</a:t>
            </a:r>
          </a:p>
          <a:p>
            <a:r>
              <a:rPr lang="en-US" dirty="0"/>
              <a:t>Repeat FBC, PT, APTT, fibrinogen every 4 h or after 1/3 blood volume replacement - May need to give components before results available</a:t>
            </a:r>
          </a:p>
          <a:p>
            <a:r>
              <a:rPr lang="en-US" dirty="0"/>
              <a:t>Repeat after blood component infusion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tr-TR" smtClean="0"/>
              <a:pPr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367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Coagulopathy risk assessment should include obstetric conditions related to PPH not just EBL.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B1308-0621-E440-AA3C-4E8BD654CD98}" type="slidenum">
              <a:rPr lang="en-TR" smtClean="0"/>
              <a:t>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46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err="1"/>
              <a:t>Correction</a:t>
            </a:r>
            <a:r>
              <a:rPr lang="tr-TR" dirty="0"/>
              <a:t> of </a:t>
            </a:r>
            <a:r>
              <a:rPr lang="tr-TR" dirty="0" err="1"/>
              <a:t>acisodsis</a:t>
            </a:r>
            <a:r>
              <a:rPr lang="tr-TR" dirty="0"/>
              <a:t> ALONE </a:t>
            </a:r>
            <a:r>
              <a:rPr lang="tr-TR" dirty="0" err="1"/>
              <a:t>cannot</a:t>
            </a:r>
            <a:r>
              <a:rPr lang="tr-TR" dirty="0"/>
              <a:t> </a:t>
            </a:r>
            <a:r>
              <a:rPr lang="tr-TR" dirty="0" err="1"/>
              <a:t>ameliorate</a:t>
            </a:r>
            <a:r>
              <a:rPr lang="tr-TR" dirty="0"/>
              <a:t> </a:t>
            </a:r>
            <a:r>
              <a:rPr lang="tr-TR" dirty="0" err="1"/>
              <a:t>coagulopathy</a:t>
            </a:r>
            <a:r>
              <a:rPr lang="tr-T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err="1"/>
              <a:t>Calcium</a:t>
            </a:r>
            <a:r>
              <a:rPr lang="tr-TR" dirty="0"/>
              <a:t> </a:t>
            </a:r>
            <a:r>
              <a:rPr lang="tr-TR" dirty="0" err="1"/>
              <a:t>drops</a:t>
            </a:r>
            <a:r>
              <a:rPr lang="tr-TR" dirty="0"/>
              <a:t> in </a:t>
            </a:r>
            <a:r>
              <a:rPr lang="tr-TR" dirty="0" err="1"/>
              <a:t>case</a:t>
            </a:r>
            <a:r>
              <a:rPr lang="tr-TR" dirty="0"/>
              <a:t> of </a:t>
            </a:r>
            <a:r>
              <a:rPr lang="tr-TR" dirty="0" err="1"/>
              <a:t>massive</a:t>
            </a:r>
            <a:r>
              <a:rPr lang="tr-TR" dirty="0"/>
              <a:t> </a:t>
            </a:r>
            <a:r>
              <a:rPr lang="tr-TR" dirty="0" err="1"/>
              <a:t>transfusion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citrate</a:t>
            </a:r>
            <a:r>
              <a:rPr lang="tr-TR" dirty="0"/>
              <a:t> </a:t>
            </a:r>
            <a:r>
              <a:rPr lang="tr-TR" dirty="0" err="1"/>
              <a:t>induced</a:t>
            </a:r>
            <a:r>
              <a:rPr lang="tr-TR" dirty="0"/>
              <a:t> </a:t>
            </a:r>
            <a:r>
              <a:rPr lang="tr-TR" dirty="0" err="1"/>
              <a:t>Ca</a:t>
            </a:r>
            <a:r>
              <a:rPr lang="tr-TR" dirty="0"/>
              <a:t> –</a:t>
            </a:r>
            <a:r>
              <a:rPr lang="tr-TR" dirty="0" err="1"/>
              <a:t>binding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shoud</a:t>
            </a:r>
            <a:r>
              <a:rPr lang="tr-TR" dirty="0"/>
              <a:t> be </a:t>
            </a:r>
            <a:r>
              <a:rPr lang="tr-TR" dirty="0" err="1"/>
              <a:t>monitored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corrected</a:t>
            </a:r>
            <a:r>
              <a:rPr lang="tr-TR" dirty="0"/>
              <a:t> </a:t>
            </a:r>
            <a:r>
              <a:rPr lang="tr-TR" dirty="0" err="1"/>
              <a:t>accordingly</a:t>
            </a:r>
            <a:r>
              <a:rPr lang="tr-TR" dirty="0"/>
              <a:t> in severe PPH. </a:t>
            </a:r>
            <a:r>
              <a:rPr lang="tr-TR" dirty="0" err="1"/>
              <a:t>Correction</a:t>
            </a:r>
            <a:r>
              <a:rPr lang="tr-TR" dirty="0"/>
              <a:t> of </a:t>
            </a:r>
            <a:r>
              <a:rPr lang="tr-TR" dirty="0" err="1"/>
              <a:t>calcium</a:t>
            </a:r>
            <a:r>
              <a:rPr lang="tr-TR" dirty="0"/>
              <a:t> </a:t>
            </a:r>
            <a:r>
              <a:rPr lang="tr-TR" dirty="0" err="1"/>
              <a:t>levels</a:t>
            </a:r>
            <a:r>
              <a:rPr lang="tr-TR" dirty="0"/>
              <a:t> not </a:t>
            </a:r>
            <a:r>
              <a:rPr lang="tr-TR" dirty="0" err="1"/>
              <a:t>only</a:t>
            </a:r>
            <a:r>
              <a:rPr lang="tr-TR" dirty="0"/>
              <a:t> </a:t>
            </a:r>
            <a:r>
              <a:rPr lang="tr-TR" dirty="0" err="1"/>
              <a:t>optimise</a:t>
            </a:r>
            <a:r>
              <a:rPr lang="tr-TR" dirty="0"/>
              <a:t> </a:t>
            </a:r>
            <a:r>
              <a:rPr lang="tr-TR" dirty="0" err="1"/>
              <a:t>coagulation</a:t>
            </a:r>
            <a:r>
              <a:rPr lang="tr-TR" dirty="0"/>
              <a:t> but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uterine</a:t>
            </a:r>
            <a:r>
              <a:rPr lang="tr-TR" dirty="0"/>
              <a:t> </a:t>
            </a:r>
            <a:r>
              <a:rPr lang="tr-TR" dirty="0" err="1"/>
              <a:t>muscle</a:t>
            </a:r>
            <a:r>
              <a:rPr lang="tr-TR" dirty="0"/>
              <a:t> </a:t>
            </a:r>
            <a:r>
              <a:rPr lang="tr-TR" dirty="0" err="1"/>
              <a:t>contraction</a:t>
            </a:r>
            <a:r>
              <a:rPr lang="tr-TR" dirty="0"/>
              <a:t> (1C).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F87B-453A-4A6D-9E0A-9D62651CE77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79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In case of 2 L of blood loss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PC is significantly reduced 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B1308-0621-E440-AA3C-4E8BD654CD98}" type="slidenum">
              <a:rPr lang="en-TR" smtClean="0"/>
              <a:t>10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457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This is our modified MTP</a:t>
            </a:r>
          </a:p>
          <a:p>
            <a:pPr>
              <a:buFont typeface="Wingdings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Blood loss </a:t>
            </a:r>
            <a:r>
              <a:rPr lang="tr-TR" dirty="0"/>
              <a:t>≥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1500 ml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§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ital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signs unstable</a:t>
            </a:r>
          </a:p>
          <a:p>
            <a:pPr>
              <a:buFont typeface="Wingdings" charset="2"/>
              <a:buChar char="§"/>
            </a:pP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Progress to DIC?</a:t>
            </a:r>
          </a:p>
          <a:p>
            <a:r>
              <a:rPr lang="en-US" b="1" dirty="0"/>
              <a:t>O</a:t>
            </a:r>
            <a:r>
              <a:rPr lang="en-TR" b="1" dirty="0"/>
              <a:t>rder 2nd shock pack (RBC, FFP, PLT=</a:t>
            </a:r>
          </a:p>
          <a:p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In case of 2 L of blood loss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 Platelet Count is significantly reduced 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B1308-0621-E440-AA3C-4E8BD654CD98}" type="slidenum">
              <a:rPr lang="en-TR" smtClean="0"/>
              <a:t>15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38877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Postpartum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haemorrhage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remains the main cause of maternal death worldwide [30]. An early correction of the PPH associated coagulopathy process (i.e.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hypofibrinogenaemia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expected to contribute to better management. CONCLUSION: Fibrinogen supplementation appears to be one of the most promising targets for this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haemostatic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intervention. However, the current level of scientific evidence that supports the indications, doses and timing for this supplementation is insufficient [31]. The FIDEL trial objectives are to demonstrate the efficacy and safety of the early administration of a 3 g fibrinogen concentrate given in patients experiencing PPH and resistant to oxytocin, using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double-blind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multicentre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72AD4-C3AD-3345-811A-47CF92FB82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AND STANDARDIZATION COMMITTEE, Int Society of Thrombosis and </a:t>
            </a:r>
            <a:r>
              <a:rPr lang="en-US" sz="1200" b="0" i="0" kern="1200" cap="all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Hemostasıs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Final recommendations to fill the gaps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Lack of quantitative analyses plus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heterogenity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the studies to perform a meta-analysis</a:t>
            </a:r>
          </a:p>
          <a:p>
            <a:pPr>
              <a:buFont typeface="Wingdings" pitchFamily="2" charset="2"/>
              <a:buChar char="v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93 studies demonstrated potential utility of TEG/ROTEM in obstetrics with several limitations (study design and/or results confounded by biases) </a:t>
            </a:r>
          </a:p>
          <a:p>
            <a:pPr>
              <a:buFont typeface="Wingdings" pitchFamily="2" charset="2"/>
              <a:buChar char="v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Based on overview of the literature, the routine use of ROTEM may best serve a role in clinically guiding transfusion therapy in obstetrics and identifying patients at risk for severe hemorrhage </a:t>
            </a:r>
          </a:p>
          <a:p>
            <a:pPr>
              <a:buFont typeface="Wingdings" pitchFamily="2" charset="2"/>
              <a:buChar char="v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Ideally large controlled multicenter further clinical trials are needed to validate TEG/ROTEM-guided approaches and applicability in obstetrics and determine their effects on clinical outcomes to reduce morbidity/mortality in obstetrics</a:t>
            </a:r>
            <a:r>
              <a:rPr lang="en-US" dirty="0"/>
              <a:t>. 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17B68-F1A6-294D-8625-9A47B1BA0735}" type="slidenum">
              <a:rPr lang="en-TR" smtClean="0"/>
              <a:t>18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71345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systematic review identified two Level I reviews66,67 containing only Level III and IV evidence, but did not include any pooled analysis; hence, the primary Level III retrospective cohort studies of fair quality were assessed.68-70 An additional poor-quality prospective Level III study was identified.71 </a:t>
            </a:r>
            <a:endParaRPr lang="en-US" dirty="0"/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F87B-453A-4A6D-9E0A-9D62651CE770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57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60902-0405-4698-A471-09E91ED5C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3F2D30-8A0A-461B-985F-2162BBD1A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5CB15E-5753-4751-A14A-53CF2F4F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9C24F0-7B55-4C3E-9626-109C79AB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D4EDD4-C738-4524-84DA-7FE6BBD1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700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335EF-2AC5-42BD-B34E-1D80F6B5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2E8CDE0-6110-4148-9381-82D7315BB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A7FE85-9491-47AE-BB0B-1C422AC00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8D0396-AA0D-45EB-8435-DC94242B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25B417-0095-4C93-B7D9-6DDFF4C5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172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6D6910B-58A5-4318-BB0D-C21A71CFB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70E6A2-A85D-486E-A921-30B6615B4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3ED58B-29CD-4EB0-A08E-835CBDA5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7AF0B3-89C3-45C4-9A0E-EFB3B9AF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3F2402-7EAE-4909-AF6F-E6E53B08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120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29B9C1-528D-73DE-07ED-E0DD0ECDA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0" y="3370"/>
            <a:ext cx="12180718" cy="6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55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5A6CA8C-3E31-1635-C8A1-CA76E7E30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" y="1982"/>
            <a:ext cx="12185650" cy="68540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51F5D1B-3034-C22D-A815-FBB6843B7C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8968" y="89236"/>
            <a:ext cx="5294064" cy="10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0F8F4-E42F-42B0-8BCD-9F448963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D12BC-3FE5-480E-9C51-7E1FF9421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259933-6AE7-46E1-9FFC-C287BB7F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2731F3-7716-47F3-B475-7FB0FF1D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39A7B5-77D0-4DDE-BFB8-7CAC3D24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472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E76FB-029E-432B-ADFE-730BD048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468F17-0CC5-4999-8EE7-96228270A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043BC-14E4-4232-9027-C5B25D9E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4BF9A5-5A67-41CC-BC2A-4297F9B3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740033-C8D7-4FCF-83DB-D08EACCC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725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444A7-5D5C-4D35-966A-5AC3EC95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AC9108-1E78-4715-BB7B-72FDB3A7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88C874-E043-46E0-8D6B-74E7C246F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4568B8-1F74-431B-8A12-278AA7F7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AB30F5-D5BA-4203-8996-C16E5421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0681EE-D7C0-422D-B731-1814BB4E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835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53DE1-2A0B-4622-A2C4-CBBA4ED2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F4637C-0437-481F-A0AE-CE8AE6495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CBE6C3-2887-48FE-8752-05948689E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EE7C64-0037-4C8D-8418-9BF38DC62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C159D2-9DCC-4B4E-A934-09410A299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45B674D-8D6D-4E6A-ABDC-E7DAE831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AB07FCB-2BD8-4386-A75B-BDDB8454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9017A2D-AB70-4232-AC2C-4E5000EC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844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03028-0886-477B-BF46-DA7C7F1D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930119-3A89-4163-93B1-FCB8D588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F9A35A-0476-401B-91B3-34CAEF27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23AD31-058D-4334-B1C3-706686E4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07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369E436-D900-474C-8466-85B58B66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65366D-0881-46C2-9706-54BE9172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E3BA73-D424-4689-A628-BAF14AA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033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6BE43-CCE9-4E69-8361-6851D33C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4D9335-D449-4D2B-8C60-36508D23F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4B1DCE-3B0C-4CC8-838C-DDF2827B8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F9A308-84E2-4CE8-9B5C-FD5CFD6A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BCF270-395C-4880-A0F0-07EFC88B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6AE263-3A6A-4C67-B254-82DBB73E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754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5C07C-F6CC-4184-AA57-5AA7C2DD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9984E8E-4CC0-4185-B656-1ED319EAE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7E795B-FC6A-4E30-ABA6-A5E153F2A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54C2C1-2597-4300-875F-C1FCB2E56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9429C3-2B2A-4BB8-90E3-5179F6F0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C813-3724-40D4-AAE4-D4D13417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482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CFD2504-387A-43CF-B468-1BEB562B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676952-ABB2-4011-AB65-2D6BFC9FB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1E1E8D-D80E-4C6E-8C06-A15905119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1EE40-36A6-418F-84B8-18FBDA0221BD}" type="datetimeFigureOut">
              <a:rPr lang="de-AT" smtClean="0"/>
              <a:t>21.04.23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4BCC5A-638F-4F81-973F-7EA7A33A4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046BF2-88A8-4AA5-B326-D467FC62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C8BE-3863-4BD9-BD5A-0E91E1E286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088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obgyn.onlinelibrary.wiley.com/action/doSearch?ContribAuthorRaw=le+Gouez%2C+A" TargetMode="External"/><Relationship Id="rId13" Type="http://schemas.openxmlformats.org/officeDocument/2006/relationships/hyperlink" Target="https://obgyn.onlinelibrary.wiley.com/action/doSearch?ContribAuthorRaw=Capronnier%2C+O" TargetMode="External"/><Relationship Id="rId18" Type="http://schemas.openxmlformats.org/officeDocument/2006/relationships/image" Target="../media/image18.jpeg"/><Relationship Id="rId3" Type="http://schemas.openxmlformats.org/officeDocument/2006/relationships/hyperlink" Target="https://obgyn.onlinelibrary.wiley.com/action/doSearch?ContribAuthorRaw=Ducloy-Bouthors%2C+AS" TargetMode="External"/><Relationship Id="rId7" Type="http://schemas.openxmlformats.org/officeDocument/2006/relationships/hyperlink" Target="https://obgyn.onlinelibrary.wiley.com/action/doSearch?ContribAuthorRaw=Corouge%2C+J" TargetMode="External"/><Relationship Id="rId12" Type="http://schemas.openxmlformats.org/officeDocument/2006/relationships/hyperlink" Target="https://obgyn.onlinelibrary.wiley.com/action/doSearch?ContribAuthorRaw=Luzi%2C+A" TargetMode="External"/><Relationship Id="rId17" Type="http://schemas.openxmlformats.org/officeDocument/2006/relationships/hyperlink" Target="https://obgyn.onlinelibrary.wiley.com/journal/14710528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obgyn.onlinelibrary.wiley.com/action/doSearch?ContribAuthorRaw=The+FIDEL+Working+Group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obgyn.onlinelibrary.wiley.com/action/doSearch?ContribAuthorRaw=Bayoumeu%2C+F" TargetMode="External"/><Relationship Id="rId11" Type="http://schemas.openxmlformats.org/officeDocument/2006/relationships/hyperlink" Target="https://obgyn.onlinelibrary.wiley.com/action/doSearch?ContribAuthorRaw=Vial%2C+F" TargetMode="External"/><Relationship Id="rId5" Type="http://schemas.openxmlformats.org/officeDocument/2006/relationships/hyperlink" Target="https://obgyn.onlinelibrary.wiley.com/action/doSearch?ContribAuthorRaw=Grouin%2C+JM" TargetMode="External"/><Relationship Id="rId15" Type="http://schemas.openxmlformats.org/officeDocument/2006/relationships/hyperlink" Target="https://obgyn.onlinelibrary.wiley.com/action/doSearch?ContribAuthorRaw=Mignon%2C+A" TargetMode="External"/><Relationship Id="rId10" Type="http://schemas.openxmlformats.org/officeDocument/2006/relationships/hyperlink" Target="https://obgyn.onlinelibrary.wiley.com/action/doSearch?ContribAuthorRaw=Broisin%2C+F" TargetMode="External"/><Relationship Id="rId4" Type="http://schemas.openxmlformats.org/officeDocument/2006/relationships/hyperlink" Target="https://obgyn.onlinelibrary.wiley.com/action/doSearch?ContribAuthorRaw=Mercier%2C+FJ" TargetMode="External"/><Relationship Id="rId9" Type="http://schemas.openxmlformats.org/officeDocument/2006/relationships/hyperlink" Target="https://obgyn.onlinelibrary.wiley.com/action/doSearch?ContribAuthorRaw=Rackelboom%2C+T" TargetMode="External"/><Relationship Id="rId14" Type="http://schemas.openxmlformats.org/officeDocument/2006/relationships/hyperlink" Target="https://obgyn.onlinelibrary.wiley.com/action/doSearch?ContribAuthorRaw=Huissoud%2C+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gunaydin@gazi.edu.tr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sbsgm.saglik.gov.tr/Eklenti/40566/0/health-statistics-yearbook-2019pdf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F5A3F5-C925-69E7-078B-67819E638799}"/>
              </a:ext>
            </a:extLst>
          </p:cNvPr>
          <p:cNvSpPr txBox="1"/>
          <p:nvPr/>
        </p:nvSpPr>
        <p:spPr>
          <a:xfrm>
            <a:off x="494674" y="2894376"/>
            <a:ext cx="11197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err="1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Bleeding</a:t>
            </a:r>
            <a:r>
              <a:rPr lang="pt-BR" sz="4400" b="1" dirty="0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Management in </a:t>
            </a:r>
            <a:r>
              <a:rPr lang="pt-BR" sz="4400" b="1" dirty="0" err="1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Obstetrics</a:t>
            </a:r>
            <a:r>
              <a:rPr lang="pt-BR" sz="4400" b="1" dirty="0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: </a:t>
            </a:r>
            <a:r>
              <a:rPr lang="pt-BR" sz="4400" b="1" dirty="0" err="1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Anesthesiology</a:t>
            </a:r>
            <a:r>
              <a:rPr lang="pt-BR" sz="4400" b="1" dirty="0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Perspective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B6D218-D1BC-8F72-CC37-FC21467BD6EE}"/>
              </a:ext>
            </a:extLst>
          </p:cNvPr>
          <p:cNvSpPr txBox="1"/>
          <p:nvPr/>
        </p:nvSpPr>
        <p:spPr>
          <a:xfrm>
            <a:off x="2632367" y="4619501"/>
            <a:ext cx="7612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Berrin</a:t>
            </a:r>
            <a:r>
              <a:rPr lang="pt-BR" sz="36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36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Gunaydin</a:t>
            </a:r>
            <a:r>
              <a:rPr lang="pt-BR" sz="36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, </a:t>
            </a:r>
            <a:r>
              <a:rPr lang="pt-BR" sz="36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Md</a:t>
            </a:r>
            <a:r>
              <a:rPr lang="pt-BR" sz="36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, PhD</a:t>
            </a:r>
          </a:p>
          <a:p>
            <a:pPr algn="ctr"/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Gazi</a:t>
            </a:r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University</a:t>
            </a:r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School</a:t>
            </a:r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of</a:t>
            </a:r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Medicine</a:t>
            </a:r>
          </a:p>
          <a:p>
            <a:pPr algn="ctr"/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Department</a:t>
            </a:r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of</a:t>
            </a:r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Anesthesiology</a:t>
            </a:r>
            <a:endParaRPr lang="pt-BR" sz="2800" dirty="0">
              <a:solidFill>
                <a:srgbClr val="2E5F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  <a:p>
            <a:pPr algn="ctr"/>
            <a:r>
              <a:rPr lang="pt-BR" sz="28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Ankara, </a:t>
            </a:r>
            <a:r>
              <a:rPr lang="pt-BR" sz="28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Turkey</a:t>
            </a:r>
            <a:endParaRPr lang="pt-BR" sz="3600" dirty="0">
              <a:solidFill>
                <a:srgbClr val="2E5F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</p:txBody>
      </p:sp>
      <p:pic>
        <p:nvPicPr>
          <p:cNvPr id="5" name="7 Resim" descr="imageedit_4_5504874266.png">
            <a:extLst>
              <a:ext uri="{FF2B5EF4-FFF2-40B4-BE49-F238E27FC236}">
                <a16:creationId xmlns:a16="http://schemas.microsoft.com/office/drawing/2014/main" id="{507ADAFD-2ADE-7E4D-AA37-F4AAFD8F1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7" y="4516583"/>
            <a:ext cx="1738279" cy="17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61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2FE19-3E1A-0249-8DE1-013752545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4" y="1499050"/>
            <a:ext cx="6019800" cy="4351338"/>
          </a:xfrm>
        </p:spPr>
        <p:txBody>
          <a:bodyPr>
            <a:normAutofit/>
          </a:bodyPr>
          <a:lstStyle/>
          <a:p>
            <a:r>
              <a:rPr lang="en-TR" sz="2000" b="1" dirty="0">
                <a:latin typeface="Arial" panose="020B0604020202020204" pitchFamily="34" charset="0"/>
                <a:cs typeface="Arial" panose="020B0604020202020204" pitchFamily="34" charset="0"/>
              </a:rPr>
              <a:t>Platelet count (PC)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TR" sz="2000" dirty="0">
                <a:latin typeface="Arial" panose="020B0604020202020204" pitchFamily="34" charset="0"/>
                <a:cs typeface="Arial" panose="020B0604020202020204" pitchFamily="34" charset="0"/>
              </a:rPr>
              <a:t>ow PC is associated with increased risk of severe PPH, RBC and FFP transfusion</a:t>
            </a:r>
          </a:p>
          <a:p>
            <a:endParaRPr lang="en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TR" sz="2000" b="1" dirty="0">
                <a:latin typeface="Arial" panose="020B0604020202020204" pitchFamily="34" charset="0"/>
                <a:cs typeface="Arial" panose="020B0604020202020204" pitchFamily="34" charset="0"/>
              </a:rPr>
              <a:t>aPTT &amp; PT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Shows</a:t>
            </a:r>
            <a:r>
              <a:rPr lang="en-TR" sz="2000" dirty="0">
                <a:latin typeface="Arial" panose="020B0604020202020204" pitchFamily="34" charset="0"/>
                <a:cs typeface="Arial" panose="020B0604020202020204" pitchFamily="34" charset="0"/>
              </a:rPr>
              <a:t> correlation with EBL in PPH</a:t>
            </a:r>
          </a:p>
          <a:p>
            <a:pPr lvl="1"/>
            <a:r>
              <a:rPr lang="en-TR" sz="2000" dirty="0">
                <a:latin typeface="Arial" panose="020B0604020202020204" pitchFamily="34" charset="0"/>
                <a:cs typeface="Arial" panose="020B0604020202020204" pitchFamily="34" charset="0"/>
              </a:rPr>
              <a:t>Critical level of PT/aPPT is not reached in PPH and massive transfusion</a:t>
            </a:r>
            <a:endParaRPr lang="en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TR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2C7D223-8E35-DF47-90B0-129342550A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771634"/>
              </p:ext>
            </p:extLst>
          </p:nvPr>
        </p:nvGraphicFramePr>
        <p:xfrm>
          <a:off x="6155270" y="979517"/>
          <a:ext cx="5715412" cy="444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46636C0-3E4A-AD4E-B90C-114235A8D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857" y="5290456"/>
            <a:ext cx="5715411" cy="14822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68DAC-9297-4743-8B01-7D44DA45A1DF}"/>
              </a:ext>
            </a:extLst>
          </p:cNvPr>
          <p:cNvSpPr txBox="1"/>
          <p:nvPr/>
        </p:nvSpPr>
        <p:spPr>
          <a:xfrm>
            <a:off x="303706" y="5899029"/>
            <a:ext cx="5715411" cy="786754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J </a:t>
            </a:r>
            <a:r>
              <a:rPr lang="en-US" sz="2400" b="1" baseline="30000" dirty="0" err="1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Anaesthesiol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Management of severe peri-operative bleeding: Guidelines from the ESAIC Second update 2022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708EC4-823D-2842-80E2-8B6C78C47F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241" y="221431"/>
            <a:ext cx="5317070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R" sz="3200" b="1" dirty="0">
                <a:latin typeface="Arial" panose="020B0604020202020204" pitchFamily="34" charset="0"/>
                <a:cs typeface="Arial" panose="020B0604020202020204" pitchFamily="34" charset="0"/>
              </a:rPr>
              <a:t>Coagulation Monitoring</a:t>
            </a:r>
            <a:endParaRPr lang="en-TR" sz="3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011F09-918D-4E4D-AFD5-EC1BCB072F58}"/>
              </a:ext>
            </a:extLst>
          </p:cNvPr>
          <p:cNvSpPr txBox="1">
            <a:spLocks/>
          </p:cNvSpPr>
          <p:nvPr/>
        </p:nvSpPr>
        <p:spPr>
          <a:xfrm>
            <a:off x="6307194" y="-109498"/>
            <a:ext cx="5317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R" sz="3200" b="1" dirty="0">
                <a:latin typeface="Arial" panose="020B0604020202020204" pitchFamily="34" charset="0"/>
                <a:cs typeface="Arial" panose="020B0604020202020204" pitchFamily="34" charset="0"/>
              </a:rPr>
              <a:t>Fibrinogen Monitoring</a:t>
            </a:r>
            <a:endParaRPr lang="en-TR" sz="320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93D9A1F-C321-9349-B3EB-B15128EB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379866"/>
            <a:ext cx="61547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TR" altLang="en-T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Dynamic PC decrease or a level 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&lt;150,000/</a:t>
            </a:r>
            <a:r>
              <a:rPr lang="tr-T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µL</a:t>
            </a:r>
            <a:r>
              <a:rPr lang="en-T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TR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TR" altLang="en-T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the onset of labour, if combined with fibrinogen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kumimoji="0" lang="en-TR" altLang="en-T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2.0 g/L may indicate increased risk of PPH </a:t>
            </a:r>
          </a:p>
        </p:txBody>
      </p:sp>
      <p:pic>
        <p:nvPicPr>
          <p:cNvPr id="3077" name="Picture 5" descr="page9image354122752">
            <a:extLst>
              <a:ext uri="{FF2B5EF4-FFF2-40B4-BE49-F238E27FC236}">
                <a16:creationId xmlns:a16="http://schemas.microsoft.com/office/drawing/2014/main" id="{7AF324CD-09D1-8E4B-A4DC-EF9F85686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  <p:bldP spid="7" grpId="0" animBg="1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page1image167041744">
            <a:extLst>
              <a:ext uri="{FF2B5EF4-FFF2-40B4-BE49-F238E27FC236}">
                <a16:creationId xmlns:a16="http://schemas.microsoft.com/office/drawing/2014/main" id="{E0CCFA2D-42C6-904B-9E54-CAE780885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4" b="32958"/>
          <a:stretch/>
        </p:blipFill>
        <p:spPr bwMode="auto">
          <a:xfrm>
            <a:off x="7582362" y="992776"/>
            <a:ext cx="4442600" cy="3365072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D1115-70C4-8D4D-A577-7A80B6BC415E}"/>
              </a:ext>
            </a:extLst>
          </p:cNvPr>
          <p:cNvSpPr txBox="1">
            <a:spLocks/>
          </p:cNvSpPr>
          <p:nvPr/>
        </p:nvSpPr>
        <p:spPr>
          <a:xfrm>
            <a:off x="882991" y="-192416"/>
            <a:ext cx="10173010" cy="15544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T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F595-AA58-6249-A10C-E645F4AB5997}"/>
              </a:ext>
            </a:extLst>
          </p:cNvPr>
          <p:cNvSpPr txBox="1">
            <a:spLocks/>
          </p:cNvSpPr>
          <p:nvPr/>
        </p:nvSpPr>
        <p:spPr>
          <a:xfrm>
            <a:off x="28455" y="1097274"/>
            <a:ext cx="11891554" cy="5260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Functional markers of fibrinogen 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TEG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 - Maximum Amplitude (MA)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ROTEM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 - FIBTEM MCF &amp; FIBTEM A5 equally 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associated with morbidity &amp; need for transfusion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FIBTEM MCF 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is significantly reduced in PPH</a:t>
            </a:r>
            <a:endParaRPr lang="en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b="1" dirty="0">
                <a:latin typeface="Arial" panose="020B0604020202020204" pitchFamily="34" charset="0"/>
                <a:cs typeface="Arial" panose="020B0604020202020204" pitchFamily="34" charset="0"/>
              </a:rPr>
              <a:t>When do we need to evaluate fibrinogen?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t the onset of labor is less predictive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During amniotic fluid embolism with DIC, placental abruption, preecclampsia with hemorrhage are of important value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82454-954C-B440-8020-E32A8635429E}"/>
              </a:ext>
            </a:extLst>
          </p:cNvPr>
          <p:cNvSpPr txBox="1"/>
          <p:nvPr/>
        </p:nvSpPr>
        <p:spPr>
          <a:xfrm>
            <a:off x="212265" y="6357947"/>
            <a:ext cx="11820453" cy="417422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J </a:t>
            </a:r>
            <a:r>
              <a:rPr lang="en-US" sz="2400" b="1" baseline="30000" dirty="0" err="1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Anaesthesiol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Management of severe peri-operative bleeding: Guidelines from the ESAIC Second update 2022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088F4F-890D-324E-8D50-C43A95E2F17E}"/>
              </a:ext>
            </a:extLst>
          </p:cNvPr>
          <p:cNvSpPr/>
          <p:nvPr/>
        </p:nvSpPr>
        <p:spPr>
          <a:xfrm>
            <a:off x="10086111" y="1494281"/>
            <a:ext cx="660807" cy="200040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ACDAFF-8C94-7144-8657-DC629E229A74}"/>
              </a:ext>
            </a:extLst>
          </p:cNvPr>
          <p:cNvSpPr/>
          <p:nvPr/>
        </p:nvSpPr>
        <p:spPr>
          <a:xfrm>
            <a:off x="4516598" y="1660536"/>
            <a:ext cx="660807" cy="7640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55812B-6162-D543-8982-67CB26FFB498}"/>
              </a:ext>
            </a:extLst>
          </p:cNvPr>
          <p:cNvSpPr/>
          <p:nvPr/>
        </p:nvSpPr>
        <p:spPr>
          <a:xfrm>
            <a:off x="3352813" y="2242427"/>
            <a:ext cx="660807" cy="7640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2267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4DDD7F0-1FEB-4A1A-9A93-698DF8466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5923D-6279-3742-BFC5-C42E174DD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12" y="1144769"/>
            <a:ext cx="3724217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b="1" i="0">
                <a:effectLst/>
              </a:rPr>
              <a:t>FIBTEM clot firmness parameters correlate well with the fibrinogen concentration measured by the Clauss assay in patients and healthy subjects. </a:t>
            </a:r>
            <a:br>
              <a:rPr lang="en-US" sz="2500" b="1" i="0">
                <a:effectLst/>
              </a:rPr>
            </a:br>
            <a:r>
              <a:rPr lang="en-US" sz="2500" b="0" i="0">
                <a:effectLst/>
              </a:rPr>
              <a:t>Scand J Clin Lab Invest 2020</a:t>
            </a:r>
            <a:endParaRPr lang="en-US" sz="2500"/>
          </a:p>
        </p:txBody>
      </p:sp>
      <p:pic>
        <p:nvPicPr>
          <p:cNvPr id="7" name="Picture 2" descr="Figure">
            <a:extLst>
              <a:ext uri="{FF2B5EF4-FFF2-40B4-BE49-F238E27FC236}">
                <a16:creationId xmlns:a16="http://schemas.microsoft.com/office/drawing/2014/main" id="{872E4059-FCF8-9D45-BA17-C3987505D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3"/>
          <a:stretch/>
        </p:blipFill>
        <p:spPr bwMode="auto">
          <a:xfrm>
            <a:off x="218028" y="1185961"/>
            <a:ext cx="3675888" cy="25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6170A4F-D366-8444-BA02-73229F52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946" y="942356"/>
            <a:ext cx="5095749" cy="23185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376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Figure">
            <a:extLst>
              <a:ext uri="{FF2B5EF4-FFF2-40B4-BE49-F238E27FC236}">
                <a16:creationId xmlns:a16="http://schemas.microsoft.com/office/drawing/2014/main" id="{EFCDB2DA-DF3C-1546-9110-C5C8755B4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027" y="4505422"/>
            <a:ext cx="7823629" cy="21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730135D0-A6BA-E144-8576-E126479E7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055" y="4156909"/>
            <a:ext cx="5239699" cy="23185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861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23FA0B-E6B8-8C45-9028-75AE550E8FFD}"/>
              </a:ext>
            </a:extLst>
          </p:cNvPr>
          <p:cNvGrpSpPr/>
          <p:nvPr/>
        </p:nvGrpSpPr>
        <p:grpSpPr>
          <a:xfrm>
            <a:off x="4411142" y="19518"/>
            <a:ext cx="2646928" cy="1100966"/>
            <a:chOff x="81807" y="4082"/>
            <a:chExt cx="2646928" cy="75850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4827DA1-D98F-DE43-9E19-9A6228B002E6}"/>
                </a:ext>
              </a:extLst>
            </p:cNvPr>
            <p:cNvSpPr/>
            <p:nvPr/>
          </p:nvSpPr>
          <p:spPr>
            <a:xfrm>
              <a:off x="81807" y="4082"/>
              <a:ext cx="2646928" cy="75850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B7AE1339-E406-9843-9521-B296F5A3561C}"/>
                </a:ext>
              </a:extLst>
            </p:cNvPr>
            <p:cNvSpPr txBox="1"/>
            <p:nvPr/>
          </p:nvSpPr>
          <p:spPr>
            <a:xfrm>
              <a:off x="104023" y="26298"/>
              <a:ext cx="2602496" cy="714071"/>
            </a:xfrm>
            <a:prstGeom prst="rect">
              <a:avLst/>
            </a:prstGeom>
            <a:solidFill>
              <a:srgbClr val="F032D0"/>
            </a:solidFill>
            <a:ln>
              <a:solidFill>
                <a:srgbClr val="EE48F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95" tIns="24130" rIns="36195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Blood </a:t>
              </a:r>
              <a:r>
                <a:rPr lang="tr-TR" sz="2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  <a:r>
                <a:rPr lang="tr-TR" sz="2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4" name="Yukarı Bükülü Ok 9">
            <a:extLst>
              <a:ext uri="{FF2B5EF4-FFF2-40B4-BE49-F238E27FC236}">
                <a16:creationId xmlns:a16="http://schemas.microsoft.com/office/drawing/2014/main" id="{1044F892-172F-8640-9ED6-5E5238FD038C}"/>
              </a:ext>
            </a:extLst>
          </p:cNvPr>
          <p:cNvSpPr/>
          <p:nvPr/>
        </p:nvSpPr>
        <p:spPr>
          <a:xfrm rot="10800000">
            <a:off x="2878027" y="448673"/>
            <a:ext cx="1567936" cy="625451"/>
          </a:xfrm>
          <a:prstGeom prst="bentUpArrow">
            <a:avLst>
              <a:gd name="adj1" fmla="val 28075"/>
              <a:gd name="adj2" fmla="val 25000"/>
              <a:gd name="adj3" fmla="val 25000"/>
            </a:avLst>
          </a:prstGeom>
          <a:solidFill>
            <a:srgbClr val="F032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F2C9E151-1B4B-AB41-ABCA-A3CC8862A986}"/>
              </a:ext>
            </a:extLst>
          </p:cNvPr>
          <p:cNvSpPr txBox="1"/>
          <p:nvPr/>
        </p:nvSpPr>
        <p:spPr>
          <a:xfrm>
            <a:off x="7711134" y="1103193"/>
            <a:ext cx="1567938" cy="697033"/>
          </a:xfrm>
          <a:prstGeom prst="rect">
            <a:avLst/>
          </a:prstGeom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 </a:t>
            </a:r>
            <a:r>
              <a:rPr lang="tr-T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tr-TR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9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Bent-Up Arrow 22">
            <a:extLst>
              <a:ext uri="{FF2B5EF4-FFF2-40B4-BE49-F238E27FC236}">
                <a16:creationId xmlns:a16="http://schemas.microsoft.com/office/drawing/2014/main" id="{7B0134D8-0F40-024D-ABD4-CE467D55D411}"/>
              </a:ext>
            </a:extLst>
          </p:cNvPr>
          <p:cNvSpPr/>
          <p:nvPr/>
        </p:nvSpPr>
        <p:spPr>
          <a:xfrm flipV="1">
            <a:off x="7062405" y="434429"/>
            <a:ext cx="1470339" cy="686053"/>
          </a:xfrm>
          <a:prstGeom prst="bentUpArrow">
            <a:avLst/>
          </a:prstGeom>
          <a:solidFill>
            <a:srgbClr val="F032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7E101F34-F60B-7845-B848-E6318A498F65}"/>
              </a:ext>
            </a:extLst>
          </p:cNvPr>
          <p:cNvSpPr txBox="1"/>
          <p:nvPr/>
        </p:nvSpPr>
        <p:spPr>
          <a:xfrm>
            <a:off x="6367453" y="3444763"/>
            <a:ext cx="5719947" cy="33900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tr-TR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15 L/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(ABCD) -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continuously</a:t>
            </a: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8890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1 g IV TXA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(30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1st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defTabSz="8890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Continue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infusion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of 1 L of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warmed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crystalloid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defTabSz="8890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2 IV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accesses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(14-16G) </a:t>
            </a:r>
          </a:p>
          <a:p>
            <a:pPr marL="342900" lvl="0" indent="-342900" defTabSz="8890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(20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/POC </a:t>
            </a:r>
            <a:r>
              <a:rPr lang="tr-TR" sz="1900" dirty="0" err="1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FBC8A314-04D8-624D-9D91-7336127A51D3}"/>
              </a:ext>
            </a:extLst>
          </p:cNvPr>
          <p:cNvSpPr txBox="1"/>
          <p:nvPr/>
        </p:nvSpPr>
        <p:spPr>
          <a:xfrm>
            <a:off x="6205532" y="2090056"/>
            <a:ext cx="6001640" cy="86951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tr-T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1st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U RBC+ 4 U FFP (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spesific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Xmatched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U of  O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(-) RBC+ 4 U AB FFP(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900" b="0" kern="1200" dirty="0">
              <a:solidFill>
                <a:schemeClr val="tx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3185050-5651-1149-9ECC-A34ECE4F216B}"/>
              </a:ext>
            </a:extLst>
          </p:cNvPr>
          <p:cNvSpPr/>
          <p:nvPr/>
        </p:nvSpPr>
        <p:spPr>
          <a:xfrm rot="5400000">
            <a:off x="8736433" y="2956463"/>
            <a:ext cx="364027" cy="37024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388B5615-B7E5-1E41-81D9-F93C0D2981C4}"/>
              </a:ext>
            </a:extLst>
          </p:cNvPr>
          <p:cNvSpPr txBox="1"/>
          <p:nvPr/>
        </p:nvSpPr>
        <p:spPr>
          <a:xfrm>
            <a:off x="60960" y="1939032"/>
            <a:ext cx="6226479" cy="49354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marL="285750" lvl="0" indent="-285750" algn="l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sz="2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sz="2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tr-T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tr-TR" sz="20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tr-T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(14-16G) </a:t>
            </a: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1 g of IV TXA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infusion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on A-B-C-D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Monitor&amp;record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(HR, RR, SpO</a:t>
            </a:r>
            <a:r>
              <a:rPr lang="tr-T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&amp; BP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Start 1 L of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warmed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crystalloid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(RL/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Saline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infusion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catheter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of PPH (4T) </a:t>
            </a: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89000">
              <a:lnSpc>
                <a:spcPct val="150000"/>
              </a:lnSpc>
              <a:spcBef>
                <a:spcPct val="0"/>
              </a:spcBef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TXA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cesarean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vaginal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antepartum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(2B) </a:t>
            </a:r>
            <a:r>
              <a:rPr lang="tr-TR" sz="2000">
                <a:latin typeface="Arial" panose="020B0604020202020204" pitchFamily="34" charset="0"/>
                <a:cs typeface="Arial" panose="020B0604020202020204" pitchFamily="34" charset="0"/>
              </a:rPr>
              <a:t>EJA 2023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l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sz="3200" kern="1200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B3203C40-FF09-9B4D-8ED0-8C25AA76382D}"/>
              </a:ext>
            </a:extLst>
          </p:cNvPr>
          <p:cNvSpPr txBox="1"/>
          <p:nvPr/>
        </p:nvSpPr>
        <p:spPr>
          <a:xfrm>
            <a:off x="4386537" y="1098316"/>
            <a:ext cx="2750706" cy="714071"/>
          </a:xfrm>
          <a:prstGeom prst="rect">
            <a:avLst/>
          </a:prstGeom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r-TR" sz="19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</a:t>
            </a:r>
            <a:r>
              <a:rPr lang="tr-TR" sz="19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9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endParaRPr lang="tr-T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r-TR" sz="19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tr-TR" sz="1900" b="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r>
              <a:rPr lang="tr-TR" sz="19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b="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9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b="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endParaRPr lang="tr-TR" sz="19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3C999F55-311A-FE4E-ABBB-8450C0F59DFE}"/>
              </a:ext>
            </a:extLst>
          </p:cNvPr>
          <p:cNvSpPr txBox="1"/>
          <p:nvPr/>
        </p:nvSpPr>
        <p:spPr>
          <a:xfrm>
            <a:off x="2072334" y="1097097"/>
            <a:ext cx="1567938" cy="697033"/>
          </a:xfrm>
          <a:prstGeom prst="rect">
            <a:avLst/>
          </a:prstGeom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500-999</a:t>
            </a:r>
            <a:r>
              <a:rPr lang="tr-T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9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CF0829-6A56-8446-A8ED-AFBBAAE3B1D3}"/>
              </a:ext>
            </a:extLst>
          </p:cNvPr>
          <p:cNvGrpSpPr/>
          <p:nvPr/>
        </p:nvGrpSpPr>
        <p:grpSpPr>
          <a:xfrm>
            <a:off x="9269654" y="1074126"/>
            <a:ext cx="2646928" cy="758503"/>
            <a:chOff x="81807" y="4082"/>
            <a:chExt cx="2646928" cy="75850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3D2766D-431D-5148-9AB4-1155259AC1FB}"/>
                </a:ext>
              </a:extLst>
            </p:cNvPr>
            <p:cNvSpPr/>
            <p:nvPr/>
          </p:nvSpPr>
          <p:spPr>
            <a:xfrm>
              <a:off x="81807" y="4082"/>
              <a:ext cx="2646928" cy="75850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1DA31FDA-EDC1-F243-B01E-BB7B3B2C832A}"/>
                </a:ext>
              </a:extLst>
            </p:cNvPr>
            <p:cNvSpPr txBox="1"/>
            <p:nvPr/>
          </p:nvSpPr>
          <p:spPr>
            <a:xfrm>
              <a:off x="104023" y="26298"/>
              <a:ext cx="2602496" cy="714071"/>
            </a:xfrm>
            <a:prstGeom prst="rect">
              <a:avLst/>
            </a:prstGeom>
            <a:solidFill>
              <a:srgbClr val="F032D0"/>
            </a:solidFill>
            <a:ln>
              <a:solidFill>
                <a:srgbClr val="EE48F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95" tIns="24130" rIns="36195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19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Major</a:t>
              </a:r>
              <a:r>
                <a:rPr lang="tr-TR" sz="19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PPH</a:t>
              </a:r>
              <a:r>
                <a:rPr lang="tr-TR" sz="1900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1AFEE80B-8EB0-A242-BEAA-2195AC7E889C}"/>
              </a:ext>
            </a:extLst>
          </p:cNvPr>
          <p:cNvSpPr txBox="1"/>
          <p:nvPr/>
        </p:nvSpPr>
        <p:spPr>
          <a:xfrm>
            <a:off x="109729" y="1053670"/>
            <a:ext cx="1940390" cy="714071"/>
          </a:xfrm>
          <a:prstGeom prst="rect">
            <a:avLst/>
          </a:prstGeom>
          <a:solidFill>
            <a:srgbClr val="F032D0"/>
          </a:solidFill>
          <a:ln>
            <a:solidFill>
              <a:srgbClr val="EE48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r-TR" sz="19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tr-TR" sz="1900" b="1" kern="1200" dirty="0">
                <a:latin typeface="Arial" panose="020B0604020202020204" pitchFamily="34" charset="0"/>
                <a:cs typeface="Arial" panose="020B0604020202020204" pitchFamily="34" charset="0"/>
              </a:rPr>
              <a:t> PPH</a:t>
            </a:r>
            <a:r>
              <a:rPr lang="tr-TR" sz="1900" b="0" kern="1200" dirty="0"/>
              <a:t> 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0F45168-4BA2-734D-AAD4-1C49150B3BF9}"/>
              </a:ext>
            </a:extLst>
          </p:cNvPr>
          <p:cNvSpPr/>
          <p:nvPr/>
        </p:nvSpPr>
        <p:spPr>
          <a:xfrm rot="5400000">
            <a:off x="1881945" y="1738740"/>
            <a:ext cx="323964" cy="26405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CA75221-CF3D-0C40-BDD0-3B65EA177A02}"/>
              </a:ext>
            </a:extLst>
          </p:cNvPr>
          <p:cNvSpPr/>
          <p:nvPr/>
        </p:nvSpPr>
        <p:spPr>
          <a:xfrm rot="5400000">
            <a:off x="9154473" y="1805796"/>
            <a:ext cx="323964" cy="26405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0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 animBg="1"/>
      <p:bldP spid="13" grpId="0" animBg="1"/>
      <p:bldP spid="15" grpId="0" animBg="1"/>
      <p:bldP spid="1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0CCCDF-A780-8344-8C76-6BD87A398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-3" b="2990"/>
          <a:stretch/>
        </p:blipFill>
        <p:spPr bwMode="auto">
          <a:xfrm>
            <a:off x="260787" y="1378858"/>
            <a:ext cx="3448023" cy="4358041"/>
          </a:xfrm>
          <a:prstGeom prst="rect">
            <a:avLst/>
          </a:prstGeom>
          <a:noFill/>
        </p:spPr>
      </p:pic>
      <p:graphicFrame>
        <p:nvGraphicFramePr>
          <p:cNvPr id="2" name="İçerik Yer Tutucusu 1">
            <a:extLst>
              <a:ext uri="{FF2B5EF4-FFF2-40B4-BE49-F238E27FC236}">
                <a16:creationId xmlns:a16="http://schemas.microsoft.com/office/drawing/2014/main" id="{BDBA27C4-5CC8-4082-9B1B-9A3D54BFAD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291254"/>
              </p:ext>
            </p:extLst>
          </p:nvPr>
        </p:nvGraphicFramePr>
        <p:xfrm>
          <a:off x="5766262" y="2620641"/>
          <a:ext cx="5837750" cy="3023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12C6DCB-B45D-B948-BB66-76EB8F859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952972"/>
              </p:ext>
            </p:extLst>
          </p:nvPr>
        </p:nvGraphicFramePr>
        <p:xfrm>
          <a:off x="3772800" y="366639"/>
          <a:ext cx="8353330" cy="6103572"/>
        </p:xfrm>
        <a:graphic>
          <a:graphicData uri="http://schemas.openxmlformats.org/drawingml/2006/table">
            <a:tbl>
              <a:tblPr firstRow="1" bandRow="1"/>
              <a:tblGrid>
                <a:gridCol w="1397138">
                  <a:extLst>
                    <a:ext uri="{9D8B030D-6E8A-4147-A177-3AD203B41FA5}">
                      <a16:colId xmlns:a16="http://schemas.microsoft.com/office/drawing/2014/main" val="1286149301"/>
                    </a:ext>
                  </a:extLst>
                </a:gridCol>
                <a:gridCol w="6956192">
                  <a:extLst>
                    <a:ext uri="{9D8B030D-6E8A-4147-A177-3AD203B41FA5}">
                      <a16:colId xmlns:a16="http://schemas.microsoft.com/office/drawing/2014/main" val="444002619"/>
                    </a:ext>
                  </a:extLst>
                </a:gridCol>
              </a:tblGrid>
              <a:tr h="2717074"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https://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shgmkanhizmetleridb.saglik.gov.tr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/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Eklenti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/44850/0/5-hasta-kan-yonetimi-rehberi-modul-5---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gebelik-ve-dogumpdf.pdf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    EXPERT OPINION (EO) POINTS 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tilliumText22L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Adapting or modifying a massive transfusion protocol (MTP)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6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40262"/>
                  </a:ext>
                </a:extLst>
              </a:tr>
              <a:tr h="1078954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EO14</a:t>
                      </a:r>
                      <a:endParaRPr lang="en-US" sz="26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In the maternity population, activate MTPs early </a:t>
                      </a:r>
                      <a:endParaRPr lang="en-US" sz="26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44325"/>
                  </a:ext>
                </a:extLst>
              </a:tr>
              <a:tr h="2307544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EO15</a:t>
                      </a:r>
                      <a:endParaRPr lang="en-US" sz="26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The MTP should be modified for the maternity patient, because fibrinogen levels less than 2 g/L are indicative of critical physiological derangement and are associated with severe </a:t>
                      </a:r>
                      <a:r>
                        <a:rPr lang="en-US" sz="26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haemorrhage</a:t>
                      </a:r>
                      <a:r>
                        <a:rPr lang="en-US" sz="26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 </a:t>
                      </a:r>
                      <a:endParaRPr lang="en-US" sz="26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31652"/>
                  </a:ext>
                </a:extLst>
              </a:tr>
            </a:tbl>
          </a:graphicData>
        </a:graphic>
      </p:graphicFrame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DC491200-5510-8048-90FF-C3115D89F5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t="22857" r="34987" b="6447"/>
          <a:stretch/>
        </p:blipFill>
        <p:spPr>
          <a:xfrm>
            <a:off x="662788" y="2847706"/>
            <a:ext cx="2779777" cy="2899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904E6-256B-FD48-B186-6BEDB3CE3D45}"/>
              </a:ext>
            </a:extLst>
          </p:cNvPr>
          <p:cNvSpPr txBox="1"/>
          <p:nvPr/>
        </p:nvSpPr>
        <p:spPr>
          <a:xfrm>
            <a:off x="888270" y="1690913"/>
            <a:ext cx="2325445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TR" dirty="0">
                <a:solidFill>
                  <a:schemeClr val="bg1"/>
                </a:solidFill>
              </a:rPr>
              <a:t>Maternity &amp; Obstetrics</a:t>
            </a:r>
          </a:p>
          <a:p>
            <a:pPr algn="ctr"/>
            <a:r>
              <a:rPr lang="en-TR" dirty="0">
                <a:solidFill>
                  <a:schemeClr val="bg1"/>
                </a:solidFill>
              </a:rPr>
              <a:t>PBM Module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269E0C-B030-4146-8D16-BB38441CD5D8}"/>
              </a:ext>
            </a:extLst>
          </p:cNvPr>
          <p:cNvSpPr txBox="1"/>
          <p:nvPr/>
        </p:nvSpPr>
        <p:spPr>
          <a:xfrm>
            <a:off x="1275802" y="1772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R" dirty="0">
              <a:solidFill>
                <a:schemeClr val="bg1"/>
              </a:solidFill>
            </a:endParaRPr>
          </a:p>
        </p:txBody>
      </p:sp>
      <p:pic>
        <p:nvPicPr>
          <p:cNvPr id="13" name="İçerik Yer Tutucusu 4" descr="Text&#10;&#10;Description automatically generated">
            <a:extLst>
              <a:ext uri="{FF2B5EF4-FFF2-40B4-BE49-F238E27FC236}">
                <a16:creationId xmlns:a16="http://schemas.microsoft.com/office/drawing/2014/main" id="{E75EB5B1-6B79-994E-852B-E2011F1DA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0" y="2731521"/>
            <a:ext cx="2859338" cy="34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9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23FA0B-E6B8-8C45-9028-75AE550E8FFD}"/>
              </a:ext>
            </a:extLst>
          </p:cNvPr>
          <p:cNvGrpSpPr/>
          <p:nvPr/>
        </p:nvGrpSpPr>
        <p:grpSpPr>
          <a:xfrm>
            <a:off x="4285406" y="43902"/>
            <a:ext cx="3265974" cy="907351"/>
            <a:chOff x="-251193" y="4082"/>
            <a:chExt cx="3265974" cy="90735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4827DA1-D98F-DE43-9E19-9A6228B002E6}"/>
                </a:ext>
              </a:extLst>
            </p:cNvPr>
            <p:cNvSpPr/>
            <p:nvPr/>
          </p:nvSpPr>
          <p:spPr>
            <a:xfrm>
              <a:off x="81807" y="4082"/>
              <a:ext cx="2646928" cy="75850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B7AE1339-E406-9843-9521-B296F5A3561C}"/>
                </a:ext>
              </a:extLst>
            </p:cNvPr>
            <p:cNvSpPr txBox="1"/>
            <p:nvPr/>
          </p:nvSpPr>
          <p:spPr>
            <a:xfrm>
              <a:off x="-251193" y="11784"/>
              <a:ext cx="3265974" cy="899649"/>
            </a:xfrm>
            <a:prstGeom prst="rect">
              <a:avLst/>
            </a:prstGeom>
            <a:solidFill>
              <a:srgbClr val="F032D0"/>
            </a:solidFill>
            <a:ln>
              <a:solidFill>
                <a:srgbClr val="EE48F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95" tIns="24130" rIns="36195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MTP </a:t>
              </a:r>
              <a:endParaRPr lang="tr-TR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Blood </a:t>
              </a:r>
              <a:r>
                <a:rPr lang="tr-TR" sz="24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  <a:r>
                <a:rPr lang="tr-T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2" charset="2"/>
                </a:rPr>
                <a:t>  </a:t>
              </a:r>
              <a:r>
                <a:rPr lang="tr-T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 </a:t>
              </a:r>
              <a:r>
                <a:rPr lang="tr-TR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mL</a:t>
              </a:r>
              <a:r>
                <a:rPr lang="tr-T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2400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4" name="Yukarı Bükülü Ok 9">
            <a:extLst>
              <a:ext uri="{FF2B5EF4-FFF2-40B4-BE49-F238E27FC236}">
                <a16:creationId xmlns:a16="http://schemas.microsoft.com/office/drawing/2014/main" id="{1044F892-172F-8640-9ED6-5E5238FD038C}"/>
              </a:ext>
            </a:extLst>
          </p:cNvPr>
          <p:cNvSpPr/>
          <p:nvPr/>
        </p:nvSpPr>
        <p:spPr>
          <a:xfrm rot="10800000">
            <a:off x="2782018" y="441612"/>
            <a:ext cx="1480438" cy="620841"/>
          </a:xfrm>
          <a:prstGeom prst="bentUpArrow">
            <a:avLst>
              <a:gd name="adj1" fmla="val 28075"/>
              <a:gd name="adj2" fmla="val 25000"/>
              <a:gd name="adj3" fmla="val 25000"/>
            </a:avLst>
          </a:prstGeom>
          <a:solidFill>
            <a:srgbClr val="F032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DB8B5560-4674-1D4F-8B9A-C0CD026C0258}"/>
              </a:ext>
            </a:extLst>
          </p:cNvPr>
          <p:cNvSpPr txBox="1"/>
          <p:nvPr/>
        </p:nvSpPr>
        <p:spPr>
          <a:xfrm>
            <a:off x="4267835" y="1435572"/>
            <a:ext cx="3200958" cy="269751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defTabSz="844550">
              <a:lnSpc>
                <a:spcPct val="150000"/>
              </a:lnSpc>
              <a:spcBef>
                <a:spcPct val="0"/>
              </a:spcBef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transfer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</a:p>
          <a:p>
            <a:pPr defTabSz="844550">
              <a:lnSpc>
                <a:spcPct val="150000"/>
              </a:lnSpc>
              <a:spcBef>
                <a:spcPct val="0"/>
              </a:spcBef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arrives</a:t>
            </a:r>
            <a:endParaRPr lang="tr-T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44550">
              <a:lnSpc>
                <a:spcPct val="150000"/>
              </a:lnSpc>
              <a:spcBef>
                <a:spcPct val="0"/>
              </a:spcBef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g IV of TXA</a:t>
            </a:r>
          </a:p>
          <a:p>
            <a:pPr defTabSz="844550">
              <a:lnSpc>
                <a:spcPct val="150000"/>
              </a:lnSpc>
              <a:spcBef>
                <a:spcPct val="0"/>
              </a:spcBef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hypothermia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844550">
              <a:lnSpc>
                <a:spcPct val="150000"/>
              </a:lnSpc>
              <a:spcBef>
                <a:spcPct val="0"/>
              </a:spcBef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Optimise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8445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oxygenation</a:t>
            </a:r>
            <a:endParaRPr lang="tr-T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445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acid-base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tr-T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445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</a:t>
            </a:r>
            <a:r>
              <a:rPr 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homeostasis</a:t>
            </a:r>
            <a:endParaRPr lang="en-T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400" b="0" kern="1200" dirty="0">
              <a:solidFill>
                <a:schemeClr val="tx1"/>
              </a:solidFill>
            </a:endParaRPr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F2C9E151-1B4B-AB41-ABCA-A3CC8862A986}"/>
              </a:ext>
            </a:extLst>
          </p:cNvPr>
          <p:cNvSpPr txBox="1"/>
          <p:nvPr/>
        </p:nvSpPr>
        <p:spPr>
          <a:xfrm>
            <a:off x="159577" y="1103193"/>
            <a:ext cx="4052760" cy="697033"/>
          </a:xfrm>
          <a:prstGeom prst="rect">
            <a:avLst/>
          </a:prstGeom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NO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Lab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.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tests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or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VHA!!! </a:t>
            </a:r>
            <a:endParaRPr lang="tr-TR" sz="19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ent-Up Arrow 22">
            <a:extLst>
              <a:ext uri="{FF2B5EF4-FFF2-40B4-BE49-F238E27FC236}">
                <a16:creationId xmlns:a16="http://schemas.microsoft.com/office/drawing/2014/main" id="{7B0134D8-0F40-024D-ABD4-CE467D55D411}"/>
              </a:ext>
            </a:extLst>
          </p:cNvPr>
          <p:cNvSpPr/>
          <p:nvPr/>
        </p:nvSpPr>
        <p:spPr>
          <a:xfrm flipV="1">
            <a:off x="7551378" y="385661"/>
            <a:ext cx="1858604" cy="620841"/>
          </a:xfrm>
          <a:prstGeom prst="bentUpArrow">
            <a:avLst/>
          </a:prstGeom>
          <a:solidFill>
            <a:srgbClr val="F032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9A7E3810-72C2-F74B-B83D-22E52CDB7B65}"/>
              </a:ext>
            </a:extLst>
          </p:cNvPr>
          <p:cNvSpPr txBox="1"/>
          <p:nvPr/>
        </p:nvSpPr>
        <p:spPr>
          <a:xfrm>
            <a:off x="7492546" y="986738"/>
            <a:ext cx="4150814" cy="697033"/>
          </a:xfrm>
          <a:prstGeom prst="rect">
            <a:avLst/>
          </a:prstGeom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Lab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.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tests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or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VHA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results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arrived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</a:t>
            </a:r>
            <a:r>
              <a:rPr lang="tr-TR" sz="19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FBC8A314-04D8-624D-9D91-7336127A51D3}"/>
              </a:ext>
            </a:extLst>
          </p:cNvPr>
          <p:cNvSpPr txBox="1"/>
          <p:nvPr/>
        </p:nvSpPr>
        <p:spPr>
          <a:xfrm>
            <a:off x="23751" y="2090056"/>
            <a:ext cx="4218432" cy="86951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tr-T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2nd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U RBC+4 U FFP+1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apheresis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PLT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9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CA75221-CF3D-0C40-BDD0-3B65EA177A02}"/>
              </a:ext>
            </a:extLst>
          </p:cNvPr>
          <p:cNvSpPr/>
          <p:nvPr/>
        </p:nvSpPr>
        <p:spPr>
          <a:xfrm rot="5400000">
            <a:off x="2400105" y="1830180"/>
            <a:ext cx="323964" cy="26405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3185050-5651-1149-9ECC-A34ECE4F216B}"/>
              </a:ext>
            </a:extLst>
          </p:cNvPr>
          <p:cNvSpPr/>
          <p:nvPr/>
        </p:nvSpPr>
        <p:spPr>
          <a:xfrm rot="5400000">
            <a:off x="2360017" y="2956463"/>
            <a:ext cx="364027" cy="37024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7A8464E8-7C4A-7348-97D4-7548B7CC2859}"/>
              </a:ext>
            </a:extLst>
          </p:cNvPr>
          <p:cNvSpPr txBox="1"/>
          <p:nvPr/>
        </p:nvSpPr>
        <p:spPr>
          <a:xfrm>
            <a:off x="80329" y="3388504"/>
            <a:ext cx="4138104" cy="86951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tr-T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1:1</a:t>
            </a:r>
            <a:endParaRPr lang="tr-TR" sz="19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43CFE3CE-5483-9B43-B737-3D2FB555A53B}"/>
              </a:ext>
            </a:extLst>
          </p:cNvPr>
          <p:cNvSpPr txBox="1"/>
          <p:nvPr/>
        </p:nvSpPr>
        <p:spPr>
          <a:xfrm>
            <a:off x="74232" y="4699144"/>
            <a:ext cx="4138105" cy="86951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tr-T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3rd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U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Crio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PLT (</a:t>
            </a:r>
            <a:r>
              <a:rPr 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apheresis</a:t>
            </a: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r-TR" sz="1900" b="0" kern="1200" dirty="0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B746AEAA-B4C6-0F4B-8E06-C765B1894EE9}"/>
              </a:ext>
            </a:extLst>
          </p:cNvPr>
          <p:cNvSpPr/>
          <p:nvPr/>
        </p:nvSpPr>
        <p:spPr>
          <a:xfrm rot="5400000">
            <a:off x="2341729" y="4291487"/>
            <a:ext cx="364027" cy="37024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08AA1B-7804-3D4A-980B-A4E52896726E}"/>
              </a:ext>
            </a:extLst>
          </p:cNvPr>
          <p:cNvGrpSpPr/>
          <p:nvPr/>
        </p:nvGrpSpPr>
        <p:grpSpPr>
          <a:xfrm>
            <a:off x="7486364" y="1723249"/>
            <a:ext cx="4753929" cy="1890243"/>
            <a:chOff x="5118132" y="3411933"/>
            <a:chExt cx="4753929" cy="1890243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91D261A-28E4-D645-865C-F1B3955E2920}"/>
                </a:ext>
              </a:extLst>
            </p:cNvPr>
            <p:cNvSpPr/>
            <p:nvPr/>
          </p:nvSpPr>
          <p:spPr>
            <a:xfrm>
              <a:off x="5118132" y="3411933"/>
              <a:ext cx="4753929" cy="179715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9C9742F8-BD73-FD4C-A70A-D581A5CE8C6D}"/>
                </a:ext>
              </a:extLst>
            </p:cNvPr>
            <p:cNvSpPr txBox="1"/>
            <p:nvPr/>
          </p:nvSpPr>
          <p:spPr>
            <a:xfrm>
              <a:off x="5167618" y="3505026"/>
              <a:ext cx="4630573" cy="17971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latin typeface="Arial" panose="020B0604020202020204" pitchFamily="34" charset="0"/>
                  <a:cs typeface="Arial" panose="020B0604020202020204" pitchFamily="34" charset="0"/>
                </a:rPr>
                <a:t>Administer 25-50 mg/kg IV fibrinogen concentrate or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4-6 ml/kg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Crio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(1 unit/10 kg)</a:t>
              </a:r>
            </a:p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(if fibrinogen &lt;2 g/L or FIBTEM A5&lt;12 mm)</a:t>
              </a:r>
            </a:p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lvl="0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C69BEA-C5BF-2D49-9F4D-4F807D8E6592}"/>
              </a:ext>
            </a:extLst>
          </p:cNvPr>
          <p:cNvGrpSpPr/>
          <p:nvPr/>
        </p:nvGrpSpPr>
        <p:grpSpPr>
          <a:xfrm>
            <a:off x="7474172" y="3426984"/>
            <a:ext cx="4753929" cy="1864898"/>
            <a:chOff x="8397780" y="5824343"/>
            <a:chExt cx="4753929" cy="1435737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4A34484B-3887-3444-905B-1ADD8A7387DF}"/>
                </a:ext>
              </a:extLst>
            </p:cNvPr>
            <p:cNvSpPr/>
            <p:nvPr/>
          </p:nvSpPr>
          <p:spPr>
            <a:xfrm>
              <a:off x="8397780" y="6025667"/>
              <a:ext cx="4753929" cy="101137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>
              <a:extLst>
                <a:ext uri="{FF2B5EF4-FFF2-40B4-BE49-F238E27FC236}">
                  <a16:creationId xmlns:a16="http://schemas.microsoft.com/office/drawing/2014/main" id="{0F3C0BAC-F138-704A-815D-DC9FEBC8A1FE}"/>
                </a:ext>
              </a:extLst>
            </p:cNvPr>
            <p:cNvSpPr txBox="1"/>
            <p:nvPr/>
          </p:nvSpPr>
          <p:spPr>
            <a:xfrm>
              <a:off x="8459458" y="5824343"/>
              <a:ext cx="4630573" cy="1435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None/>
              </a:pPr>
              <a:r>
                <a:rPr lang="en-US" kern="1200" dirty="0">
                  <a:latin typeface="Arial" panose="020B0604020202020204" pitchFamily="34" charset="0"/>
                  <a:cs typeface="Arial" panose="020B0604020202020204" pitchFamily="34" charset="0"/>
                </a:rPr>
                <a:t>Administer IV 15-20 ml/kg FFP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latin typeface="Arial" panose="020B0604020202020204" pitchFamily="34" charset="0"/>
                  <a:cs typeface="Arial" panose="020B0604020202020204" pitchFamily="34" charset="0"/>
                </a:rPr>
                <a:t>(if </a:t>
              </a:r>
              <a:r>
                <a:rPr lang="en-US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aPTT</a:t>
              </a:r>
              <a:r>
                <a:rPr lang="en-US" kern="1200" dirty="0">
                  <a:latin typeface="Arial" panose="020B0604020202020204" pitchFamily="34" charset="0"/>
                  <a:cs typeface="Arial" panose="020B0604020202020204" pitchFamily="34" charset="0"/>
                </a:rPr>
                <a:t>/INR 1.5 fold of normal or EXTEM  CT </a:t>
              </a:r>
              <a:r>
                <a:rPr lang="tr-TR" dirty="0"/>
                <a:t>&gt;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kern="1200" dirty="0">
                  <a:latin typeface="Arial" panose="020B0604020202020204" pitchFamily="34" charset="0"/>
                  <a:cs typeface="Arial" panose="020B0604020202020204" pitchFamily="34" charset="0"/>
                </a:rPr>
                <a:t>5 sec)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20739A-712F-2641-B104-FF02F77E91D8}"/>
              </a:ext>
            </a:extLst>
          </p:cNvPr>
          <p:cNvGrpSpPr/>
          <p:nvPr/>
        </p:nvGrpSpPr>
        <p:grpSpPr>
          <a:xfrm>
            <a:off x="7468076" y="5214449"/>
            <a:ext cx="4753929" cy="1228405"/>
            <a:chOff x="5276628" y="4503285"/>
            <a:chExt cx="4753929" cy="1228405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EAD62F96-FA0D-8B48-BBBA-D5C24DAB8C21}"/>
                </a:ext>
              </a:extLst>
            </p:cNvPr>
            <p:cNvSpPr/>
            <p:nvPr/>
          </p:nvSpPr>
          <p:spPr>
            <a:xfrm>
              <a:off x="5276628" y="4559235"/>
              <a:ext cx="4753929" cy="117245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>
              <a:extLst>
                <a:ext uri="{FF2B5EF4-FFF2-40B4-BE49-F238E27FC236}">
                  <a16:creationId xmlns:a16="http://schemas.microsoft.com/office/drawing/2014/main" id="{7D6F01F9-43F7-4F45-8B50-E48EC9862A5E}"/>
                </a:ext>
              </a:extLst>
            </p:cNvPr>
            <p:cNvSpPr txBox="1"/>
            <p:nvPr/>
          </p:nvSpPr>
          <p:spPr>
            <a:xfrm>
              <a:off x="5338306" y="4503285"/>
              <a:ext cx="4630573" cy="1166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None/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Transfuse 1 pack of PLT apheresis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None/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(if platelet count &lt;50,000/</a:t>
              </a:r>
              <a:r>
                <a:rPr lang="tr-TR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µL)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1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21" grpId="0" animBg="1"/>
      <p:bldP spid="22" grpId="0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ADD3825-6407-9C45-8339-F9DF09514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38" y="639041"/>
            <a:ext cx="11786949" cy="2446493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" tIns="0" rIns="0" bIns="3015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</a:rPr>
              <a:t>  </a:t>
            </a:r>
            <a:r>
              <a:rPr kumimoji="0" lang="en-TR" altLang="en-TR" sz="59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</a:rPr>
              <a:t>                                           </a:t>
            </a:r>
            <a:endParaRPr kumimoji="0" lang="en-TR" altLang="en-T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Randomised Controlled Trial</a:t>
            </a:r>
            <a:endParaRPr kumimoji="0" lang="en-TR" altLang="en-TR" sz="2000" b="1" i="0" u="none" strike="noStrike" cap="none" normalizeH="0" baseline="0" dirty="0">
              <a:ln>
                <a:noFill/>
              </a:ln>
              <a:solidFill>
                <a:srgbClr val="1C1D1E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R" altLang="en-TR" sz="2000" b="1" i="0" u="none" strike="noStrike" cap="none" normalizeH="0" baseline="0" dirty="0">
                <a:ln>
                  <a:noFill/>
                </a:ln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Early and systematic administration of fibrinogen concentrate in postpartum haemorrhage following vaginal delivery: the FIDEL randomised controlled trial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3"/>
              </a:rPr>
              <a:t>AS Ducloy-Bouthors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4"/>
              </a:rPr>
              <a:t>FJ Mercier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5"/>
              </a:rPr>
              <a:t>JM Grouin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6"/>
              </a:rPr>
              <a:t>F Bayoumeu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7"/>
              </a:rPr>
              <a:t>J Corouge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8"/>
              </a:rPr>
              <a:t>A Le Gouez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9"/>
              </a:rPr>
              <a:t>T Rackelboom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0"/>
              </a:rPr>
              <a:t>F Broisin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1"/>
              </a:rPr>
              <a:t>F Vial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2"/>
              </a:rPr>
              <a:t>A Luzi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3"/>
              </a:rPr>
              <a:t>O Capronnier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4"/>
              </a:rPr>
              <a:t>C Huissoud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5"/>
              </a:rPr>
              <a:t>A Mignon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kumimoji="0" lang="en-TR" altLang="en-TR" sz="1000" b="0" i="0" u="none" strike="noStrike" cap="none" normalizeH="0" baseline="0" dirty="0">
                <a:ln>
                  <a:noFill/>
                </a:ln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16"/>
              </a:rPr>
              <a:t>the FIDEL working group</a:t>
            </a:r>
            <a:endParaRPr kumimoji="0" lang="en-TR" altLang="en-T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R" altLang="en-TR" b="0" i="0" u="none" strike="noStrike" cap="none" normalizeH="0" baseline="0" dirty="0">
                <a:ln>
                  <a:noFill/>
                </a:ln>
                <a:solidFill>
                  <a:srgbClr val="8B8B8B"/>
                </a:solidFill>
                <a:effectLst/>
                <a:latin typeface="Open Sans" panose="020B0606030504020204" pitchFamily="34" charset="0"/>
              </a:rPr>
              <a:t>First published: </a:t>
            </a:r>
            <a:r>
              <a:rPr kumimoji="0" lang="en-TR" altLang="en-TR" b="0" i="0" u="none" strike="noStrike" cap="none" normalizeH="0" baseline="0" dirty="0">
                <a:ln>
                  <a:noFill/>
                </a:ln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13 March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R" altLang="en-TR" sz="1000" b="0" i="0" u="none" strike="noStrike" cap="none" normalizeH="0" baseline="0" dirty="0">
              <a:ln>
                <a:noFill/>
              </a:ln>
              <a:solidFill>
                <a:srgbClr val="767676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R" altLang="en-TR" sz="1000" b="0" i="0" u="none" strike="noStrike" cap="none" normalizeH="0" baseline="0" dirty="0">
              <a:ln>
                <a:noFill/>
              </a:ln>
              <a:solidFill>
                <a:srgbClr val="767676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026" name="Picture 2" descr="BJOG: An International Journal of Obstetrics &amp;amp;amp; Gynaecology">
            <a:hlinkClick r:id="rId17" tooltip="BJOG: An International Journal of Obstetrics &amp;amp;amp; Gynaecology"/>
            <a:extLst>
              <a:ext uri="{FF2B5EF4-FFF2-40B4-BE49-F238E27FC236}">
                <a16:creationId xmlns:a16="http://schemas.microsoft.com/office/drawing/2014/main" id="{302DFC16-1692-6642-9719-65A15B05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625004"/>
            <a:ext cx="8081578" cy="9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47D6139-9117-7344-A5F9-242E4032CB51}"/>
              </a:ext>
            </a:extLst>
          </p:cNvPr>
          <p:cNvSpPr txBox="1">
            <a:spLocks/>
          </p:cNvSpPr>
          <p:nvPr/>
        </p:nvSpPr>
        <p:spPr>
          <a:xfrm>
            <a:off x="212697" y="3885156"/>
            <a:ext cx="6425610" cy="26158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hospital, n=437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n=224 fibrinogen vs  n=213 placebo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PPH after vaginal delivery </a:t>
            </a:r>
          </a:p>
          <a:p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(switch from </a:t>
            </a:r>
            <a:r>
              <a:rPr lang="en-US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oxytocine</a:t>
            </a: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g/dL Hb decrease + 2 U RBC within 48 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3 g fibrinogen or  placebo (30 min after PG )</a:t>
            </a:r>
          </a:p>
          <a:p>
            <a:endParaRPr lang="en-US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DB9CCD-0764-7449-8468-8C635B47C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4737" y="3802255"/>
            <a:ext cx="5603674" cy="2730675"/>
          </a:xfrm>
        </p:spPr>
        <p:txBody>
          <a:bodyPr>
            <a:normAutofit fontScale="92500"/>
          </a:bodyPr>
          <a:lstStyle/>
          <a:p>
            <a:r>
              <a:rPr lang="en-TR" sz="2400" b="1" i="0" u="sng" dirty="0">
                <a:latin typeface="Arial" panose="020B0604020202020204" pitchFamily="34" charset="0"/>
                <a:cs typeface="Arial" panose="020B0604020202020204" pitchFamily="34" charset="0"/>
              </a:rPr>
              <a:t>Early and systematic IV 3 g fibrinogen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TR" sz="2400" i="0" dirty="0">
                <a:latin typeface="Arial" panose="020B0604020202020204" pitchFamily="34" charset="0"/>
                <a:cs typeface="Arial" panose="020B0604020202020204" pitchFamily="34" charset="0"/>
              </a:rPr>
              <a:t>lood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TR" sz="2400" i="0" dirty="0">
                <a:latin typeface="Arial" panose="020B0604020202020204" pitchFamily="34" charset="0"/>
                <a:cs typeface="Arial" panose="020B0604020202020204" pitchFamily="34" charset="0"/>
              </a:rPr>
              <a:t>ransfusion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TR" sz="2400" i="0" dirty="0">
                <a:latin typeface="Arial" panose="020B0604020202020204" pitchFamily="34" charset="0"/>
                <a:cs typeface="Arial" panose="020B0604020202020204" pitchFamily="34" charset="0"/>
              </a:rPr>
              <a:t>ostpartum anemia did not decraese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TR" sz="2400" i="0" dirty="0">
                <a:latin typeface="Arial" panose="020B0604020202020204" pitchFamily="34" charset="0"/>
                <a:cs typeface="Arial" panose="020B0604020202020204" pitchFamily="34" charset="0"/>
              </a:rPr>
              <a:t>urther hypofibrinogenemia prevented</a:t>
            </a:r>
          </a:p>
          <a:p>
            <a:r>
              <a:rPr lang="en-TR" sz="2400" i="0" dirty="0">
                <a:latin typeface="Arial" panose="020B0604020202020204" pitchFamily="34" charset="0"/>
                <a:cs typeface="Arial" panose="020B0604020202020204" pitchFamily="34" charset="0"/>
              </a:rPr>
              <a:t>    without increase in thromboembolism</a:t>
            </a:r>
          </a:p>
          <a:p>
            <a:endParaRPr lang="en-TR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ACB210-E1CE-604A-920F-277580E232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893" y="1684986"/>
            <a:ext cx="7967597" cy="2564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DF13D-F491-5745-8D13-0AF8A41FD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4" y="22192"/>
            <a:ext cx="7766132" cy="2225629"/>
          </a:xfrm>
          <a:prstGeom prst="rect">
            <a:avLst/>
          </a:prstGeom>
          <a:ln w="22225"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7A5BD3-616A-284B-BE81-F2A0EC396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99581" y="4212848"/>
            <a:ext cx="8330852" cy="2601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309847-F6C8-E44D-89F7-1FE48B4DF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823" y="0"/>
            <a:ext cx="3478126" cy="6858000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2D8E95DF-6FFC-BF4C-8D08-B022498984F6}"/>
              </a:ext>
            </a:extLst>
          </p:cNvPr>
          <p:cNvSpPr/>
          <p:nvPr/>
        </p:nvSpPr>
        <p:spPr>
          <a:xfrm rot="19406878">
            <a:off x="8843066" y="2231660"/>
            <a:ext cx="451270" cy="21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9E03AAE-B3E6-AB4C-AC2C-A3E974D40A51}"/>
              </a:ext>
            </a:extLst>
          </p:cNvPr>
          <p:cNvSpPr/>
          <p:nvPr/>
        </p:nvSpPr>
        <p:spPr>
          <a:xfrm rot="19015178">
            <a:off x="8939893" y="5784778"/>
            <a:ext cx="451270" cy="21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97AC6-3539-314D-A9AB-B2BA27AC2876}"/>
              </a:ext>
            </a:extLst>
          </p:cNvPr>
          <p:cNvSpPr/>
          <p:nvPr/>
        </p:nvSpPr>
        <p:spPr>
          <a:xfrm>
            <a:off x="578520" y="5286517"/>
            <a:ext cx="7678120" cy="1244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848C4-ED60-DA45-B38B-285B1AAF6027}"/>
              </a:ext>
            </a:extLst>
          </p:cNvPr>
          <p:cNvSpPr txBox="1"/>
          <p:nvPr/>
        </p:nvSpPr>
        <p:spPr>
          <a:xfrm>
            <a:off x="1639316" y="2539997"/>
            <a:ext cx="751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2000" b="1" dirty="0">
                <a:highlight>
                  <a:srgbClr val="FF0000"/>
                </a:highlight>
              </a:rPr>
              <a:t>TACO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F5FB76-9283-7B4A-B046-0B61EE922705}"/>
              </a:ext>
            </a:extLst>
          </p:cNvPr>
          <p:cNvSpPr/>
          <p:nvPr/>
        </p:nvSpPr>
        <p:spPr>
          <a:xfrm>
            <a:off x="564006" y="2550574"/>
            <a:ext cx="7636563" cy="549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931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DDD051-7381-4E30-B958-08FD96D03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0894" y="658259"/>
            <a:ext cx="4715691" cy="2250247"/>
          </a:xfrm>
        </p:spPr>
        <p:txBody>
          <a:bodyPr anchor="ctr">
            <a:normAutofit fontScale="92500" lnSpcReduction="10000"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31 years (1989-2020)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93 RCTs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n=62  TEG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n=31 ROTEM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Total n=32,8171</a:t>
            </a:r>
            <a:endParaRPr lang="en-US" dirty="0"/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8BB16D5-D08E-094F-BD6F-CB94B053FFCF}"/>
              </a:ext>
            </a:extLst>
          </p:cNvPr>
          <p:cNvSpPr txBox="1">
            <a:spLocks/>
          </p:cNvSpPr>
          <p:nvPr/>
        </p:nvSpPr>
        <p:spPr>
          <a:xfrm>
            <a:off x="239706" y="3045057"/>
            <a:ext cx="11753186" cy="2250247"/>
          </a:xfrm>
          <a:prstGeom prst="rect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Systematic review demonstrated potential utility of TEG/ROTEM in obstetrics with several limitations (study design and/or results confounded by biases)  </a:t>
            </a:r>
          </a:p>
          <a:p>
            <a:pPr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Routine use of ROTEM may have a best role in guiding transfusion therapy in severe PPH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Multicenter further clinical trials are needed to validate TEG/ROTEM-guided approaches to determine clinical outcomes, morbidity/mortality in obstetrics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C976B-C9E5-2F41-B02C-4C986F1FA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3" y="140284"/>
            <a:ext cx="6767750" cy="2696174"/>
          </a:xfrm>
          <a:prstGeom prst="rect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37334E-179F-1345-9B7A-5ABB2C8CB702}"/>
              </a:ext>
            </a:extLst>
          </p:cNvPr>
          <p:cNvSpPr txBox="1"/>
          <p:nvPr/>
        </p:nvSpPr>
        <p:spPr>
          <a:xfrm>
            <a:off x="2700363" y="2002842"/>
            <a:ext cx="412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SSC: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Scientific &amp; Standardization Committee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ISTH: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Int. Society of Thrombosis &amp; Hemostasis </a:t>
            </a:r>
            <a:endParaRPr lang="en-T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4AE4C07-8AEB-BD4F-B826-EB56BBD8C1AB}"/>
              </a:ext>
            </a:extLst>
          </p:cNvPr>
          <p:cNvSpPr txBox="1">
            <a:spLocks/>
          </p:cNvSpPr>
          <p:nvPr/>
        </p:nvSpPr>
        <p:spPr>
          <a:xfrm>
            <a:off x="218418" y="5579970"/>
            <a:ext cx="11860905" cy="1235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B0FA08-233E-3545-8DB7-9AD23ED692F3}"/>
              </a:ext>
            </a:extLst>
          </p:cNvPr>
          <p:cNvSpPr txBox="1"/>
          <p:nvPr/>
        </p:nvSpPr>
        <p:spPr>
          <a:xfrm>
            <a:off x="300442" y="5375467"/>
            <a:ext cx="11673140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VHA-guided intervention protocol is suggested in severe PPH (2C)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VHA can identify obstetric coagulopathy including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hypofibrinogenaemia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reduced platelet level (B)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VHA-guided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haemostatic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treatment reduces the need for blood products (B)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ESAIC Guidelines, 2023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019774-ED9F-E94D-B42A-81481A7A9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84576"/>
              </p:ext>
            </p:extLst>
          </p:nvPr>
        </p:nvGraphicFramePr>
        <p:xfrm>
          <a:off x="78375" y="83074"/>
          <a:ext cx="8843555" cy="6362700"/>
        </p:xfrm>
        <a:graphic>
          <a:graphicData uri="http://schemas.openxmlformats.org/drawingml/2006/table">
            <a:tbl>
              <a:tblPr firstRow="1" bandRow="1"/>
              <a:tblGrid>
                <a:gridCol w="1479131">
                  <a:extLst>
                    <a:ext uri="{9D8B030D-6E8A-4147-A177-3AD203B41FA5}">
                      <a16:colId xmlns:a16="http://schemas.microsoft.com/office/drawing/2014/main" val="1286149301"/>
                    </a:ext>
                  </a:extLst>
                </a:gridCol>
                <a:gridCol w="7364424">
                  <a:extLst>
                    <a:ext uri="{9D8B030D-6E8A-4147-A177-3AD203B41FA5}">
                      <a16:colId xmlns:a16="http://schemas.microsoft.com/office/drawing/2014/main" val="444002619"/>
                    </a:ext>
                  </a:extLst>
                </a:gridCol>
              </a:tblGrid>
              <a:tr h="711699">
                <a:tc gridSpan="2"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PRACTICE POINTS (PP)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Tranexamic acid (TXA)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6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40262"/>
                  </a:ext>
                </a:extLst>
              </a:tr>
              <a:tr h="2707391">
                <a:tc>
                  <a:txBody>
                    <a:bodyPr/>
                    <a:lstStyle/>
                    <a:p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PP32 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In maternity patients with significant blood loss, the early use (within 3 </a:t>
                      </a:r>
                      <a:r>
                        <a:rPr lang="en-US" sz="28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hrs</a:t>
                      </a:r>
                      <a:r>
                        <a:rPr lang="en-US" sz="28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of the onset of </a:t>
                      </a:r>
                      <a:r>
                        <a:rPr lang="en-US" sz="28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haemorrhage</a:t>
                      </a:r>
                      <a:r>
                        <a:rPr lang="en-US" sz="28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) of TXA is considered. Its use is labelled for peripartum bleeding, postoperative bleeding (uterine-vaginal surgeries) and DIC with hyperfibrinolysis. </a:t>
                      </a:r>
                      <a:endParaRPr lang="en-US" sz="28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44325"/>
                  </a:ext>
                </a:extLst>
              </a:tr>
              <a:tr h="2707391">
                <a:tc>
                  <a:txBody>
                    <a:bodyPr/>
                    <a:lstStyle/>
                    <a:p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PP33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TXA should be administered in the context of overall patient management; the protocol should include strict attention to the control of bleeding, physiological and metabolic parameters, coagulation status and temperature maintenance. </a:t>
                      </a:r>
                      <a:endParaRPr lang="en-US" sz="28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3165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CC73396-97D2-C749-A1DF-F6F4AA6A0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733561"/>
              </p:ext>
            </p:extLst>
          </p:nvPr>
        </p:nvGraphicFramePr>
        <p:xfrm>
          <a:off x="1485455" y="866136"/>
          <a:ext cx="9618329" cy="4711699"/>
        </p:xfrm>
        <a:graphic>
          <a:graphicData uri="http://schemas.openxmlformats.org/drawingml/2006/table">
            <a:tbl>
              <a:tblPr firstRow="1" bandRow="1"/>
              <a:tblGrid>
                <a:gridCol w="1608715">
                  <a:extLst>
                    <a:ext uri="{9D8B030D-6E8A-4147-A177-3AD203B41FA5}">
                      <a16:colId xmlns:a16="http://schemas.microsoft.com/office/drawing/2014/main" val="1286149301"/>
                    </a:ext>
                  </a:extLst>
                </a:gridCol>
                <a:gridCol w="8009614">
                  <a:extLst>
                    <a:ext uri="{9D8B030D-6E8A-4147-A177-3AD203B41FA5}">
                      <a16:colId xmlns:a16="http://schemas.microsoft.com/office/drawing/2014/main" val="444002619"/>
                    </a:ext>
                  </a:extLst>
                </a:gridCol>
              </a:tblGrid>
              <a:tr h="890906">
                <a:tc gridSpan="2"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PRACTICE POINTS (PP) 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interventional radiology (IR) 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6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40262"/>
                  </a:ext>
                </a:extLst>
              </a:tr>
              <a:tr h="2140011">
                <a:tc>
                  <a:txBody>
                    <a:bodyPr/>
                    <a:lstStyle/>
                    <a:p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PP27 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Preventive IR may be appropriate in selected maternity patients; however, the risk of complications from this procedure should be balanced against the potential benefits. 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44325"/>
                  </a:ext>
                </a:extLst>
              </a:tr>
              <a:tr h="1680782">
                <a:tc>
                  <a:txBody>
                    <a:bodyPr/>
                    <a:lstStyle/>
                    <a:p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PP28 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Although the role of therapeutic IR in the treatment of major obstetric </a:t>
                      </a:r>
                      <a:r>
                        <a:rPr lang="en-US" sz="25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haemorrhage</a:t>
                      </a:r>
                      <a:r>
                        <a:rPr lang="en-US" sz="25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is unknown, it may be considered in the overall approach to management. 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316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275C96-DD9D-B14A-946A-2A18896DC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35204"/>
              </p:ext>
            </p:extLst>
          </p:nvPr>
        </p:nvGraphicFramePr>
        <p:xfrm>
          <a:off x="2690941" y="1606245"/>
          <a:ext cx="9441096" cy="5201692"/>
        </p:xfrm>
        <a:graphic>
          <a:graphicData uri="http://schemas.openxmlformats.org/drawingml/2006/table">
            <a:tbl>
              <a:tblPr firstRow="1" bandRow="1"/>
              <a:tblGrid>
                <a:gridCol w="1579073">
                  <a:extLst>
                    <a:ext uri="{9D8B030D-6E8A-4147-A177-3AD203B41FA5}">
                      <a16:colId xmlns:a16="http://schemas.microsoft.com/office/drawing/2014/main" val="1286149301"/>
                    </a:ext>
                  </a:extLst>
                </a:gridCol>
                <a:gridCol w="7862023">
                  <a:extLst>
                    <a:ext uri="{9D8B030D-6E8A-4147-A177-3AD203B41FA5}">
                      <a16:colId xmlns:a16="http://schemas.microsoft.com/office/drawing/2014/main" val="444002619"/>
                    </a:ext>
                  </a:extLst>
                </a:gridCol>
              </a:tblGrid>
              <a:tr h="670791">
                <a:tc gridSpan="2"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PRACTICE POINTS (PP)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recombinant activated factor VII 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(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rFVIIa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TitilliumText22L"/>
                        </a:rPr>
                        <a:t>)</a:t>
                      </a:r>
                      <a:endParaRPr lang="en-US" sz="19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6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40262"/>
                  </a:ext>
                </a:extLst>
              </a:tr>
              <a:tr h="2057595">
                <a:tc>
                  <a:txBody>
                    <a:bodyPr/>
                    <a:lstStyle/>
                    <a:p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PP29</a:t>
                      </a:r>
                      <a:endParaRPr lang="en-US" sz="33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The administration of 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rFVIIa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may be considered in maternity patients with life-threatening 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haemorrhage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, but only after conventional measures (including surgical 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haemostasis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and appropriate blood component therapy) have failed</a:t>
                      </a:r>
                    </a:p>
                    <a:p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*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rFVIIa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is not licensed for this use. Its use should only be considered in exceptional circumstances </a:t>
                      </a:r>
                      <a:endParaRPr lang="en-US" sz="20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644325"/>
                  </a:ext>
                </a:extLst>
              </a:tr>
              <a:tr h="1454637">
                <a:tc>
                  <a:txBody>
                    <a:bodyPr/>
                    <a:lstStyle/>
                    <a:p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PP30 </a:t>
                      </a:r>
                      <a:endParaRPr lang="en-US" sz="52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Ideally, 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rFVIIa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should only be administered to maternity patients as part of a locally adapted MTP. The MTP should include strict attention to the control of bleeding, physiological and metabolic parameters, coagulation status and temperature maintenance </a:t>
                      </a:r>
                      <a:endParaRPr lang="en-US" sz="20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31652"/>
                  </a:ext>
                </a:extLst>
              </a:tr>
              <a:tr h="97259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b="1" dirty="0">
                          <a:solidFill>
                            <a:srgbClr val="FFFFFF"/>
                          </a:solidFill>
                          <a:effectLst/>
                          <a:latin typeface="TitilliumText22L"/>
                        </a:rPr>
                        <a:t>PP31</a:t>
                      </a:r>
                      <a:endParaRPr lang="en-US" sz="3300" dirty="0">
                        <a:effectLst/>
                      </a:endParaRPr>
                    </a:p>
                  </a:txBody>
                  <a:tcPr marL="251460" marR="251460" marT="125730" marB="1257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0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When 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rFVIIa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 is administered to maternity patients with life-threatening </a:t>
                      </a:r>
                      <a:r>
                        <a:rPr lang="en-US" sz="2000" b="0" dirty="0" err="1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haemorrhage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, an initial dose of 90 </a:t>
                      </a:r>
                      <a:r>
                        <a:rPr lang="el-GR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μ</a:t>
                      </a:r>
                      <a:r>
                        <a:rPr lang="en-US" sz="2000" b="0" dirty="0">
                          <a:solidFill>
                            <a:srgbClr val="991C54"/>
                          </a:solidFill>
                          <a:effectLst/>
                          <a:latin typeface="TitilliumText22L"/>
                        </a:rPr>
                        <a:t>g/kg is suggested</a:t>
                      </a:r>
                      <a:endParaRPr lang="en-US" sz="2000" dirty="0">
                        <a:effectLst/>
                      </a:endParaRPr>
                    </a:p>
                  </a:txBody>
                  <a:tcPr marL="251460" marR="251460" marT="125730" marB="12573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58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9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C6C14F73-81A6-D9C8-C86B-AE732A9A5494}"/>
              </a:ext>
            </a:extLst>
          </p:cNvPr>
          <p:cNvSpPr txBox="1">
            <a:spLocks/>
          </p:cNvSpPr>
          <p:nvPr/>
        </p:nvSpPr>
        <p:spPr>
          <a:xfrm>
            <a:off x="760437" y="619144"/>
            <a:ext cx="10669872" cy="9324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Declaration of conflict of interest 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7C35105F-E98D-5641-ACC1-08D66BBAC34A}"/>
              </a:ext>
            </a:extLst>
          </p:cNvPr>
          <p:cNvSpPr txBox="1"/>
          <p:nvPr/>
        </p:nvSpPr>
        <p:spPr>
          <a:xfrm>
            <a:off x="86293" y="3760297"/>
            <a:ext cx="120534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pt-BR" sz="2400" dirty="0">
                <a:latin typeface="Ubuntu" panose="020B0504030602030204" pitchFamily="34" charset="0"/>
              </a:rPr>
              <a:t>DISCLOSURES </a:t>
            </a:r>
            <a:r>
              <a:rPr lang="pt-BR" sz="2400" dirty="0" err="1">
                <a:latin typeface="Ubuntu" panose="020B0504030602030204" pitchFamily="34" charset="0"/>
              </a:rPr>
              <a:t>and</a:t>
            </a:r>
            <a:r>
              <a:rPr lang="pt-BR" sz="2400" dirty="0">
                <a:latin typeface="Ubuntu" panose="020B0504030602030204" pitchFamily="34" charset="0"/>
              </a:rPr>
              <a:t> APPOINTMENTS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Chair, Obstetric Anesthesia &amp; Perinatology Subcommittee of Turkish Society of      Anesthesiology &amp; Reanimation (TSAR)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Chair, Mother and Child Anesthesia CEEA Modul 4 affiliated by ESAIC and TSAR</a:t>
            </a:r>
          </a:p>
          <a:p>
            <a:pPr marL="342900" indent="-342900" defTabSz="9144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Turkish Ministry of Health National PBM Guidelines: Obstetrics &amp; Maternity Module V</a:t>
            </a:r>
          </a:p>
          <a:p>
            <a:pPr marL="342900" indent="-342900" defTabSz="9144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Speaker/Course Director of educational activities powered by CSL Behring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NovoNordisk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giganode.org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Board Member of Gazi University Hospital Blood Bank</a:t>
            </a:r>
          </a:p>
          <a:p>
            <a:pPr marL="342900" indent="-342900" defTabSz="9144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0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41F2-7C88-714B-AC1A-BF02137CE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52" y="459279"/>
            <a:ext cx="11973876" cy="4748826"/>
          </a:xfrm>
          <a:ln w="22225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Indications for cell salvage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risk of bleeding in whom transfusion is not an option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during caesarean with high  risk of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haemorrhage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it may decrease allogeneic transfusion need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well tolerated in obstetrics if precautions are taken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Rh D negative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parturients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receiving salvaged blood where the cord blood group is Rh D positive, Rh D immunoglobulin is required on the result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fetomaternal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haemorrhage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consider using it in severe bleeding if the potential benefit is most apparent</a:t>
            </a:r>
            <a:endParaRPr lang="en-T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requires procedural guideline (patient selection, use of equipment and reinfusion, appropriately trained all staff)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30591-C852-2241-8FAB-C6874DA63602}"/>
              </a:ext>
            </a:extLst>
          </p:cNvPr>
          <p:cNvSpPr txBox="1"/>
          <p:nvPr/>
        </p:nvSpPr>
        <p:spPr>
          <a:xfrm>
            <a:off x="165080" y="6150144"/>
            <a:ext cx="11973875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TR" dirty="0"/>
              <a:t>https://shgmkanhizmetleridb.saglik.gov.tr/Eklenti/44850/0/5-hasta-kan-yonetimi-rehberi-modul-5---gebelik-ve-dogumpdf.pdf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35223-ECE8-E547-9906-AF0B154AD056}"/>
              </a:ext>
            </a:extLst>
          </p:cNvPr>
          <p:cNvSpPr txBox="1"/>
          <p:nvPr/>
        </p:nvSpPr>
        <p:spPr>
          <a:xfrm>
            <a:off x="218123" y="5508112"/>
            <a:ext cx="10979964" cy="417422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J </a:t>
            </a:r>
            <a:r>
              <a:rPr lang="en-US" sz="2400" b="1" baseline="30000" dirty="0" err="1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Anaesthesiol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Management of severe peri-operative bleeding: Guidelines from the ESAIC Second update 2022</a:t>
            </a:r>
          </a:p>
        </p:txBody>
      </p:sp>
    </p:spTree>
    <p:extLst>
      <p:ext uri="{BB962C8B-B14F-4D97-AF65-F5344CB8AC3E}">
        <p14:creationId xmlns:p14="http://schemas.microsoft.com/office/powerpoint/2010/main" val="2388313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883-39C2-A54B-8C69-E4C467AC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1" y="143450"/>
            <a:ext cx="10515600" cy="1325563"/>
          </a:xfrm>
        </p:spPr>
        <p:txBody>
          <a:bodyPr>
            <a:normAutofit/>
          </a:bodyPr>
          <a:lstStyle/>
          <a:p>
            <a:r>
              <a:rPr lang="en-TR" sz="3600" b="1" dirty="0">
                <a:latin typeface="Arial" panose="020B0604020202020204" pitchFamily="34" charset="0"/>
                <a:cs typeface="Arial" panose="020B0604020202020204" pitchFamily="34" charset="0"/>
              </a:rPr>
              <a:t>Is there a role for PCC in PPH management?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DFCE28-8D4D-2F49-AB67-6122E562F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7" y="1493114"/>
            <a:ext cx="7872923" cy="3702342"/>
          </a:xfrm>
        </p:spPr>
        <p:txBody>
          <a:bodyPr/>
          <a:lstStyle/>
          <a:p>
            <a:pPr marL="342900" indent="-342900" defTabSz="12191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4F-PCC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FII, VII, IX, X, protein C, S &amp; AT</a:t>
            </a:r>
          </a:p>
          <a:p>
            <a:pPr marL="342900" indent="-342900" defTabSz="12191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Indicated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only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VKA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dependent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bleeding</a:t>
            </a:r>
            <a:endParaRPr lang="tr-TR" sz="2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defTabSz="12191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tr-TR" sz="2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defTabSz="12191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Off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label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administration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PPH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management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</a:p>
          <a:p>
            <a:pPr marL="800100" lvl="1" indent="-342900" defTabSz="12191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PCC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might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reduce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need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</a:t>
            </a:r>
            <a:r>
              <a:rPr lang="tr-T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FFP in PPH</a:t>
            </a:r>
          </a:p>
          <a:p>
            <a:pPr marL="0" indent="0">
              <a:buNone/>
            </a:pPr>
            <a:endParaRPr lang="en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0614C-F36D-8743-AE78-4B30D58E2B01}"/>
              </a:ext>
            </a:extLst>
          </p:cNvPr>
          <p:cNvSpPr txBox="1"/>
          <p:nvPr/>
        </p:nvSpPr>
        <p:spPr>
          <a:xfrm>
            <a:off x="251454" y="5617955"/>
            <a:ext cx="11820453" cy="444481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6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J </a:t>
            </a:r>
            <a:r>
              <a:rPr lang="en-US" sz="2600" b="1" baseline="30000" dirty="0" err="1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Anaesthesiol</a:t>
            </a:r>
            <a:r>
              <a:rPr lang="en-US" sz="26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2023; 40:226–304							</a:t>
            </a:r>
            <a:endParaRPr lang="en-US" sz="2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33067-B25A-4D41-BCBE-D2DD1F83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5" t="12223" r="56393" b="39216"/>
          <a:stretch/>
        </p:blipFill>
        <p:spPr>
          <a:xfrm>
            <a:off x="8212357" y="1262107"/>
            <a:ext cx="3940920" cy="394489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3769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1115-70C4-8D4D-A577-7A80B6BC415E}"/>
              </a:ext>
            </a:extLst>
          </p:cNvPr>
          <p:cNvSpPr txBox="1">
            <a:spLocks/>
          </p:cNvSpPr>
          <p:nvPr/>
        </p:nvSpPr>
        <p:spPr>
          <a:xfrm>
            <a:off x="882991" y="62840"/>
            <a:ext cx="10173010" cy="15544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R" sz="4000" b="1" dirty="0">
                <a:latin typeface="Arial" panose="020B0604020202020204" pitchFamily="34" charset="0"/>
                <a:cs typeface="Arial" panose="020B0604020202020204" pitchFamily="34" charset="0"/>
              </a:rPr>
              <a:t>Triggers and Targets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F595-AA58-6249-A10C-E645F4AB5997}"/>
              </a:ext>
            </a:extLst>
          </p:cNvPr>
          <p:cNvSpPr txBox="1">
            <a:spLocks/>
          </p:cNvSpPr>
          <p:nvPr/>
        </p:nvSpPr>
        <p:spPr>
          <a:xfrm>
            <a:off x="287381" y="1355356"/>
            <a:ext cx="11734800" cy="5110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Shock index and pulse pressure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Lactate and base deficit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Plasma fibrinogen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g/L</a:t>
            </a:r>
            <a:endParaRPr lang="en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RBC transfusion in PPH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ncreases risk of VTE &amp; immunomodulation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ecreases breastfeeding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TR" dirty="0">
                <a:latin typeface="Arial" panose="020B0604020202020204" pitchFamily="34" charset="0"/>
                <a:cs typeface="Arial" panose="020B0604020202020204" pitchFamily="34" charset="0"/>
              </a:rPr>
              <a:t>develops cardiovascular disease later in life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Restrictive Hb threshold of 7 g/dL seems safe and justified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9F627-A6CA-2849-BDB8-6D39CDA3EDBC}"/>
              </a:ext>
            </a:extLst>
          </p:cNvPr>
          <p:cNvSpPr txBox="1"/>
          <p:nvPr/>
        </p:nvSpPr>
        <p:spPr>
          <a:xfrm>
            <a:off x="322627" y="6380105"/>
            <a:ext cx="11820453" cy="417422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J </a:t>
            </a:r>
            <a:r>
              <a:rPr lang="en-US" sz="2400" b="1" baseline="30000" dirty="0" err="1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Anaesthesiol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Management of severe peri-operative bleeding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DAEFC-DEE3-9845-9114-E4D93495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069" y="1518803"/>
            <a:ext cx="4554617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65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EC63-6EAF-6A48-9339-4BF571F4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E3D489-C856-3049-94F8-C480A7F9CB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5" t="8585" r="26604" b="3835"/>
          <a:stretch/>
        </p:blipFill>
        <p:spPr>
          <a:xfrm>
            <a:off x="6085935" y="-65814"/>
            <a:ext cx="5555003" cy="693420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F41E7E-CF11-D84A-A74A-66FCA151D1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8585" r="26069" b="12703"/>
          <a:stretch/>
        </p:blipFill>
        <p:spPr>
          <a:xfrm>
            <a:off x="160805" y="41565"/>
            <a:ext cx="5705426" cy="6400803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15CFF98-E9C7-9D40-8B79-B4BC03FBAD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83" t="32449" r="-1" b="26902"/>
          <a:stretch/>
        </p:blipFill>
        <p:spPr>
          <a:xfrm>
            <a:off x="6996545" y="3588312"/>
            <a:ext cx="4657773" cy="31172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37556E-C140-E149-93BA-DAD41D799A0F}"/>
              </a:ext>
            </a:extLst>
          </p:cNvPr>
          <p:cNvSpPr/>
          <p:nvPr/>
        </p:nvSpPr>
        <p:spPr>
          <a:xfrm>
            <a:off x="2158585" y="1690688"/>
            <a:ext cx="3216979" cy="7933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E4B90A-2D0E-D641-8857-79C0AE57E516}"/>
              </a:ext>
            </a:extLst>
          </p:cNvPr>
          <p:cNvSpPr/>
          <p:nvPr/>
        </p:nvSpPr>
        <p:spPr>
          <a:xfrm>
            <a:off x="6308019" y="74144"/>
            <a:ext cx="5045781" cy="117276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08F52-DC3D-4848-8171-BCFDDB6C78B2}"/>
              </a:ext>
            </a:extLst>
          </p:cNvPr>
          <p:cNvSpPr txBox="1"/>
          <p:nvPr/>
        </p:nvSpPr>
        <p:spPr>
          <a:xfrm>
            <a:off x="6474276" y="6199375"/>
            <a:ext cx="5045781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/>
              <a:t>A 29-year-old patient admitted with vaginal bleeding for</a:t>
            </a:r>
            <a:r>
              <a:rPr lang="en-US" sz="1700" b="1" dirty="0"/>
              <a:t> </a:t>
            </a:r>
            <a:r>
              <a:rPr lang="en-US" sz="1700" dirty="0"/>
              <a:t>surgical-anesthetic management 45 days after 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EC19291-0113-7F49-9E16-69FDFABB3F39}"/>
              </a:ext>
            </a:extLst>
          </p:cNvPr>
          <p:cNvSpPr txBox="1">
            <a:spLocks/>
          </p:cNvSpPr>
          <p:nvPr/>
        </p:nvSpPr>
        <p:spPr>
          <a:xfrm>
            <a:off x="263167" y="6091290"/>
            <a:ext cx="3745031" cy="642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 36-year-old term multiparous parturient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admitted for induction of labor had uterine atony/rupture.</a:t>
            </a:r>
            <a:endParaRPr lang="en-T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E73A93A-97EA-5C4B-AE47-48DC5C2366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8585" r="23128" b="3666"/>
          <a:stretch/>
        </p:blipFill>
        <p:spPr>
          <a:xfrm>
            <a:off x="3046687" y="1804774"/>
            <a:ext cx="3843935" cy="41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964F-8915-2241-ADDF-00A353AA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 dirty="0"/>
          </a:p>
        </p:txBody>
      </p:sp>
      <p:pic>
        <p:nvPicPr>
          <p:cNvPr id="8" name="Content Placeholder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0630F56-E071-8744-8A43-7B99AAF4EF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31686" r="10294" b="17832"/>
          <a:stretch/>
        </p:blipFill>
        <p:spPr>
          <a:xfrm>
            <a:off x="96977" y="2919115"/>
            <a:ext cx="6289968" cy="3620242"/>
          </a:xfrm>
        </p:spPr>
      </p:pic>
      <p:pic>
        <p:nvPicPr>
          <p:cNvPr id="6" name="Content Placeholder 5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ADAFE250-2757-1448-9B6D-5041E631D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9954" r="9225" b="11324"/>
          <a:stretch/>
        </p:blipFill>
        <p:spPr>
          <a:xfrm>
            <a:off x="6539343" y="2919114"/>
            <a:ext cx="5170978" cy="3509405"/>
          </a:xfrm>
        </p:spPr>
      </p:pic>
      <p:pic>
        <p:nvPicPr>
          <p:cNvPr id="9" name="Content Placeholder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3813C3F-278D-6648-93D8-CC2D40FC5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t="14147" r="3342" b="26171"/>
          <a:stretch/>
        </p:blipFill>
        <p:spPr>
          <a:xfrm>
            <a:off x="3962403" y="189212"/>
            <a:ext cx="4932226" cy="255398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51F5C6-C7FC-954A-82E2-C1C8A9960C32}"/>
              </a:ext>
            </a:extLst>
          </p:cNvPr>
          <p:cNvSpPr/>
          <p:nvPr/>
        </p:nvSpPr>
        <p:spPr>
          <a:xfrm>
            <a:off x="235527" y="2919114"/>
            <a:ext cx="11651673" cy="382805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8865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C1A8-D312-6347-A6D0-AA0617F5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75" y="23927"/>
            <a:ext cx="3213100" cy="1325563"/>
          </a:xfrm>
        </p:spPr>
        <p:txBody>
          <a:bodyPr/>
          <a:lstStyle/>
          <a:p>
            <a:pPr algn="ctr"/>
            <a:r>
              <a:rPr lang="en-TR" dirty="0"/>
              <a:t>Guidelines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5DD96BA-5BE3-AF45-8115-4337FBFBB1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136" t="9684" r="18282"/>
          <a:stretch/>
        </p:blipFill>
        <p:spPr>
          <a:xfrm>
            <a:off x="859740" y="789709"/>
            <a:ext cx="4468356" cy="5923322"/>
          </a:xfrm>
          <a:ln w="222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06BB86-91D3-3F4C-890D-4EFDDBDB5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-3" b="2990"/>
          <a:stretch/>
        </p:blipFill>
        <p:spPr bwMode="auto">
          <a:xfrm>
            <a:off x="7470961" y="987068"/>
            <a:ext cx="4277694" cy="5444808"/>
          </a:xfrm>
          <a:prstGeom prst="rect">
            <a:avLst/>
          </a:prstGeom>
          <a:noFill/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345CD77-682A-F543-BF46-9D8C83ED3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t="22857" r="34987" b="6447"/>
          <a:stretch/>
        </p:blipFill>
        <p:spPr>
          <a:xfrm>
            <a:off x="7855075" y="2535381"/>
            <a:ext cx="3589952" cy="3745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3997A-8D48-2E43-A712-4C13C803874E}"/>
              </a:ext>
            </a:extLst>
          </p:cNvPr>
          <p:cNvSpPr txBox="1"/>
          <p:nvPr/>
        </p:nvSpPr>
        <p:spPr>
          <a:xfrm>
            <a:off x="8048070" y="1471838"/>
            <a:ext cx="3175001" cy="6146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TR" sz="1700" dirty="0">
                <a:solidFill>
                  <a:schemeClr val="bg1"/>
                </a:solidFill>
              </a:rPr>
              <a:t>Maternity &amp; Obstetrics</a:t>
            </a:r>
          </a:p>
          <a:p>
            <a:pPr algn="ctr"/>
            <a:r>
              <a:rPr lang="en-TR" sz="1700" dirty="0">
                <a:solidFill>
                  <a:schemeClr val="bg1"/>
                </a:solidFill>
              </a:rPr>
              <a:t>PBM Module 5</a:t>
            </a:r>
          </a:p>
        </p:txBody>
      </p:sp>
      <p:pic>
        <p:nvPicPr>
          <p:cNvPr id="4098" name="Picture 2" descr="page1image232867136">
            <a:extLst>
              <a:ext uri="{FF2B5EF4-FFF2-40B4-BE49-F238E27FC236}">
                <a16:creationId xmlns:a16="http://schemas.microsoft.com/office/drawing/2014/main" id="{DF0285C4-9FDC-4644-84D9-7300C831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763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2682-81D9-4147-8B5B-11D8514412A4}"/>
              </a:ext>
            </a:extLst>
          </p:cNvPr>
          <p:cNvSpPr txBox="1"/>
          <p:nvPr/>
        </p:nvSpPr>
        <p:spPr>
          <a:xfrm>
            <a:off x="6096001" y="6426455"/>
            <a:ext cx="5985183" cy="461665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1200" dirty="0">
                <a:latin typeface="TitilliumText22L"/>
              </a:rPr>
              <a:t>https://</a:t>
            </a:r>
            <a:r>
              <a:rPr lang="en-US" sz="1200" dirty="0" err="1">
                <a:latin typeface="TitilliumText22L"/>
              </a:rPr>
              <a:t>shgmkanhizmetleridb.saglik.gov.tr</a:t>
            </a:r>
            <a:r>
              <a:rPr lang="en-US" sz="1200" dirty="0">
                <a:latin typeface="TitilliumText22L"/>
              </a:rPr>
              <a:t>/</a:t>
            </a:r>
            <a:r>
              <a:rPr lang="en-US" sz="1200" dirty="0" err="1">
                <a:latin typeface="TitilliumText22L"/>
              </a:rPr>
              <a:t>Eklenti</a:t>
            </a:r>
            <a:r>
              <a:rPr lang="en-US" sz="1200" dirty="0">
                <a:latin typeface="TitilliumText22L"/>
              </a:rPr>
              <a:t>/44850/0/5-hasta-kan-yonetimi-rehberi-modul-5---</a:t>
            </a:r>
            <a:r>
              <a:rPr lang="en-US" sz="1200" dirty="0" err="1">
                <a:latin typeface="TitilliumText22L"/>
              </a:rPr>
              <a:t>gebelik-ve-dogumpdf.pdf</a:t>
            </a:r>
            <a:r>
              <a:rPr lang="en-US" sz="1200" dirty="0">
                <a:latin typeface="TitilliumText22L"/>
              </a:rPr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4E040F-76AE-3C43-8D0D-E2B6F43393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5168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ED0135-F02F-257D-4888-3C4068546BA7}"/>
              </a:ext>
            </a:extLst>
          </p:cNvPr>
          <p:cNvSpPr txBox="1"/>
          <p:nvPr/>
        </p:nvSpPr>
        <p:spPr>
          <a:xfrm>
            <a:off x="470622" y="5651064"/>
            <a:ext cx="2799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 err="1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leil" panose="02000503030000020004" pitchFamily="50" charset="0"/>
              </a:rPr>
              <a:t>Thank</a:t>
            </a:r>
            <a:r>
              <a:rPr lang="pt-BR" sz="4400" b="1" dirty="0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leil" panose="02000503030000020004" pitchFamily="50" charset="0"/>
              </a:rPr>
              <a:t> </a:t>
            </a:r>
            <a:r>
              <a:rPr lang="pt-BR" sz="4400" b="1" dirty="0" err="1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leil" panose="02000503030000020004" pitchFamily="50" charset="0"/>
              </a:rPr>
              <a:t>you</a:t>
            </a:r>
            <a:r>
              <a:rPr lang="pt-BR" sz="4400" b="1" dirty="0">
                <a:solidFill>
                  <a:srgbClr val="2696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leil" panose="02000503030000020004" pitchFamily="50" charset="0"/>
              </a:rPr>
              <a:t>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E13F90-358D-1EA8-DD23-8703A9333445}"/>
              </a:ext>
            </a:extLst>
          </p:cNvPr>
          <p:cNvSpPr txBox="1"/>
          <p:nvPr/>
        </p:nvSpPr>
        <p:spPr>
          <a:xfrm>
            <a:off x="6190568" y="5135244"/>
            <a:ext cx="5879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Berrin</a:t>
            </a:r>
            <a:r>
              <a:rPr lang="pt-BR" sz="40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 </a:t>
            </a:r>
            <a:r>
              <a:rPr lang="pt-BR" sz="40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Günaydın</a:t>
            </a:r>
            <a:endParaRPr lang="pt-BR" sz="4000" dirty="0">
              <a:solidFill>
                <a:srgbClr val="2E5F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  <a:p>
            <a:pPr algn="ctr"/>
            <a:r>
              <a:rPr lang="pt-BR" sz="3000" dirty="0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  <a:hlinkClick r:id="rId3"/>
              </a:rPr>
              <a:t>gunaydin@gazi.edu.tr</a:t>
            </a:r>
            <a:endParaRPr lang="pt-BR" sz="3000" dirty="0">
              <a:solidFill>
                <a:srgbClr val="2E5F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  <a:p>
            <a:pPr algn="ctr"/>
            <a:r>
              <a:rPr lang="pt-BR" sz="3000" dirty="0" err="1">
                <a:solidFill>
                  <a:srgbClr val="2E5F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buntu" panose="020B0504030602030204" pitchFamily="34" charset="0"/>
              </a:rPr>
              <a:t>www.berringunaydin.com</a:t>
            </a:r>
            <a:endParaRPr lang="pt-BR" sz="3000" dirty="0">
              <a:solidFill>
                <a:srgbClr val="2E5F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buntu" panose="020B050403060203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344E174-C7F9-BFE2-1EE4-DDA23A688E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77937"/>
              </p:ext>
            </p:extLst>
          </p:nvPr>
        </p:nvGraphicFramePr>
        <p:xfrm>
          <a:off x="3840409" y="5831947"/>
          <a:ext cx="2904050" cy="70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CorelDRAW" r:id="rId4" imgW="2140810" imgH="519061" progId="CorelDraw.Graphic.23">
                  <p:embed/>
                </p:oleObj>
              </mc:Choice>
              <mc:Fallback>
                <p:oleObj name="CorelDRAW" r:id="rId4" imgW="2140810" imgH="519061" progId="CorelDraw.Graphic.23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344E174-C7F9-BFE2-1EE4-DDA23A68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0409" y="5831947"/>
                        <a:ext cx="2904050" cy="703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36E1D72-3CF2-6E45-8683-C27FB72E6719}"/>
              </a:ext>
            </a:extLst>
          </p:cNvPr>
          <p:cNvSpPr txBox="1">
            <a:spLocks/>
          </p:cNvSpPr>
          <p:nvPr/>
        </p:nvSpPr>
        <p:spPr>
          <a:xfrm>
            <a:off x="165030" y="2003719"/>
            <a:ext cx="4143732" cy="11572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D3DACC2-A6A6-D046-86A5-C12111578A79}"/>
              </a:ext>
            </a:extLst>
          </p:cNvPr>
          <p:cNvSpPr txBox="1">
            <a:spLocks/>
          </p:cNvSpPr>
          <p:nvPr/>
        </p:nvSpPr>
        <p:spPr>
          <a:xfrm>
            <a:off x="218494" y="2537015"/>
            <a:ext cx="11830741" cy="27883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multidisciplinary management of PPH, use of ALGORITHMS that include trigger and target values under the guidance of  POC-</a:t>
            </a:r>
            <a:r>
              <a:rPr lang="sr-Latn-R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and/or standard coagulation tests might avoid unnecessary blood/blood product transfusion that can increase mortality and/or morbidity. 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289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F6CB8A-00CF-28B9-24E3-7CD83D2F2F62}"/>
              </a:ext>
            </a:extLst>
          </p:cNvPr>
          <p:cNvSpPr txBox="1">
            <a:spLocks/>
          </p:cNvSpPr>
          <p:nvPr/>
        </p:nvSpPr>
        <p:spPr>
          <a:xfrm>
            <a:off x="209006" y="1038493"/>
            <a:ext cx="11808823" cy="548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PPH </a:t>
            </a:r>
            <a:r>
              <a:rPr lang="pt-BR" b="1" dirty="0"/>
              <a:t>rate</a:t>
            </a:r>
            <a:r>
              <a:rPr lang="pt-BR" dirty="0"/>
              <a:t> </a:t>
            </a:r>
            <a:r>
              <a:rPr lang="pt-BR" dirty="0" err="1"/>
              <a:t>worldwide</a:t>
            </a:r>
            <a:r>
              <a:rPr lang="pt-BR" dirty="0"/>
              <a:t> </a:t>
            </a:r>
          </a:p>
          <a:p>
            <a:r>
              <a:rPr lang="pt-BR" dirty="0" err="1"/>
              <a:t>Bleeding</a:t>
            </a:r>
            <a:r>
              <a:rPr lang="pt-BR" dirty="0"/>
              <a:t> management </a:t>
            </a:r>
          </a:p>
          <a:p>
            <a:r>
              <a:rPr lang="pt-BR" sz="3200" b="1" dirty="0"/>
              <a:t>1st </a:t>
            </a:r>
            <a:r>
              <a:rPr lang="pt-BR" sz="3200" b="1" dirty="0" err="1"/>
              <a:t>Diagnosis</a:t>
            </a:r>
            <a:r>
              <a:rPr lang="pt-BR" sz="3200" dirty="0"/>
              <a:t> </a:t>
            </a:r>
            <a:r>
              <a:rPr lang="pt-BR" sz="3200" dirty="0" err="1"/>
              <a:t>by</a:t>
            </a:r>
            <a:r>
              <a:rPr lang="pt-BR" sz="3200" dirty="0"/>
              <a:t> </a:t>
            </a:r>
            <a:r>
              <a:rPr lang="pt-BR" sz="3200" dirty="0" err="1"/>
              <a:t>means</a:t>
            </a:r>
            <a:r>
              <a:rPr lang="pt-BR" sz="3200" dirty="0"/>
              <a:t> </a:t>
            </a:r>
            <a:r>
              <a:rPr lang="pt-BR" sz="3200" dirty="0" err="1"/>
              <a:t>of</a:t>
            </a:r>
            <a:r>
              <a:rPr lang="pt-BR" sz="3200" dirty="0"/>
              <a:t> </a:t>
            </a:r>
          </a:p>
          <a:p>
            <a:pPr lvl="2"/>
            <a:r>
              <a:rPr lang="pt-BR" sz="2800" dirty="0" err="1"/>
              <a:t>Clinical</a:t>
            </a:r>
            <a:r>
              <a:rPr lang="pt-BR" sz="2800" dirty="0"/>
              <a:t> </a:t>
            </a:r>
            <a:r>
              <a:rPr lang="pt-BR" sz="2800" dirty="0" err="1"/>
              <a:t>signs</a:t>
            </a:r>
            <a:endParaRPr lang="pt-BR" sz="2800" dirty="0"/>
          </a:p>
          <a:p>
            <a:pPr lvl="2"/>
            <a:r>
              <a:rPr lang="pt-BR" sz="2800" dirty="0" err="1"/>
              <a:t>Measurement</a:t>
            </a:r>
            <a:r>
              <a:rPr lang="pt-BR" sz="2800" dirty="0"/>
              <a:t> </a:t>
            </a:r>
            <a:r>
              <a:rPr lang="pt-BR" sz="2800" dirty="0" err="1"/>
              <a:t>or</a:t>
            </a:r>
            <a:r>
              <a:rPr lang="pt-BR" sz="2800" dirty="0"/>
              <a:t> </a:t>
            </a:r>
            <a:r>
              <a:rPr lang="pt-BR" sz="2800" dirty="0" err="1"/>
              <a:t>estimation</a:t>
            </a:r>
            <a:r>
              <a:rPr lang="pt-BR" sz="2800" dirty="0"/>
              <a:t>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err="1"/>
              <a:t>blood</a:t>
            </a:r>
            <a:r>
              <a:rPr lang="pt-BR" sz="2800" dirty="0"/>
              <a:t> </a:t>
            </a:r>
            <a:r>
              <a:rPr lang="pt-BR" sz="2800" dirty="0" err="1"/>
              <a:t>loss</a:t>
            </a:r>
            <a:r>
              <a:rPr lang="pt-BR" sz="2800" dirty="0"/>
              <a:t> </a:t>
            </a:r>
          </a:p>
          <a:p>
            <a:r>
              <a:rPr lang="pt-BR" b="1" dirty="0"/>
              <a:t>2nd </a:t>
            </a:r>
            <a:r>
              <a:rPr lang="pt-BR" b="1" dirty="0" err="1"/>
              <a:t>Monitoring</a:t>
            </a:r>
            <a:endParaRPr lang="pt-BR" b="1" dirty="0"/>
          </a:p>
          <a:p>
            <a:pPr lvl="1"/>
            <a:r>
              <a:rPr lang="pt-BR" sz="2800" dirty="0" err="1"/>
              <a:t>Hemodynamic</a:t>
            </a:r>
            <a:endParaRPr lang="pt-BR" sz="2800" dirty="0"/>
          </a:p>
          <a:p>
            <a:pPr lvl="1"/>
            <a:r>
              <a:rPr lang="pt-BR" sz="2800" dirty="0" err="1"/>
              <a:t>Laboratory</a:t>
            </a:r>
            <a:endParaRPr lang="pt-BR" sz="2800" dirty="0"/>
          </a:p>
          <a:p>
            <a:r>
              <a:rPr lang="pt-BR" b="1" dirty="0"/>
              <a:t>3rd Management</a:t>
            </a:r>
            <a:endParaRPr lang="pt-BR" dirty="0"/>
          </a:p>
          <a:p>
            <a:pPr lvl="1"/>
            <a:r>
              <a:rPr lang="pt-BR" sz="3200" dirty="0" err="1"/>
              <a:t>Guidelines</a:t>
            </a:r>
            <a:r>
              <a:rPr lang="pt-BR" sz="3200" dirty="0"/>
              <a:t> </a:t>
            </a:r>
          </a:p>
          <a:p>
            <a:pPr lvl="1"/>
            <a:r>
              <a:rPr lang="pt-BR" sz="3200" dirty="0" err="1"/>
              <a:t>Modified</a:t>
            </a:r>
            <a:r>
              <a:rPr lang="pt-BR" sz="3200" dirty="0"/>
              <a:t> </a:t>
            </a:r>
            <a:r>
              <a:rPr lang="pt-BR" sz="3200" dirty="0" err="1"/>
              <a:t>algorithms</a:t>
            </a:r>
            <a:r>
              <a:rPr lang="pt-B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55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E9C578FB-821A-C84B-BB51-7259D4675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306600"/>
              </p:ext>
            </p:extLst>
          </p:nvPr>
        </p:nvGraphicFramePr>
        <p:xfrm>
          <a:off x="1591235" y="892810"/>
          <a:ext cx="9314329" cy="323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02DA8DE4-E65F-6147-A028-BC91743BE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686849"/>
              </p:ext>
            </p:extLst>
          </p:nvPr>
        </p:nvGraphicFramePr>
        <p:xfrm>
          <a:off x="3625476" y="22249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4D55C5-3B97-6043-A6DF-B9A237A501BF}"/>
              </a:ext>
            </a:extLst>
          </p:cNvPr>
          <p:cNvSpPr txBox="1"/>
          <p:nvPr/>
        </p:nvSpPr>
        <p:spPr>
          <a:xfrm>
            <a:off x="3475286" y="4678249"/>
            <a:ext cx="586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Global,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maternal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mortality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1990-2013 </a:t>
            </a:r>
          </a:p>
          <a:p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global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burden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2014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Lancet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Metin kutusu 2">
            <a:extLst>
              <a:ext uri="{FF2B5EF4-FFF2-40B4-BE49-F238E27FC236}">
                <a16:creationId xmlns:a16="http://schemas.microsoft.com/office/drawing/2014/main" id="{EC53462C-AEE5-4C48-954A-9F446F5C13EA}"/>
              </a:ext>
            </a:extLst>
          </p:cNvPr>
          <p:cNvSpPr txBox="1">
            <a:spLocks/>
          </p:cNvSpPr>
          <p:nvPr/>
        </p:nvSpPr>
        <p:spPr>
          <a:xfrm>
            <a:off x="2286006" y="5644996"/>
            <a:ext cx="8106936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MMR in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13.1/100,000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births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F03F3-5C7C-7340-9397-1B3118AEF98C}"/>
              </a:ext>
            </a:extLst>
          </p:cNvPr>
          <p:cNvSpPr txBox="1"/>
          <p:nvPr/>
        </p:nvSpPr>
        <p:spPr>
          <a:xfrm>
            <a:off x="2292122" y="6238288"/>
            <a:ext cx="342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9"/>
              </a:rPr>
              <a:t>Annual Health statistics</a:t>
            </a:r>
            <a:r>
              <a:rPr lang="en-US" u="sng" dirty="0"/>
              <a:t> 2021 Issue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56415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6A867C-6E2E-B643-A8FC-51EE06F866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03825"/>
              </p:ext>
            </p:extLst>
          </p:nvPr>
        </p:nvGraphicFramePr>
        <p:xfrm>
          <a:off x="195860" y="1690689"/>
          <a:ext cx="11996136" cy="453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199C437-76F4-A149-AE78-4B77D3F463D7}"/>
              </a:ext>
            </a:extLst>
          </p:cNvPr>
          <p:cNvSpPr txBox="1"/>
          <p:nvPr/>
        </p:nvSpPr>
        <p:spPr>
          <a:xfrm>
            <a:off x="3719309" y="2321300"/>
            <a:ext cx="4961783" cy="4195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1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tr-TR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tr-TR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 (20 </a:t>
            </a:r>
            <a:r>
              <a:rPr lang="tr-TR" sz="1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1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42950" lvl="1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coagulation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tr-TR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kern="1200" dirty="0" err="1">
                <a:latin typeface="Arial" panose="020B0604020202020204" pitchFamily="34" charset="0"/>
                <a:cs typeface="Arial" panose="020B0604020202020204" pitchFamily="34" charset="0"/>
              </a:rPr>
              <a:t>fibrinogen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(HR, RR, SpO</a:t>
            </a:r>
            <a:r>
              <a:rPr lang="tr-T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&amp; BP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noninvasive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invasive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- insert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catheter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890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of PPH (4T) </a:t>
            </a:r>
            <a:endParaRPr lang="tr-TR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B4CEEF-E6F2-2741-A06B-18AC985A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39"/>
            <a:ext cx="10515600" cy="1325563"/>
          </a:xfrm>
        </p:spPr>
        <p:txBody>
          <a:bodyPr>
            <a:noAutofit/>
          </a:bodyPr>
          <a:lstStyle/>
          <a:p>
            <a: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  <a:t>According to ACOG PPH</a:t>
            </a:r>
            <a:b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  <a:t> is defined Blood loss </a:t>
            </a:r>
            <a:r>
              <a:rPr lang="tr-TR" sz="3600" dirty="0"/>
              <a:t>≥ 1</a:t>
            </a:r>
            <a: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  <a:t> L or hypovolemia signs</a:t>
            </a:r>
            <a:endParaRPr lang="en-TR" sz="3600" dirty="0"/>
          </a:p>
        </p:txBody>
      </p:sp>
    </p:spTree>
    <p:extLst>
      <p:ext uri="{BB962C8B-B14F-4D97-AF65-F5344CB8AC3E}">
        <p14:creationId xmlns:p14="http://schemas.microsoft.com/office/powerpoint/2010/main" val="41194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1"/>
          <p:cNvSpPr txBox="1">
            <a:spLocks/>
          </p:cNvSpPr>
          <p:nvPr/>
        </p:nvSpPr>
        <p:spPr>
          <a:xfrm>
            <a:off x="2157256" y="191584"/>
            <a:ext cx="9145920" cy="1066800"/>
          </a:xfrm>
          <a:prstGeom prst="rect">
            <a:avLst/>
          </a:prstGeom>
        </p:spPr>
        <p:txBody>
          <a:bodyPr/>
          <a:lstStyle>
            <a:lvl1pPr algn="l" defTabSz="9144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latin typeface="Times New Roman"/>
              <a:cs typeface="Times New Roman"/>
            </a:endParaRPr>
          </a:p>
        </p:txBody>
      </p:sp>
      <p:graphicFrame>
        <p:nvGraphicFramePr>
          <p:cNvPr id="14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035394"/>
              </p:ext>
            </p:extLst>
          </p:nvPr>
        </p:nvGraphicFramePr>
        <p:xfrm>
          <a:off x="-1421892" y="3810"/>
          <a:ext cx="4812029" cy="346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6">
            <a:extLst>
              <a:ext uri="{FF2B5EF4-FFF2-40B4-BE49-F238E27FC236}">
                <a16:creationId xmlns:a16="http://schemas.microsoft.com/office/drawing/2014/main" id="{89AE75AA-9439-0E43-A4E2-1A5F6E93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738" y="1862503"/>
            <a:ext cx="8465165" cy="4363213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Yuvarlatılmış Dikdörtgen 16">
            <a:extLst>
              <a:ext uri="{FF2B5EF4-FFF2-40B4-BE49-F238E27FC236}">
                <a16:creationId xmlns:a16="http://schemas.microsoft.com/office/drawing/2014/main" id="{3B2C21E3-5EFC-C745-A93A-B2EC1CA00CBF}"/>
              </a:ext>
            </a:extLst>
          </p:cNvPr>
          <p:cNvSpPr/>
          <p:nvPr/>
        </p:nvSpPr>
        <p:spPr>
          <a:xfrm>
            <a:off x="7019078" y="2789611"/>
            <a:ext cx="1667721" cy="3467696"/>
          </a:xfrm>
          <a:prstGeom prst="round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204A95-2091-D24B-8AC6-3E9EE66B818B}"/>
              </a:ext>
            </a:extLst>
          </p:cNvPr>
          <p:cNvSpPr txBox="1">
            <a:spLocks/>
          </p:cNvSpPr>
          <p:nvPr/>
        </p:nvSpPr>
        <p:spPr>
          <a:xfrm>
            <a:off x="1765738" y="1466202"/>
            <a:ext cx="8465165" cy="9484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R" sz="2800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  <a:p>
            <a:pPr algn="ctr"/>
            <a:r>
              <a:rPr lang="en-TR" sz="2800" dirty="0">
                <a:latin typeface="Arial" panose="020B0604020202020204" pitchFamily="34" charset="0"/>
                <a:cs typeface="Arial" panose="020B0604020202020204" pitchFamily="34" charset="0"/>
              </a:rPr>
              <a:t> Clinical Findings in PPH</a:t>
            </a:r>
          </a:p>
        </p:txBody>
      </p:sp>
    </p:spTree>
    <p:extLst>
      <p:ext uri="{BB962C8B-B14F-4D97-AF65-F5344CB8AC3E}">
        <p14:creationId xmlns:p14="http://schemas.microsoft.com/office/powerpoint/2010/main" val="875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66932-80C9-1C4C-81CF-C91E8BD0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26" y="-56270"/>
            <a:ext cx="3937298" cy="4166010"/>
          </a:xfrm>
        </p:spPr>
        <p:txBody>
          <a:bodyPr>
            <a:normAutofit/>
          </a:bodyPr>
          <a:lstStyle/>
          <a:p>
            <a:pPr algn="ctr"/>
            <a:br>
              <a:rPr lang="en-TR" dirty="0"/>
            </a:br>
            <a:r>
              <a:rPr lang="en-TR" dirty="0"/>
              <a:t>1 gram = 1 mL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TR" sz="4000" dirty="0"/>
            </a:br>
            <a:endParaRPr lang="en-TR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AAA697D-274F-2E4C-B73F-06C0573FF06B}"/>
              </a:ext>
            </a:extLst>
          </p:cNvPr>
          <p:cNvSpPr txBox="1">
            <a:spLocks/>
          </p:cNvSpPr>
          <p:nvPr/>
        </p:nvSpPr>
        <p:spPr>
          <a:xfrm>
            <a:off x="6006373" y="138299"/>
            <a:ext cx="6208135" cy="1561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TR" sz="2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TR" sz="2800" b="1" dirty="0">
                <a:latin typeface="Arial" panose="020B0604020202020204" pitchFamily="34" charset="0"/>
                <a:cs typeface="Arial" panose="020B0604020202020204" pitchFamily="34" charset="0"/>
              </a:rPr>
              <a:t>timated Blood Loss (EBL)			</a:t>
            </a:r>
          </a:p>
        </p:txBody>
      </p:sp>
      <p:pic>
        <p:nvPicPr>
          <p:cNvPr id="19" name="Resim 3">
            <a:extLst>
              <a:ext uri="{FF2B5EF4-FFF2-40B4-BE49-F238E27FC236}">
                <a16:creationId xmlns:a16="http://schemas.microsoft.com/office/drawing/2014/main" id="{EAAF24B1-7E8E-374D-8118-D705AA53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842" y="1257068"/>
            <a:ext cx="6019072" cy="4995288"/>
          </a:xfrm>
          <a:prstGeom prst="rect">
            <a:avLst/>
          </a:prstGeom>
        </p:spPr>
      </p:pic>
      <p:pic>
        <p:nvPicPr>
          <p:cNvPr id="21" name="Picture 7" descr="Ekran Resmi 2018-05-02 23.32.38.png">
            <a:extLst>
              <a:ext uri="{FF2B5EF4-FFF2-40B4-BE49-F238E27FC236}">
                <a16:creationId xmlns:a16="http://schemas.microsoft.com/office/drawing/2014/main" id="{E25389E9-D0CC-2149-B606-71E71EEDF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33" y="2791633"/>
            <a:ext cx="2648368" cy="21430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C747CD-2423-FA46-8EA3-C14B6E5F5398}"/>
              </a:ext>
            </a:extLst>
          </p:cNvPr>
          <p:cNvSpPr txBox="1"/>
          <p:nvPr/>
        </p:nvSpPr>
        <p:spPr>
          <a:xfrm>
            <a:off x="644304" y="2205834"/>
            <a:ext cx="4492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R" sz="2800" b="1" dirty="0">
                <a:latin typeface="Arial" panose="020B0604020202020204" pitchFamily="34" charset="0"/>
                <a:cs typeface="Arial" panose="020B0604020202020204" pitchFamily="34" charset="0"/>
              </a:rPr>
              <a:t>Calculation of blood loss</a:t>
            </a:r>
            <a:endParaRPr lang="en-TR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C614E-CC35-E445-B973-1382341FEED0}"/>
              </a:ext>
            </a:extLst>
          </p:cNvPr>
          <p:cNvSpPr txBox="1"/>
          <p:nvPr/>
        </p:nvSpPr>
        <p:spPr>
          <a:xfrm>
            <a:off x="162792" y="5655071"/>
            <a:ext cx="521053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BaskervilleMTStd"/>
              </a:rPr>
              <a:t>WET item gram weight – DRY item weight </a:t>
            </a:r>
            <a:r>
              <a:rPr lang="en-US" sz="1800" dirty="0">
                <a:effectLst/>
                <a:latin typeface="STIXGeneral" pitchFamily="2" charset="2"/>
              </a:rPr>
              <a:t> </a:t>
            </a:r>
          </a:p>
          <a:p>
            <a:r>
              <a:rPr lang="en-US" dirty="0">
                <a:latin typeface="STIXGeneral" pitchFamily="2" charset="2"/>
              </a:rPr>
              <a:t>Equals to </a:t>
            </a:r>
            <a:r>
              <a:rPr lang="en-US" dirty="0">
                <a:latin typeface="BaskervilleMTStd"/>
              </a:rPr>
              <a:t>ML</a:t>
            </a:r>
            <a:r>
              <a:rPr lang="en-US" sz="1800" dirty="0">
                <a:effectLst/>
                <a:latin typeface="BaskervilleMTStd"/>
              </a:rPr>
              <a:t> of blood within the item.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08D3F-2173-0C43-864E-AB7E1C8AC986}"/>
              </a:ext>
            </a:extLst>
          </p:cNvPr>
          <p:cNvSpPr txBox="1"/>
          <p:nvPr/>
        </p:nvSpPr>
        <p:spPr>
          <a:xfrm>
            <a:off x="10099966" y="633152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BJOG 2006</a:t>
            </a:r>
          </a:p>
        </p:txBody>
      </p:sp>
    </p:spTree>
    <p:extLst>
      <p:ext uri="{BB962C8B-B14F-4D97-AF65-F5344CB8AC3E}">
        <p14:creationId xmlns:p14="http://schemas.microsoft.com/office/powerpoint/2010/main" val="301799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66932-80C9-1C4C-81CF-C91E8BD0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49" y="1566835"/>
            <a:ext cx="4309696" cy="416601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TR" sz="3600" b="1" dirty="0">
                <a:latin typeface="Arial" panose="020B0604020202020204" pitchFamily="34" charset="0"/>
                <a:cs typeface="Arial" panose="020B0604020202020204" pitchFamily="34" charset="0"/>
              </a:rPr>
              <a:t>Hemodynamic</a:t>
            </a:r>
            <a:br>
              <a:rPr lang="en-T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TR" sz="3600" b="1" dirty="0">
                <a:latin typeface="Arial" panose="020B0604020202020204" pitchFamily="34" charset="0"/>
                <a:cs typeface="Arial" panose="020B0604020202020204" pitchFamily="34" charset="0"/>
              </a:rPr>
              <a:t>Monitorization</a:t>
            </a:r>
            <a:br>
              <a:rPr lang="en-T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  <a:t>1. Standard</a:t>
            </a:r>
            <a:b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Non-invasive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  <a:t>3. Invasive</a:t>
            </a:r>
            <a:br>
              <a:rPr lang="en-T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TR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C8AF21-AC61-5240-BF28-FD38332D2FB9}"/>
              </a:ext>
            </a:extLst>
          </p:cNvPr>
          <p:cNvSpPr txBox="1">
            <a:spLocks/>
          </p:cNvSpPr>
          <p:nvPr/>
        </p:nvSpPr>
        <p:spPr>
          <a:xfrm>
            <a:off x="4530544" y="1438501"/>
            <a:ext cx="7546227" cy="1561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TR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TR" sz="2800" dirty="0">
                <a:latin typeface="Arial" panose="020B0604020202020204" pitchFamily="34" charset="0"/>
                <a:cs typeface="Arial" panose="020B0604020202020204" pitchFamily="34" charset="0"/>
              </a:rPr>
              <a:t>ECG, HR, BP and </a:t>
            </a:r>
            <a:r>
              <a:rPr lang="en-TR" sz="2800" b="1" dirty="0">
                <a:latin typeface="Arial" panose="020B0604020202020204" pitchFamily="34" charset="0"/>
                <a:cs typeface="Arial" panose="020B0604020202020204" pitchFamily="34" charset="0"/>
              </a:rPr>
              <a:t>Obstetric shock index (SI)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AAA697D-274F-2E4C-B73F-06C0573FF06B}"/>
              </a:ext>
            </a:extLst>
          </p:cNvPr>
          <p:cNvSpPr txBox="1">
            <a:spLocks/>
          </p:cNvSpPr>
          <p:nvPr/>
        </p:nvSpPr>
        <p:spPr>
          <a:xfrm>
            <a:off x="4616035" y="2639116"/>
            <a:ext cx="7078548" cy="1561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TR" sz="2800" dirty="0">
                <a:latin typeface="Arial" panose="020B0604020202020204" pitchFamily="34" charset="0"/>
                <a:cs typeface="Arial" panose="020B0604020202020204" pitchFamily="34" charset="0"/>
              </a:rPr>
              <a:t>Non-invasive cardiac output (if available)</a:t>
            </a:r>
            <a:endParaRPr lang="en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611A61-A5C1-064F-8447-AF8405DE5BD6}"/>
              </a:ext>
            </a:extLst>
          </p:cNvPr>
          <p:cNvSpPr txBox="1">
            <a:spLocks/>
          </p:cNvSpPr>
          <p:nvPr/>
        </p:nvSpPr>
        <p:spPr>
          <a:xfrm>
            <a:off x="4645773" y="3694768"/>
            <a:ext cx="7078548" cy="1561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TR" sz="2800" dirty="0">
                <a:latin typeface="Arial" panose="020B0604020202020204" pitchFamily="34" charset="0"/>
                <a:cs typeface="Arial" panose="020B0604020202020204" pitchFamily="34" charset="0"/>
              </a:rPr>
              <a:t>Invasive arterial/central (CVP/PCWP) </a:t>
            </a:r>
            <a:endParaRPr lang="en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BC5D93A-F08F-A447-901C-B01EE53F8463}"/>
              </a:ext>
            </a:extLst>
          </p:cNvPr>
          <p:cNvSpPr/>
          <p:nvPr/>
        </p:nvSpPr>
        <p:spPr>
          <a:xfrm>
            <a:off x="3479185" y="24978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1A7C659-CEF8-AC4B-BB25-A1495DC54B56}"/>
              </a:ext>
            </a:extLst>
          </p:cNvPr>
          <p:cNvSpPr/>
          <p:nvPr/>
        </p:nvSpPr>
        <p:spPr>
          <a:xfrm>
            <a:off x="3464316" y="36315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9BBEE098-C644-6047-8162-436880D70904}"/>
              </a:ext>
            </a:extLst>
          </p:cNvPr>
          <p:cNvSpPr/>
          <p:nvPr/>
        </p:nvSpPr>
        <p:spPr>
          <a:xfrm>
            <a:off x="3442012" y="47467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1EFB95-F104-A342-9010-D84C6609B32B}"/>
              </a:ext>
            </a:extLst>
          </p:cNvPr>
          <p:cNvSpPr/>
          <p:nvPr/>
        </p:nvSpPr>
        <p:spPr>
          <a:xfrm>
            <a:off x="4820816" y="1142362"/>
            <a:ext cx="7078548" cy="1292662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600" b="1" u="sng" dirty="0">
                <a:latin typeface="Times New Roman"/>
                <a:cs typeface="Times New Roman"/>
              </a:rPr>
              <a:t>    </a:t>
            </a:r>
            <a:r>
              <a:rPr lang="tr-TR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600" u="sng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tr-TR" sz="2600" u="sng" dirty="0">
                <a:latin typeface="Arial" panose="020B0604020202020204" pitchFamily="34" charset="0"/>
                <a:cs typeface="Arial" panose="020B0604020202020204" pitchFamily="34" charset="0"/>
              </a:rPr>
              <a:t> rate  (HR)       </a:t>
            </a:r>
          </a:p>
          <a:p>
            <a:pPr algn="ctr"/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Systolic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Blood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(SBP)</a:t>
            </a:r>
            <a:endParaRPr lang="tr-T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(0.9 is normal)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D96701-1922-2143-9F3C-F3BE358EE67B}"/>
              </a:ext>
            </a:extLst>
          </p:cNvPr>
          <p:cNvSpPr/>
          <p:nvPr/>
        </p:nvSpPr>
        <p:spPr>
          <a:xfrm>
            <a:off x="7140365" y="161467"/>
            <a:ext cx="4196361" cy="892552"/>
          </a:xfrm>
          <a:prstGeom prst="rect">
            <a:avLst/>
          </a:prstGeom>
          <a:ln w="222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Shock index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1 </a:t>
            </a:r>
          </a:p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(blood loss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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20-30%)             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71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2C6BDC-0F0B-BC4C-9C24-0E6FBD97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5990" y="64036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Prof.Dr.Berrin</a:t>
            </a:r>
            <a:r>
              <a:rPr lang="en-US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Günaydın</a:t>
            </a: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8AB715-3D7A-438A-8CF5-0493E674D4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316520"/>
              </p:ext>
            </p:extLst>
          </p:nvPr>
        </p:nvGraphicFramePr>
        <p:xfrm>
          <a:off x="4729655" y="1564562"/>
          <a:ext cx="7303063" cy="451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F7BF00E3-267C-0945-B1A9-785424686A47}"/>
              </a:ext>
            </a:extLst>
          </p:cNvPr>
          <p:cNvSpPr txBox="1">
            <a:spLocks/>
          </p:cNvSpPr>
          <p:nvPr/>
        </p:nvSpPr>
        <p:spPr>
          <a:xfrm>
            <a:off x="5160805" y="111438"/>
            <a:ext cx="6131659" cy="1525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F80EF6-1111-F249-8A3A-157E3609A4CE}"/>
              </a:ext>
            </a:extLst>
          </p:cNvPr>
          <p:cNvSpPr txBox="1">
            <a:spLocks/>
          </p:cNvSpPr>
          <p:nvPr/>
        </p:nvSpPr>
        <p:spPr>
          <a:xfrm>
            <a:off x="252246" y="1273830"/>
            <a:ext cx="4430177" cy="4865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Volumes </a:t>
            </a:r>
            <a:r>
              <a:rPr lang="tr-TR" sz="2400" dirty="0"/>
              <a:t>≥ </a:t>
            </a: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4 L of crystalloids &amp; colloids are associated with adverse maternal outcomes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TR" sz="2400" dirty="0">
                <a:latin typeface="Arial" panose="020B0604020202020204" pitchFamily="34" charset="0"/>
                <a:cs typeface="Arial" panose="020B0604020202020204" pitchFamily="34" charset="0"/>
              </a:rPr>
              <a:t>However, restrictive resuscitation of crystalloids vs liberal strategy appears to be equal in mild PPH</a:t>
            </a:r>
          </a:p>
          <a:p>
            <a:pPr lvl="1"/>
            <a:endParaRPr lang="en-TR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F9D49-24DB-5044-9C7B-7168D668CC53}"/>
              </a:ext>
            </a:extLst>
          </p:cNvPr>
          <p:cNvSpPr txBox="1"/>
          <p:nvPr/>
        </p:nvSpPr>
        <p:spPr>
          <a:xfrm>
            <a:off x="243797" y="5339565"/>
            <a:ext cx="4485858" cy="1156086"/>
          </a:xfrm>
          <a:prstGeom prst="rect">
            <a:avLst/>
          </a:prstGeom>
          <a:solidFill>
            <a:schemeClr val="accent2">
              <a:hueOff val="-727682"/>
              <a:satOff val="-41964"/>
              <a:lumOff val="4314"/>
            </a:schemeClr>
          </a:solidFill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EJA 2023 Management of severe peri-operative bleeding: Guidelines from the ESAIC 2nd update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F12E9C-A03D-DF4F-B7AD-F10D2B3E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669" y="144404"/>
            <a:ext cx="8699938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Management of Hemodynamics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normovolemia</a:t>
            </a:r>
            <a:endParaRPr lang="en-T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A02899-97EB-1D4B-A0EA-ECADE0B81E9B}"/>
              </a:ext>
            </a:extLst>
          </p:cNvPr>
          <p:cNvSpPr txBox="1"/>
          <p:nvPr/>
        </p:nvSpPr>
        <p:spPr>
          <a:xfrm>
            <a:off x="6889531" y="6106833"/>
            <a:ext cx="4955630" cy="417422"/>
          </a:xfrm>
          <a:prstGeom prst="rect">
            <a:avLst/>
          </a:prstGeom>
          <a:solidFill>
            <a:schemeClr val="accent2">
              <a:hueOff val="-727682"/>
              <a:satOff val="-41964"/>
              <a:lumOff val="4314"/>
            </a:schemeClr>
          </a:solidFill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baseline="300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en-US" sz="2400" b="1" baseline="300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EJA 2017 Guidelines from the ESAIC 1st update 2016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870A1-FBF6-4141-BE65-C8EDFA8696EE}"/>
              </a:ext>
            </a:extLst>
          </p:cNvPr>
          <p:cNvSpPr txBox="1"/>
          <p:nvPr/>
        </p:nvSpPr>
        <p:spPr>
          <a:xfrm>
            <a:off x="6053951" y="4919754"/>
            <a:ext cx="51007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Restrictive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(1-2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dilutional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coagulopathy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25921</TotalTime>
  <Words>2689</Words>
  <Application>Microsoft Macintosh PowerPoint</Application>
  <PresentationFormat>Widescreen</PresentationFormat>
  <Paragraphs>315</Paragraphs>
  <Slides>26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BaskervilleMTStd</vt:lpstr>
      <vt:lpstr>Calibri</vt:lpstr>
      <vt:lpstr>Calibri Light</vt:lpstr>
      <vt:lpstr>Helvetica</vt:lpstr>
      <vt:lpstr>Open Sans</vt:lpstr>
      <vt:lpstr>Soleil</vt:lpstr>
      <vt:lpstr>STIXGeneral</vt:lpstr>
      <vt:lpstr>Times New Roman</vt:lpstr>
      <vt:lpstr>TitilliumText22L</vt:lpstr>
      <vt:lpstr>Ubuntu</vt:lpstr>
      <vt:lpstr>Wingdings</vt:lpstr>
      <vt:lpstr>Office</vt:lpstr>
      <vt:lpstr>CorelDRAW</vt:lpstr>
      <vt:lpstr>PowerPoint Presentation</vt:lpstr>
      <vt:lpstr>PowerPoint Presentation</vt:lpstr>
      <vt:lpstr>PowerPoint Presentation</vt:lpstr>
      <vt:lpstr>PowerPoint Presentation</vt:lpstr>
      <vt:lpstr>According to ACOG PPH  is defined Blood loss ≥ 1 L or hypovolemia signs</vt:lpstr>
      <vt:lpstr>PowerPoint Presentation</vt:lpstr>
      <vt:lpstr> 1 gram = 1 mL   </vt:lpstr>
      <vt:lpstr>Hemodynamic Monitorization 1. Standard  2. Non-invasive  3. Invasive </vt:lpstr>
      <vt:lpstr>Management of Hemodynamics Maintain normovolemia</vt:lpstr>
      <vt:lpstr>Coagulation Monitoring</vt:lpstr>
      <vt:lpstr>PowerPoint Presentation</vt:lpstr>
      <vt:lpstr>FIBTEM clot firmness parameters correlate well with the fibrinogen concentration measured by the Clauss assay in patients and healthy subjects.  Scand J Clin Lab Invest 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there a role for PCC in PPH management?</vt:lpstr>
      <vt:lpstr>PowerPoint Presentation</vt:lpstr>
      <vt:lpstr>PowerPoint Presentation</vt:lpstr>
      <vt:lpstr>PowerPoint Presentation</vt:lpstr>
      <vt:lpstr>Guidelines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Interdisciplinary Meeting on  «Basic hemodynamics, hypoperfusion, coagulation activation and DIC»  Chisinau, Moldova,  August 8-12, 2021</dc:title>
  <dc:creator>Mag. Nicole Uphues</dc:creator>
  <cp:lastModifiedBy>berrin günaydın</cp:lastModifiedBy>
  <cp:revision>211</cp:revision>
  <dcterms:created xsi:type="dcterms:W3CDTF">2021-08-07T08:27:06Z</dcterms:created>
  <dcterms:modified xsi:type="dcterms:W3CDTF">2023-04-21T10:44:01Z</dcterms:modified>
</cp:coreProperties>
</file>